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6" r:id="rId2"/>
    <p:sldId id="257" r:id="rId3"/>
    <p:sldId id="258" r:id="rId4"/>
    <p:sldId id="261" r:id="rId5"/>
    <p:sldId id="265" r:id="rId6"/>
    <p:sldId id="267" r:id="rId7"/>
    <p:sldId id="270" r:id="rId8"/>
    <p:sldId id="271" r:id="rId9"/>
    <p:sldId id="274" r:id="rId10"/>
    <p:sldId id="276" r:id="rId11"/>
    <p:sldId id="277" r:id="rId12"/>
    <p:sldId id="280" r:id="rId13"/>
    <p:sldId id="294" r:id="rId14"/>
    <p:sldId id="296" r:id="rId15"/>
    <p:sldId id="298" r:id="rId16"/>
    <p:sldId id="299" r:id="rId17"/>
    <p:sldId id="345" r:id="rId18"/>
    <p:sldId id="346" r:id="rId19"/>
    <p:sldId id="347" r:id="rId20"/>
    <p:sldId id="348" r:id="rId21"/>
    <p:sldId id="349" r:id="rId22"/>
    <p:sldId id="552" r:id="rId23"/>
    <p:sldId id="260" r:id="rId24"/>
    <p:sldId id="350" r:id="rId25"/>
    <p:sldId id="351" r:id="rId26"/>
    <p:sldId id="539" r:id="rId27"/>
    <p:sldId id="540" r:id="rId28"/>
    <p:sldId id="541" r:id="rId29"/>
    <p:sldId id="542" r:id="rId30"/>
    <p:sldId id="543" r:id="rId31"/>
    <p:sldId id="544" r:id="rId32"/>
    <p:sldId id="545" r:id="rId33"/>
    <p:sldId id="553" r:id="rId34"/>
    <p:sldId id="554" r:id="rId35"/>
    <p:sldId id="555" r:id="rId36"/>
    <p:sldId id="535" r:id="rId37"/>
    <p:sldId id="537" r:id="rId38"/>
    <p:sldId id="462" r:id="rId39"/>
    <p:sldId id="519" r:id="rId40"/>
    <p:sldId id="404" r:id="rId41"/>
    <p:sldId id="405" r:id="rId42"/>
    <p:sldId id="400" r:id="rId43"/>
    <p:sldId id="408" r:id="rId44"/>
    <p:sldId id="370" r:id="rId45"/>
    <p:sldId id="561" r:id="rId46"/>
    <p:sldId id="392" r:id="rId47"/>
    <p:sldId id="393" r:id="rId48"/>
    <p:sldId id="394" r:id="rId49"/>
    <p:sldId id="395" r:id="rId50"/>
    <p:sldId id="396" r:id="rId51"/>
    <p:sldId id="397" r:id="rId52"/>
    <p:sldId id="398" r:id="rId53"/>
    <p:sldId id="399" r:id="rId54"/>
    <p:sldId id="548" r:id="rId55"/>
    <p:sldId id="401" r:id="rId56"/>
    <p:sldId id="402" r:id="rId57"/>
    <p:sldId id="403" r:id="rId58"/>
    <p:sldId id="562" r:id="rId59"/>
    <p:sldId id="563" r:id="rId60"/>
    <p:sldId id="564" r:id="rId61"/>
    <p:sldId id="565" r:id="rId62"/>
    <p:sldId id="281" r:id="rId63"/>
    <p:sldId id="282" r:id="rId64"/>
    <p:sldId id="283" r:id="rId65"/>
    <p:sldId id="284" r:id="rId66"/>
    <p:sldId id="285" r:id="rId67"/>
    <p:sldId id="286" r:id="rId68"/>
    <p:sldId id="288" r:id="rId69"/>
    <p:sldId id="289" r:id="rId70"/>
    <p:sldId id="290" r:id="rId71"/>
    <p:sldId id="566" r:id="rId72"/>
    <p:sldId id="567" r:id="rId73"/>
    <p:sldId id="568" r:id="rId74"/>
    <p:sldId id="266" r:id="rId75"/>
    <p:sldId id="569" r:id="rId76"/>
    <p:sldId id="268" r:id="rId77"/>
    <p:sldId id="269" r:id="rId78"/>
    <p:sldId id="570" r:id="rId79"/>
    <p:sldId id="571" r:id="rId80"/>
    <p:sldId id="272" r:id="rId81"/>
    <p:sldId id="572" r:id="rId82"/>
    <p:sldId id="573" r:id="rId83"/>
    <p:sldId id="275" r:id="rId84"/>
    <p:sldId id="574" r:id="rId85"/>
    <p:sldId id="575" r:id="rId86"/>
    <p:sldId id="576" r:id="rId87"/>
    <p:sldId id="577" r:id="rId88"/>
    <p:sldId id="578" r:id="rId89"/>
    <p:sldId id="579" r:id="rId90"/>
    <p:sldId id="580" r:id="rId91"/>
    <p:sldId id="581" r:id="rId92"/>
    <p:sldId id="582" r:id="rId9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832E5D-2D43-4140-83BE-848FF45AFB68}" v="238" dt="2025-10-14T10:25:30.7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矢口勇一" userId="912075d5-8e90-457e-8e5d-489657d52d38" providerId="ADAL" clId="{4FB184D2-FBAD-4CF9-95E9-846A50F32774}"/>
    <pc:docChg chg="undo redo custSel addSld delSld modSld">
      <pc:chgData name="矢口勇一" userId="912075d5-8e90-457e-8e5d-489657d52d38" providerId="ADAL" clId="{4FB184D2-FBAD-4CF9-95E9-846A50F32774}" dt="2025-10-14T03:55:30.732" v="636" actId="47"/>
      <pc:docMkLst>
        <pc:docMk/>
      </pc:docMkLst>
      <pc:sldChg chg="modSp mod">
        <pc:chgData name="矢口勇一" userId="912075d5-8e90-457e-8e5d-489657d52d38" providerId="ADAL" clId="{4FB184D2-FBAD-4CF9-95E9-846A50F32774}" dt="2025-10-06T01:01:32.466" v="3" actId="20577"/>
        <pc:sldMkLst>
          <pc:docMk/>
          <pc:sldMk cId="1754104547" sldId="257"/>
        </pc:sldMkLst>
        <pc:spChg chg="mod">
          <ac:chgData name="矢口勇一" userId="912075d5-8e90-457e-8e5d-489657d52d38" providerId="ADAL" clId="{4FB184D2-FBAD-4CF9-95E9-846A50F32774}" dt="2025-10-06T01:01:32.466" v="3" actId="20577"/>
          <ac:spMkLst>
            <pc:docMk/>
            <pc:sldMk cId="1754104547" sldId="257"/>
            <ac:spMk id="3" creationId="{B2D6EF62-D819-DDD8-E426-ABE9FC8E26EB}"/>
          </ac:spMkLst>
        </pc:spChg>
      </pc:sldChg>
      <pc:sldChg chg="del">
        <pc:chgData name="矢口勇一" userId="912075d5-8e90-457e-8e5d-489657d52d38" providerId="ADAL" clId="{4FB184D2-FBAD-4CF9-95E9-846A50F32774}" dt="2025-10-06T01:02:26.490" v="4" actId="47"/>
        <pc:sldMkLst>
          <pc:docMk/>
          <pc:sldMk cId="1678163825" sldId="259"/>
        </pc:sldMkLst>
      </pc:sldChg>
      <pc:sldChg chg="addSp delSp modSp mod">
        <pc:chgData name="矢口勇一" userId="912075d5-8e90-457e-8e5d-489657d52d38" providerId="ADAL" clId="{4FB184D2-FBAD-4CF9-95E9-846A50F32774}" dt="2025-10-06T01:05:04.419" v="126" actId="1076"/>
        <pc:sldMkLst>
          <pc:docMk/>
          <pc:sldMk cId="494911413" sldId="261"/>
        </pc:sldMkLst>
        <pc:spChg chg="mod">
          <ac:chgData name="矢口勇一" userId="912075d5-8e90-457e-8e5d-489657d52d38" providerId="ADAL" clId="{4FB184D2-FBAD-4CF9-95E9-846A50F32774}" dt="2025-10-06T01:05:01.329" v="125" actId="20577"/>
          <ac:spMkLst>
            <pc:docMk/>
            <pc:sldMk cId="494911413" sldId="261"/>
            <ac:spMk id="5" creationId="{00000000-0000-0000-0000-000000000000}"/>
          </ac:spMkLst>
        </pc:spChg>
        <pc:spChg chg="mod">
          <ac:chgData name="矢口勇一" userId="912075d5-8e90-457e-8e5d-489657d52d38" providerId="ADAL" clId="{4FB184D2-FBAD-4CF9-95E9-846A50F32774}" dt="2025-10-06T01:04:53.649" v="121" actId="1076"/>
          <ac:spMkLst>
            <pc:docMk/>
            <pc:sldMk cId="494911413" sldId="261"/>
            <ac:spMk id="7" creationId="{3C1DAF7A-B03E-3FC3-3E36-ACA8ED907660}"/>
          </ac:spMkLst>
        </pc:spChg>
        <pc:spChg chg="mod">
          <ac:chgData name="矢口勇一" userId="912075d5-8e90-457e-8e5d-489657d52d38" providerId="ADAL" clId="{4FB184D2-FBAD-4CF9-95E9-846A50F32774}" dt="2025-10-06T01:04:53.649" v="121" actId="1076"/>
          <ac:spMkLst>
            <pc:docMk/>
            <pc:sldMk cId="494911413" sldId="261"/>
            <ac:spMk id="8" creationId="{8650E38F-867C-ED15-700B-C991A91DC8E3}"/>
          </ac:spMkLst>
        </pc:spChg>
        <pc:spChg chg="mod">
          <ac:chgData name="矢口勇一" userId="912075d5-8e90-457e-8e5d-489657d52d38" providerId="ADAL" clId="{4FB184D2-FBAD-4CF9-95E9-846A50F32774}" dt="2025-10-06T01:04:53.649" v="121" actId="1076"/>
          <ac:spMkLst>
            <pc:docMk/>
            <pc:sldMk cId="494911413" sldId="261"/>
            <ac:spMk id="11" creationId="{A90FBF17-E86B-95D4-7BA5-C0BDAA0CFE71}"/>
          </ac:spMkLst>
        </pc:spChg>
        <pc:spChg chg="mod">
          <ac:chgData name="矢口勇一" userId="912075d5-8e90-457e-8e5d-489657d52d38" providerId="ADAL" clId="{4FB184D2-FBAD-4CF9-95E9-846A50F32774}" dt="2025-10-06T01:04:53.649" v="121" actId="1076"/>
          <ac:spMkLst>
            <pc:docMk/>
            <pc:sldMk cId="494911413" sldId="261"/>
            <ac:spMk id="14" creationId="{3C634F85-F8E7-A312-1C75-D98A17C2FA06}"/>
          </ac:spMkLst>
        </pc:spChg>
        <pc:spChg chg="mod">
          <ac:chgData name="矢口勇一" userId="912075d5-8e90-457e-8e5d-489657d52d38" providerId="ADAL" clId="{4FB184D2-FBAD-4CF9-95E9-846A50F32774}" dt="2025-10-06T01:04:53.649" v="121" actId="1076"/>
          <ac:spMkLst>
            <pc:docMk/>
            <pc:sldMk cId="494911413" sldId="261"/>
            <ac:spMk id="16" creationId="{B3F33CE9-2B2A-98BC-2B1F-7D95BAB2A0F2}"/>
          </ac:spMkLst>
        </pc:spChg>
        <pc:spChg chg="mod">
          <ac:chgData name="矢口勇一" userId="912075d5-8e90-457e-8e5d-489657d52d38" providerId="ADAL" clId="{4FB184D2-FBAD-4CF9-95E9-846A50F32774}" dt="2025-10-06T01:04:53.649" v="121" actId="1076"/>
          <ac:spMkLst>
            <pc:docMk/>
            <pc:sldMk cId="494911413" sldId="261"/>
            <ac:spMk id="17" creationId="{F4A44B0B-7E14-CB84-500C-3F380438A143}"/>
          </ac:spMkLst>
        </pc:spChg>
        <pc:spChg chg="mod">
          <ac:chgData name="矢口勇一" userId="912075d5-8e90-457e-8e5d-489657d52d38" providerId="ADAL" clId="{4FB184D2-FBAD-4CF9-95E9-846A50F32774}" dt="2025-10-06T01:04:53.649" v="121" actId="1076"/>
          <ac:spMkLst>
            <pc:docMk/>
            <pc:sldMk cId="494911413" sldId="261"/>
            <ac:spMk id="18" creationId="{395EF13D-1DC4-0F7C-36EE-DDEECE3ADA5E}"/>
          </ac:spMkLst>
        </pc:spChg>
        <pc:spChg chg="mod">
          <ac:chgData name="矢口勇一" userId="912075d5-8e90-457e-8e5d-489657d52d38" providerId="ADAL" clId="{4FB184D2-FBAD-4CF9-95E9-846A50F32774}" dt="2025-10-06T01:04:53.649" v="121" actId="1076"/>
          <ac:spMkLst>
            <pc:docMk/>
            <pc:sldMk cId="494911413" sldId="261"/>
            <ac:spMk id="21" creationId="{A7DB178D-B684-FFF6-E5D2-8D7F77B76E75}"/>
          </ac:spMkLst>
        </pc:spChg>
        <pc:spChg chg="mod">
          <ac:chgData name="矢口勇一" userId="912075d5-8e90-457e-8e5d-489657d52d38" providerId="ADAL" clId="{4FB184D2-FBAD-4CF9-95E9-846A50F32774}" dt="2025-10-06T01:04:53.649" v="121" actId="1076"/>
          <ac:spMkLst>
            <pc:docMk/>
            <pc:sldMk cId="494911413" sldId="261"/>
            <ac:spMk id="26" creationId="{9D4CA580-678F-EC16-ACBF-FC27A2B2DD50}"/>
          </ac:spMkLst>
        </pc:spChg>
        <pc:spChg chg="mod">
          <ac:chgData name="矢口勇一" userId="912075d5-8e90-457e-8e5d-489657d52d38" providerId="ADAL" clId="{4FB184D2-FBAD-4CF9-95E9-846A50F32774}" dt="2025-10-06T01:04:53.649" v="121" actId="1076"/>
          <ac:spMkLst>
            <pc:docMk/>
            <pc:sldMk cId="494911413" sldId="261"/>
            <ac:spMk id="27" creationId="{05BFB87E-8663-5333-0966-C5D4D00621A8}"/>
          </ac:spMkLst>
        </pc:spChg>
        <pc:spChg chg="mod">
          <ac:chgData name="矢口勇一" userId="912075d5-8e90-457e-8e5d-489657d52d38" providerId="ADAL" clId="{4FB184D2-FBAD-4CF9-95E9-846A50F32774}" dt="2025-10-06T01:03:45.527" v="10" actId="20577"/>
          <ac:spMkLst>
            <pc:docMk/>
            <pc:sldMk cId="494911413" sldId="261"/>
            <ac:spMk id="432130" creationId="{00000000-0000-0000-0000-000000000000}"/>
          </ac:spMkLst>
        </pc:spChg>
        <pc:picChg chg="mod">
          <ac:chgData name="矢口勇一" userId="912075d5-8e90-457e-8e5d-489657d52d38" providerId="ADAL" clId="{4FB184D2-FBAD-4CF9-95E9-846A50F32774}" dt="2025-10-06T01:05:04.419" v="126" actId="1076"/>
          <ac:picMkLst>
            <pc:docMk/>
            <pc:sldMk cId="494911413" sldId="261"/>
            <ac:picMk id="28" creationId="{6AEF7741-3E6F-6C13-BA43-BFB51AC07FA6}"/>
          </ac:picMkLst>
        </pc:picChg>
      </pc:sldChg>
      <pc:sldChg chg="del">
        <pc:chgData name="矢口勇一" userId="912075d5-8e90-457e-8e5d-489657d52d38" providerId="ADAL" clId="{4FB184D2-FBAD-4CF9-95E9-846A50F32774}" dt="2025-10-06T01:05:11.853" v="127" actId="47"/>
        <pc:sldMkLst>
          <pc:docMk/>
          <pc:sldMk cId="2901679996" sldId="263"/>
        </pc:sldMkLst>
      </pc:sldChg>
      <pc:sldChg chg="del">
        <pc:chgData name="矢口勇一" userId="912075d5-8e90-457e-8e5d-489657d52d38" providerId="ADAL" clId="{4FB184D2-FBAD-4CF9-95E9-846A50F32774}" dt="2025-10-06T01:05:13.860" v="128" actId="47"/>
        <pc:sldMkLst>
          <pc:docMk/>
          <pc:sldMk cId="1990802889" sldId="264"/>
        </pc:sldMkLst>
      </pc:sldChg>
      <pc:sldChg chg="modSp">
        <pc:chgData name="矢口勇一" userId="912075d5-8e90-457e-8e5d-489657d52d38" providerId="ADAL" clId="{4FB184D2-FBAD-4CF9-95E9-846A50F32774}" dt="2025-10-06T01:05:21.439" v="129" actId="1076"/>
        <pc:sldMkLst>
          <pc:docMk/>
          <pc:sldMk cId="1510935567" sldId="265"/>
        </pc:sldMkLst>
        <pc:picChg chg="mod">
          <ac:chgData name="矢口勇一" userId="912075d5-8e90-457e-8e5d-489657d52d38" providerId="ADAL" clId="{4FB184D2-FBAD-4CF9-95E9-846A50F32774}" dt="2025-10-06T01:05:21.439" v="129" actId="1076"/>
          <ac:picMkLst>
            <pc:docMk/>
            <pc:sldMk cId="1510935567" sldId="265"/>
            <ac:picMk id="2" creationId="{7900B99C-B895-AF29-FD84-3477191F18F4}"/>
          </ac:picMkLst>
        </pc:picChg>
      </pc:sldChg>
      <pc:sldChg chg="modSp mod">
        <pc:chgData name="矢口勇一" userId="912075d5-8e90-457e-8e5d-489657d52d38" providerId="ADAL" clId="{4FB184D2-FBAD-4CF9-95E9-846A50F32774}" dt="2025-10-14T03:52:49.835" v="586" actId="1076"/>
        <pc:sldMkLst>
          <pc:docMk/>
          <pc:sldMk cId="0" sldId="266"/>
        </pc:sldMkLst>
        <pc:spChg chg="mod">
          <ac:chgData name="矢口勇一" userId="912075d5-8e90-457e-8e5d-489657d52d38" providerId="ADAL" clId="{4FB184D2-FBAD-4CF9-95E9-846A50F32774}" dt="2025-10-14T03:52:49.835" v="586" actId="1076"/>
          <ac:spMkLst>
            <pc:docMk/>
            <pc:sldMk cId="0" sldId="266"/>
            <ac:spMk id="2" creationId="{00000000-0000-0000-0000-000000000000}"/>
          </ac:spMkLst>
        </pc:spChg>
      </pc:sldChg>
      <pc:sldChg chg="modSp mod">
        <pc:chgData name="矢口勇一" userId="912075d5-8e90-457e-8e5d-489657d52d38" providerId="ADAL" clId="{4FB184D2-FBAD-4CF9-95E9-846A50F32774}" dt="2025-10-14T03:53:28.213" v="596" actId="1076"/>
        <pc:sldMkLst>
          <pc:docMk/>
          <pc:sldMk cId="0" sldId="268"/>
        </pc:sldMkLst>
        <pc:spChg chg="mod">
          <ac:chgData name="矢口勇一" userId="912075d5-8e90-457e-8e5d-489657d52d38" providerId="ADAL" clId="{4FB184D2-FBAD-4CF9-95E9-846A50F32774}" dt="2025-10-14T03:53:28.213" v="596" actId="1076"/>
          <ac:spMkLst>
            <pc:docMk/>
            <pc:sldMk cId="0" sldId="268"/>
            <ac:spMk id="3" creationId="{00000000-0000-0000-0000-000000000000}"/>
          </ac:spMkLst>
        </pc:spChg>
      </pc:sldChg>
      <pc:sldChg chg="modSp mod">
        <pc:chgData name="矢口勇一" userId="912075d5-8e90-457e-8e5d-489657d52d38" providerId="ADAL" clId="{4FB184D2-FBAD-4CF9-95E9-846A50F32774}" dt="2025-10-14T03:53:40.598" v="598" actId="1076"/>
        <pc:sldMkLst>
          <pc:docMk/>
          <pc:sldMk cId="0" sldId="269"/>
        </pc:sldMkLst>
        <pc:spChg chg="mod">
          <ac:chgData name="矢口勇一" userId="912075d5-8e90-457e-8e5d-489657d52d38" providerId="ADAL" clId="{4FB184D2-FBAD-4CF9-95E9-846A50F32774}" dt="2025-10-14T03:53:40.598" v="598" actId="1076"/>
          <ac:spMkLst>
            <pc:docMk/>
            <pc:sldMk cId="0" sldId="269"/>
            <ac:spMk id="2" creationId="{00000000-0000-0000-0000-000000000000}"/>
          </ac:spMkLst>
        </pc:spChg>
      </pc:sldChg>
      <pc:sldChg chg="addSp delSp modSp mod modClrScheme chgLayout">
        <pc:chgData name="矢口勇一" userId="912075d5-8e90-457e-8e5d-489657d52d38" providerId="ADAL" clId="{4FB184D2-FBAD-4CF9-95E9-846A50F32774}" dt="2025-10-06T01:07:42.755" v="231" actId="403"/>
        <pc:sldMkLst>
          <pc:docMk/>
          <pc:sldMk cId="1744320135" sldId="271"/>
        </pc:sldMkLst>
        <pc:spChg chg="add mod ord">
          <ac:chgData name="矢口勇一" userId="912075d5-8e90-457e-8e5d-489657d52d38" providerId="ADAL" clId="{4FB184D2-FBAD-4CF9-95E9-846A50F32774}" dt="2025-10-06T01:07:42.755" v="231" actId="403"/>
          <ac:spMkLst>
            <pc:docMk/>
            <pc:sldMk cId="1744320135" sldId="271"/>
            <ac:spMk id="3" creationId="{C67D7E76-0CE5-49E3-1983-E40E45F90F92}"/>
          </ac:spMkLst>
        </pc:spChg>
        <pc:spChg chg="mod ord">
          <ac:chgData name="矢口勇一" userId="912075d5-8e90-457e-8e5d-489657d52d38" providerId="ADAL" clId="{4FB184D2-FBAD-4CF9-95E9-846A50F32774}" dt="2025-10-06T01:07:26.614" v="220" actId="403"/>
          <ac:spMkLst>
            <pc:docMk/>
            <pc:sldMk cId="1744320135" sldId="271"/>
            <ac:spMk id="6" creationId="{00000000-0000-0000-0000-000000000000}"/>
          </ac:spMkLst>
        </pc:spChg>
        <pc:spChg chg="mod ord">
          <ac:chgData name="矢口勇一" userId="912075d5-8e90-457e-8e5d-489657d52d38" providerId="ADAL" clId="{4FB184D2-FBAD-4CF9-95E9-846A50F32774}" dt="2025-10-06T01:06:57.377" v="184" actId="700"/>
          <ac:spMkLst>
            <pc:docMk/>
            <pc:sldMk cId="1744320135" sldId="271"/>
            <ac:spMk id="7" creationId="{00000000-0000-0000-0000-000000000000}"/>
          </ac:spMkLst>
        </pc:spChg>
        <pc:spChg chg="mod ord">
          <ac:chgData name="矢口勇一" userId="912075d5-8e90-457e-8e5d-489657d52d38" providerId="ADAL" clId="{4FB184D2-FBAD-4CF9-95E9-846A50F32774}" dt="2025-10-06T01:06:57.377" v="184" actId="700"/>
          <ac:spMkLst>
            <pc:docMk/>
            <pc:sldMk cId="1744320135" sldId="271"/>
            <ac:spMk id="398338" creationId="{00000000-0000-0000-0000-000000000000}"/>
          </ac:spMkLst>
        </pc:spChg>
        <pc:picChg chg="mod">
          <ac:chgData name="矢口勇一" userId="912075d5-8e90-457e-8e5d-489657d52d38" providerId="ADAL" clId="{4FB184D2-FBAD-4CF9-95E9-846A50F32774}" dt="2025-10-06T01:06:51.443" v="182" actId="1076"/>
          <ac:picMkLst>
            <pc:docMk/>
            <pc:sldMk cId="1744320135" sldId="271"/>
            <ac:picMk id="2" creationId="{B3D21C44-C05B-24C8-DD00-E892C8D9FF9E}"/>
          </ac:picMkLst>
        </pc:picChg>
        <pc:picChg chg="mod">
          <ac:chgData name="矢口勇一" userId="912075d5-8e90-457e-8e5d-489657d52d38" providerId="ADAL" clId="{4FB184D2-FBAD-4CF9-95E9-846A50F32774}" dt="2025-10-06T01:06:48.243" v="180" actId="1076"/>
          <ac:picMkLst>
            <pc:docMk/>
            <pc:sldMk cId="1744320135" sldId="271"/>
            <ac:picMk id="398340" creationId="{00000000-0000-0000-0000-000000000000}"/>
          </ac:picMkLst>
        </pc:picChg>
        <pc:picChg chg="mod">
          <ac:chgData name="矢口勇一" userId="912075d5-8e90-457e-8e5d-489657d52d38" providerId="ADAL" clId="{4FB184D2-FBAD-4CF9-95E9-846A50F32774}" dt="2025-10-06T01:06:50.154" v="181" actId="1076"/>
          <ac:picMkLst>
            <pc:docMk/>
            <pc:sldMk cId="1744320135" sldId="271"/>
            <ac:picMk id="398341" creationId="{00000000-0000-0000-0000-000000000000}"/>
          </ac:picMkLst>
        </pc:picChg>
      </pc:sldChg>
      <pc:sldChg chg="modSp mod">
        <pc:chgData name="矢口勇一" userId="912075d5-8e90-457e-8e5d-489657d52d38" providerId="ADAL" clId="{4FB184D2-FBAD-4CF9-95E9-846A50F32774}" dt="2025-10-14T03:54:13.245" v="605" actId="1076"/>
        <pc:sldMkLst>
          <pc:docMk/>
          <pc:sldMk cId="0" sldId="272"/>
        </pc:sldMkLst>
        <pc:spChg chg="mod">
          <ac:chgData name="矢口勇一" userId="912075d5-8e90-457e-8e5d-489657d52d38" providerId="ADAL" clId="{4FB184D2-FBAD-4CF9-95E9-846A50F32774}" dt="2025-10-14T03:54:13.245" v="605" actId="1076"/>
          <ac:spMkLst>
            <pc:docMk/>
            <pc:sldMk cId="0" sldId="272"/>
            <ac:spMk id="2" creationId="{00000000-0000-0000-0000-000000000000}"/>
          </ac:spMkLst>
        </pc:spChg>
      </pc:sldChg>
      <pc:sldChg chg="del">
        <pc:chgData name="矢口勇一" userId="912075d5-8e90-457e-8e5d-489657d52d38" providerId="ADAL" clId="{4FB184D2-FBAD-4CF9-95E9-846A50F32774}" dt="2025-10-06T01:07:46.858" v="232" actId="47"/>
        <pc:sldMkLst>
          <pc:docMk/>
          <pc:sldMk cId="4291779206" sldId="273"/>
        </pc:sldMkLst>
      </pc:sldChg>
      <pc:sldChg chg="addSp delSp modSp mod chgLayout">
        <pc:chgData name="矢口勇一" userId="912075d5-8e90-457e-8e5d-489657d52d38" providerId="ADAL" clId="{4FB184D2-FBAD-4CF9-95E9-846A50F32774}" dt="2025-10-06T01:08:49.097" v="249" actId="113"/>
        <pc:sldMkLst>
          <pc:docMk/>
          <pc:sldMk cId="1765877420" sldId="277"/>
        </pc:sldMkLst>
        <pc:spChg chg="mod ord">
          <ac:chgData name="矢口勇一" userId="912075d5-8e90-457e-8e5d-489657d52d38" providerId="ADAL" clId="{4FB184D2-FBAD-4CF9-95E9-846A50F32774}" dt="2025-10-06T01:08:49.097" v="249" actId="113"/>
          <ac:spMkLst>
            <pc:docMk/>
            <pc:sldMk cId="1765877420" sldId="277"/>
            <ac:spMk id="4" creationId="{00000000-0000-0000-0000-000000000000}"/>
          </ac:spMkLst>
        </pc:spChg>
        <pc:spChg chg="mod ord">
          <ac:chgData name="矢口勇一" userId="912075d5-8e90-457e-8e5d-489657d52d38" providerId="ADAL" clId="{4FB184D2-FBAD-4CF9-95E9-846A50F32774}" dt="2025-10-06T01:08:46.214" v="248" actId="6264"/>
          <ac:spMkLst>
            <pc:docMk/>
            <pc:sldMk cId="1765877420" sldId="277"/>
            <ac:spMk id="5" creationId="{00000000-0000-0000-0000-000000000000}"/>
          </ac:spMkLst>
        </pc:spChg>
        <pc:spChg chg="mod ord">
          <ac:chgData name="矢口勇一" userId="912075d5-8e90-457e-8e5d-489657d52d38" providerId="ADAL" clId="{4FB184D2-FBAD-4CF9-95E9-846A50F32774}" dt="2025-10-06T01:08:46.214" v="248" actId="6264"/>
          <ac:spMkLst>
            <pc:docMk/>
            <pc:sldMk cId="1765877420" sldId="277"/>
            <ac:spMk id="439298" creationId="{00000000-0000-0000-0000-000000000000}"/>
          </ac:spMkLst>
        </pc:spChg>
        <pc:picChg chg="mod">
          <ac:chgData name="矢口勇一" userId="912075d5-8e90-457e-8e5d-489657d52d38" providerId="ADAL" clId="{4FB184D2-FBAD-4CF9-95E9-846A50F32774}" dt="2025-10-06T01:08:29.321" v="240" actId="1076"/>
          <ac:picMkLst>
            <pc:docMk/>
            <pc:sldMk cId="1765877420" sldId="277"/>
            <ac:picMk id="439300" creationId="{00000000-0000-0000-0000-000000000000}"/>
          </ac:picMkLst>
        </pc:picChg>
      </pc:sldChg>
      <pc:sldChg chg="del">
        <pc:chgData name="矢口勇一" userId="912075d5-8e90-457e-8e5d-489657d52d38" providerId="ADAL" clId="{4FB184D2-FBAD-4CF9-95E9-846A50F32774}" dt="2025-10-06T01:08:17.166" v="233" actId="47"/>
        <pc:sldMkLst>
          <pc:docMk/>
          <pc:sldMk cId="3895282371" sldId="278"/>
        </pc:sldMkLst>
      </pc:sldChg>
      <pc:sldChg chg="addSp delSp del mod">
        <pc:chgData name="矢口勇一" userId="912075d5-8e90-457e-8e5d-489657d52d38" providerId="ADAL" clId="{4FB184D2-FBAD-4CF9-95E9-846A50F32774}" dt="2025-10-06T01:09:18.692" v="252" actId="47"/>
        <pc:sldMkLst>
          <pc:docMk/>
          <pc:sldMk cId="2021751407" sldId="279"/>
        </pc:sldMkLst>
      </pc:sldChg>
      <pc:sldChg chg="modSp mod">
        <pc:chgData name="矢口勇一" userId="912075d5-8e90-457e-8e5d-489657d52d38" providerId="ADAL" clId="{4FB184D2-FBAD-4CF9-95E9-846A50F32774}" dt="2025-10-06T01:22:04.260" v="524" actId="1038"/>
        <pc:sldMkLst>
          <pc:docMk/>
          <pc:sldMk cId="0" sldId="281"/>
        </pc:sldMkLst>
        <pc:spChg chg="mod">
          <ac:chgData name="矢口勇一" userId="912075d5-8e90-457e-8e5d-489657d52d38" providerId="ADAL" clId="{4FB184D2-FBAD-4CF9-95E9-846A50F32774}" dt="2025-10-06T01:21:33.045" v="498" actId="1076"/>
          <ac:spMkLst>
            <pc:docMk/>
            <pc:sldMk cId="0" sldId="281"/>
            <ac:spMk id="2" creationId="{00000000-0000-0000-0000-000000000000}"/>
          </ac:spMkLst>
        </pc:spChg>
        <pc:spChg chg="mod">
          <ac:chgData name="矢口勇一" userId="912075d5-8e90-457e-8e5d-489657d52d38" providerId="ADAL" clId="{4FB184D2-FBAD-4CF9-95E9-846A50F32774}" dt="2025-10-06T01:22:04.260" v="524" actId="1038"/>
          <ac:spMkLst>
            <pc:docMk/>
            <pc:sldMk cId="0" sldId="281"/>
            <ac:spMk id="4" creationId="{00000000-0000-0000-0000-000000000000}"/>
          </ac:spMkLst>
        </pc:spChg>
        <pc:spChg chg="mod">
          <ac:chgData name="矢口勇一" userId="912075d5-8e90-457e-8e5d-489657d52d38" providerId="ADAL" clId="{4FB184D2-FBAD-4CF9-95E9-846A50F32774}" dt="2025-10-06T01:22:04.260" v="524" actId="1038"/>
          <ac:spMkLst>
            <pc:docMk/>
            <pc:sldMk cId="0" sldId="281"/>
            <ac:spMk id="5" creationId="{00000000-0000-0000-0000-000000000000}"/>
          </ac:spMkLst>
        </pc:spChg>
        <pc:spChg chg="mod">
          <ac:chgData name="矢口勇一" userId="912075d5-8e90-457e-8e5d-489657d52d38" providerId="ADAL" clId="{4FB184D2-FBAD-4CF9-95E9-846A50F32774}" dt="2025-10-06T01:22:04.260" v="524" actId="1038"/>
          <ac:spMkLst>
            <pc:docMk/>
            <pc:sldMk cId="0" sldId="281"/>
            <ac:spMk id="6" creationId="{00000000-0000-0000-0000-000000000000}"/>
          </ac:spMkLst>
        </pc:spChg>
        <pc:spChg chg="mod">
          <ac:chgData name="矢口勇一" userId="912075d5-8e90-457e-8e5d-489657d52d38" providerId="ADAL" clId="{4FB184D2-FBAD-4CF9-95E9-846A50F32774}" dt="2025-10-06T01:22:04.260" v="524" actId="1038"/>
          <ac:spMkLst>
            <pc:docMk/>
            <pc:sldMk cId="0" sldId="281"/>
            <ac:spMk id="7" creationId="{00000000-0000-0000-0000-000000000000}"/>
          </ac:spMkLst>
        </pc:spChg>
        <pc:spChg chg="mod">
          <ac:chgData name="矢口勇一" userId="912075d5-8e90-457e-8e5d-489657d52d38" providerId="ADAL" clId="{4FB184D2-FBAD-4CF9-95E9-846A50F32774}" dt="2025-10-06T01:22:04.260" v="524" actId="1038"/>
          <ac:spMkLst>
            <pc:docMk/>
            <pc:sldMk cId="0" sldId="281"/>
            <ac:spMk id="9" creationId="{00000000-0000-0000-0000-000000000000}"/>
          </ac:spMkLst>
        </pc:spChg>
        <pc:spChg chg="mod">
          <ac:chgData name="矢口勇一" userId="912075d5-8e90-457e-8e5d-489657d52d38" providerId="ADAL" clId="{4FB184D2-FBAD-4CF9-95E9-846A50F32774}" dt="2025-10-06T01:22:04.260" v="524" actId="1038"/>
          <ac:spMkLst>
            <pc:docMk/>
            <pc:sldMk cId="0" sldId="281"/>
            <ac:spMk id="10" creationId="{00000000-0000-0000-0000-000000000000}"/>
          </ac:spMkLst>
        </pc:spChg>
        <pc:spChg chg="mod">
          <ac:chgData name="矢口勇一" userId="912075d5-8e90-457e-8e5d-489657d52d38" providerId="ADAL" clId="{4FB184D2-FBAD-4CF9-95E9-846A50F32774}" dt="2025-10-06T01:22:04.260" v="524" actId="1038"/>
          <ac:spMkLst>
            <pc:docMk/>
            <pc:sldMk cId="0" sldId="281"/>
            <ac:spMk id="12" creationId="{00000000-0000-0000-0000-000000000000}"/>
          </ac:spMkLst>
        </pc:spChg>
        <pc:spChg chg="mod">
          <ac:chgData name="矢口勇一" userId="912075d5-8e90-457e-8e5d-489657d52d38" providerId="ADAL" clId="{4FB184D2-FBAD-4CF9-95E9-846A50F32774}" dt="2025-10-06T01:22:04.260" v="524" actId="1038"/>
          <ac:spMkLst>
            <pc:docMk/>
            <pc:sldMk cId="0" sldId="281"/>
            <ac:spMk id="13" creationId="{00000000-0000-0000-0000-000000000000}"/>
          </ac:spMkLst>
        </pc:spChg>
        <pc:spChg chg="mod">
          <ac:chgData name="矢口勇一" userId="912075d5-8e90-457e-8e5d-489657d52d38" providerId="ADAL" clId="{4FB184D2-FBAD-4CF9-95E9-846A50F32774}" dt="2025-10-06T01:22:04.260" v="524" actId="1038"/>
          <ac:spMkLst>
            <pc:docMk/>
            <pc:sldMk cId="0" sldId="281"/>
            <ac:spMk id="14" creationId="{00000000-0000-0000-0000-000000000000}"/>
          </ac:spMkLst>
        </pc:spChg>
        <pc:spChg chg="mod">
          <ac:chgData name="矢口勇一" userId="912075d5-8e90-457e-8e5d-489657d52d38" providerId="ADAL" clId="{4FB184D2-FBAD-4CF9-95E9-846A50F32774}" dt="2025-10-06T01:22:04.260" v="524" actId="1038"/>
          <ac:spMkLst>
            <pc:docMk/>
            <pc:sldMk cId="0" sldId="281"/>
            <ac:spMk id="21" creationId="{00000000-0000-0000-0000-000000000000}"/>
          </ac:spMkLst>
        </pc:spChg>
      </pc:sldChg>
      <pc:sldChg chg="modSp mod">
        <pc:chgData name="矢口勇一" userId="912075d5-8e90-457e-8e5d-489657d52d38" providerId="ADAL" clId="{4FB184D2-FBAD-4CF9-95E9-846A50F32774}" dt="2025-10-06T01:22:17.233" v="525" actId="1076"/>
        <pc:sldMkLst>
          <pc:docMk/>
          <pc:sldMk cId="0" sldId="282"/>
        </pc:sldMkLst>
        <pc:spChg chg="mod">
          <ac:chgData name="矢口勇一" userId="912075d5-8e90-457e-8e5d-489657d52d38" providerId="ADAL" clId="{4FB184D2-FBAD-4CF9-95E9-846A50F32774}" dt="2025-10-06T01:22:17.233" v="525" actId="1076"/>
          <ac:spMkLst>
            <pc:docMk/>
            <pc:sldMk cId="0" sldId="282"/>
            <ac:spMk id="2" creationId="{00000000-0000-0000-0000-000000000000}"/>
          </ac:spMkLst>
        </pc:spChg>
      </pc:sldChg>
      <pc:sldChg chg="modSp mod">
        <pc:chgData name="矢口勇一" userId="912075d5-8e90-457e-8e5d-489657d52d38" providerId="ADAL" clId="{4FB184D2-FBAD-4CF9-95E9-846A50F32774}" dt="2025-10-06T01:22:23.417" v="526" actId="1076"/>
        <pc:sldMkLst>
          <pc:docMk/>
          <pc:sldMk cId="0" sldId="283"/>
        </pc:sldMkLst>
        <pc:spChg chg="mod">
          <ac:chgData name="矢口勇一" userId="912075d5-8e90-457e-8e5d-489657d52d38" providerId="ADAL" clId="{4FB184D2-FBAD-4CF9-95E9-846A50F32774}" dt="2025-10-06T01:22:23.417" v="526" actId="1076"/>
          <ac:spMkLst>
            <pc:docMk/>
            <pc:sldMk cId="0" sldId="283"/>
            <ac:spMk id="2" creationId="{00000000-0000-0000-0000-000000000000}"/>
          </ac:spMkLst>
        </pc:spChg>
      </pc:sldChg>
      <pc:sldChg chg="modSp mod">
        <pc:chgData name="矢口勇一" userId="912075d5-8e90-457e-8e5d-489657d52d38" providerId="ADAL" clId="{4FB184D2-FBAD-4CF9-95E9-846A50F32774}" dt="2025-10-06T01:22:33.085" v="527" actId="1076"/>
        <pc:sldMkLst>
          <pc:docMk/>
          <pc:sldMk cId="0" sldId="284"/>
        </pc:sldMkLst>
        <pc:spChg chg="mod">
          <ac:chgData name="矢口勇一" userId="912075d5-8e90-457e-8e5d-489657d52d38" providerId="ADAL" clId="{4FB184D2-FBAD-4CF9-95E9-846A50F32774}" dt="2025-10-06T01:22:33.085" v="527" actId="1076"/>
          <ac:spMkLst>
            <pc:docMk/>
            <pc:sldMk cId="0" sldId="284"/>
            <ac:spMk id="2" creationId="{00000000-0000-0000-0000-000000000000}"/>
          </ac:spMkLst>
        </pc:spChg>
      </pc:sldChg>
      <pc:sldChg chg="modSp mod">
        <pc:chgData name="矢口勇一" userId="912075d5-8e90-457e-8e5d-489657d52d38" providerId="ADAL" clId="{4FB184D2-FBAD-4CF9-95E9-846A50F32774}" dt="2025-10-06T01:22:38.769" v="528" actId="1076"/>
        <pc:sldMkLst>
          <pc:docMk/>
          <pc:sldMk cId="0" sldId="285"/>
        </pc:sldMkLst>
        <pc:spChg chg="mod">
          <ac:chgData name="矢口勇一" userId="912075d5-8e90-457e-8e5d-489657d52d38" providerId="ADAL" clId="{4FB184D2-FBAD-4CF9-95E9-846A50F32774}" dt="2025-10-06T01:22:38.769" v="528" actId="1076"/>
          <ac:spMkLst>
            <pc:docMk/>
            <pc:sldMk cId="0" sldId="285"/>
            <ac:spMk id="2" creationId="{00000000-0000-0000-0000-000000000000}"/>
          </ac:spMkLst>
        </pc:spChg>
      </pc:sldChg>
      <pc:sldChg chg="modSp mod">
        <pc:chgData name="矢口勇一" userId="912075d5-8e90-457e-8e5d-489657d52d38" providerId="ADAL" clId="{4FB184D2-FBAD-4CF9-95E9-846A50F32774}" dt="2025-10-06T01:22:48.526" v="533" actId="1076"/>
        <pc:sldMkLst>
          <pc:docMk/>
          <pc:sldMk cId="0" sldId="286"/>
        </pc:sldMkLst>
        <pc:spChg chg="mod">
          <ac:chgData name="矢口勇一" userId="912075d5-8e90-457e-8e5d-489657d52d38" providerId="ADAL" clId="{4FB184D2-FBAD-4CF9-95E9-846A50F32774}" dt="2025-10-06T01:22:48.526" v="533" actId="1076"/>
          <ac:spMkLst>
            <pc:docMk/>
            <pc:sldMk cId="0" sldId="286"/>
            <ac:spMk id="2" creationId="{00000000-0000-0000-0000-000000000000}"/>
          </ac:spMkLst>
        </pc:spChg>
      </pc:sldChg>
      <pc:sldChg chg="modSp mod">
        <pc:chgData name="矢口勇一" userId="912075d5-8e90-457e-8e5d-489657d52d38" providerId="ADAL" clId="{4FB184D2-FBAD-4CF9-95E9-846A50F32774}" dt="2025-10-06T01:22:54.436" v="534" actId="1076"/>
        <pc:sldMkLst>
          <pc:docMk/>
          <pc:sldMk cId="0" sldId="288"/>
        </pc:sldMkLst>
        <pc:spChg chg="mod">
          <ac:chgData name="矢口勇一" userId="912075d5-8e90-457e-8e5d-489657d52d38" providerId="ADAL" clId="{4FB184D2-FBAD-4CF9-95E9-846A50F32774}" dt="2025-10-06T01:22:54.436" v="534" actId="1076"/>
          <ac:spMkLst>
            <pc:docMk/>
            <pc:sldMk cId="0" sldId="288"/>
            <ac:spMk id="2" creationId="{00000000-0000-0000-0000-000000000000}"/>
          </ac:spMkLst>
        </pc:spChg>
      </pc:sldChg>
      <pc:sldChg chg="addSp modSp mod">
        <pc:chgData name="矢口勇一" userId="912075d5-8e90-457e-8e5d-489657d52d38" providerId="ADAL" clId="{4FB184D2-FBAD-4CF9-95E9-846A50F32774}" dt="2025-10-06T01:09:43.991" v="258" actId="14100"/>
        <pc:sldMkLst>
          <pc:docMk/>
          <pc:sldMk cId="22695913" sldId="294"/>
        </pc:sldMkLst>
        <pc:spChg chg="mod">
          <ac:chgData name="矢口勇一" userId="912075d5-8e90-457e-8e5d-489657d52d38" providerId="ADAL" clId="{4FB184D2-FBAD-4CF9-95E9-846A50F32774}" dt="2025-10-06T01:09:36.560" v="255" actId="27636"/>
          <ac:spMkLst>
            <pc:docMk/>
            <pc:sldMk cId="22695913" sldId="294"/>
            <ac:spMk id="5" creationId="{00000000-0000-0000-0000-000000000000}"/>
          </ac:spMkLst>
        </pc:spChg>
        <pc:picChg chg="add mod">
          <ac:chgData name="矢口勇一" userId="912075d5-8e90-457e-8e5d-489657d52d38" providerId="ADAL" clId="{4FB184D2-FBAD-4CF9-95E9-846A50F32774}" dt="2025-10-06T01:09:43.991" v="258" actId="14100"/>
          <ac:picMkLst>
            <pc:docMk/>
            <pc:sldMk cId="22695913" sldId="294"/>
            <ac:picMk id="2" creationId="{6D1A75E2-8C0F-6C36-B2F6-4341FA392F22}"/>
          </ac:picMkLst>
        </pc:picChg>
      </pc:sldChg>
      <pc:sldChg chg="del">
        <pc:chgData name="矢口勇一" userId="912075d5-8e90-457e-8e5d-489657d52d38" providerId="ADAL" clId="{4FB184D2-FBAD-4CF9-95E9-846A50F32774}" dt="2025-10-06T01:09:46.916" v="259" actId="47"/>
        <pc:sldMkLst>
          <pc:docMk/>
          <pc:sldMk cId="1494817614" sldId="295"/>
        </pc:sldMkLst>
      </pc:sldChg>
      <pc:sldChg chg="addSp modSp mod">
        <pc:chgData name="矢口勇一" userId="912075d5-8e90-457e-8e5d-489657d52d38" providerId="ADAL" clId="{4FB184D2-FBAD-4CF9-95E9-846A50F32774}" dt="2025-10-06T01:11:01.063" v="278" actId="1076"/>
        <pc:sldMkLst>
          <pc:docMk/>
          <pc:sldMk cId="1210854487" sldId="296"/>
        </pc:sldMkLst>
        <pc:spChg chg="mod">
          <ac:chgData name="矢口勇一" userId="912075d5-8e90-457e-8e5d-489657d52d38" providerId="ADAL" clId="{4FB184D2-FBAD-4CF9-95E9-846A50F32774}" dt="2025-10-06T01:10:14.460" v="263" actId="15"/>
          <ac:spMkLst>
            <pc:docMk/>
            <pc:sldMk cId="1210854487" sldId="296"/>
            <ac:spMk id="6" creationId="{00000000-0000-0000-0000-000000000000}"/>
          </ac:spMkLst>
        </pc:spChg>
        <pc:spChg chg="mod">
          <ac:chgData name="矢口勇一" userId="912075d5-8e90-457e-8e5d-489657d52d38" providerId="ADAL" clId="{4FB184D2-FBAD-4CF9-95E9-846A50F32774}" dt="2025-10-06T01:10:18.679" v="264" actId="1076"/>
          <ac:spMkLst>
            <pc:docMk/>
            <pc:sldMk cId="1210854487" sldId="296"/>
            <ac:spMk id="448551" creationId="{00000000-0000-0000-0000-000000000000}"/>
          </ac:spMkLst>
        </pc:spChg>
        <pc:spChg chg="mod">
          <ac:chgData name="矢口勇一" userId="912075d5-8e90-457e-8e5d-489657d52d38" providerId="ADAL" clId="{4FB184D2-FBAD-4CF9-95E9-846A50F32774}" dt="2025-10-06T01:10:18.679" v="264" actId="1076"/>
          <ac:spMkLst>
            <pc:docMk/>
            <pc:sldMk cId="1210854487" sldId="296"/>
            <ac:spMk id="448552" creationId="{00000000-0000-0000-0000-000000000000}"/>
          </ac:spMkLst>
        </pc:spChg>
        <pc:spChg chg="mod">
          <ac:chgData name="矢口勇一" userId="912075d5-8e90-457e-8e5d-489657d52d38" providerId="ADAL" clId="{4FB184D2-FBAD-4CF9-95E9-846A50F32774}" dt="2025-10-06T01:10:18.679" v="264" actId="1076"/>
          <ac:spMkLst>
            <pc:docMk/>
            <pc:sldMk cId="1210854487" sldId="296"/>
            <ac:spMk id="448553" creationId="{00000000-0000-0000-0000-000000000000}"/>
          </ac:spMkLst>
        </pc:spChg>
        <pc:spChg chg="mod">
          <ac:chgData name="矢口勇一" userId="912075d5-8e90-457e-8e5d-489657d52d38" providerId="ADAL" clId="{4FB184D2-FBAD-4CF9-95E9-846A50F32774}" dt="2025-10-06T01:10:18.679" v="264" actId="1076"/>
          <ac:spMkLst>
            <pc:docMk/>
            <pc:sldMk cId="1210854487" sldId="296"/>
            <ac:spMk id="448555" creationId="{00000000-0000-0000-0000-000000000000}"/>
          </ac:spMkLst>
        </pc:spChg>
        <pc:spChg chg="mod">
          <ac:chgData name="矢口勇一" userId="912075d5-8e90-457e-8e5d-489657d52d38" providerId="ADAL" clId="{4FB184D2-FBAD-4CF9-95E9-846A50F32774}" dt="2025-10-06T01:10:18.679" v="264" actId="1076"/>
          <ac:spMkLst>
            <pc:docMk/>
            <pc:sldMk cId="1210854487" sldId="296"/>
            <ac:spMk id="448556" creationId="{00000000-0000-0000-0000-000000000000}"/>
          </ac:spMkLst>
        </pc:spChg>
        <pc:spChg chg="mod">
          <ac:chgData name="矢口勇一" userId="912075d5-8e90-457e-8e5d-489657d52d38" providerId="ADAL" clId="{4FB184D2-FBAD-4CF9-95E9-846A50F32774}" dt="2025-10-06T01:10:18.679" v="264" actId="1076"/>
          <ac:spMkLst>
            <pc:docMk/>
            <pc:sldMk cId="1210854487" sldId="296"/>
            <ac:spMk id="448558" creationId="{00000000-0000-0000-0000-000000000000}"/>
          </ac:spMkLst>
        </pc:spChg>
        <pc:spChg chg="mod">
          <ac:chgData name="矢口勇一" userId="912075d5-8e90-457e-8e5d-489657d52d38" providerId="ADAL" clId="{4FB184D2-FBAD-4CF9-95E9-846A50F32774}" dt="2025-10-06T01:10:18.679" v="264" actId="1076"/>
          <ac:spMkLst>
            <pc:docMk/>
            <pc:sldMk cId="1210854487" sldId="296"/>
            <ac:spMk id="448559" creationId="{00000000-0000-0000-0000-000000000000}"/>
          </ac:spMkLst>
        </pc:spChg>
        <pc:spChg chg="mod">
          <ac:chgData name="矢口勇一" userId="912075d5-8e90-457e-8e5d-489657d52d38" providerId="ADAL" clId="{4FB184D2-FBAD-4CF9-95E9-846A50F32774}" dt="2025-10-06T01:10:18.679" v="264" actId="1076"/>
          <ac:spMkLst>
            <pc:docMk/>
            <pc:sldMk cId="1210854487" sldId="296"/>
            <ac:spMk id="448561" creationId="{00000000-0000-0000-0000-000000000000}"/>
          </ac:spMkLst>
        </pc:spChg>
        <pc:spChg chg="mod">
          <ac:chgData name="矢口勇一" userId="912075d5-8e90-457e-8e5d-489657d52d38" providerId="ADAL" clId="{4FB184D2-FBAD-4CF9-95E9-846A50F32774}" dt="2025-10-06T01:10:18.679" v="264" actId="1076"/>
          <ac:spMkLst>
            <pc:docMk/>
            <pc:sldMk cId="1210854487" sldId="296"/>
            <ac:spMk id="448562" creationId="{00000000-0000-0000-0000-000000000000}"/>
          </ac:spMkLst>
        </pc:spChg>
        <pc:spChg chg="mod">
          <ac:chgData name="矢口勇一" userId="912075d5-8e90-457e-8e5d-489657d52d38" providerId="ADAL" clId="{4FB184D2-FBAD-4CF9-95E9-846A50F32774}" dt="2025-10-06T01:10:18.679" v="264" actId="1076"/>
          <ac:spMkLst>
            <pc:docMk/>
            <pc:sldMk cId="1210854487" sldId="296"/>
            <ac:spMk id="448563" creationId="{00000000-0000-0000-0000-000000000000}"/>
          </ac:spMkLst>
        </pc:spChg>
        <pc:spChg chg="add mod">
          <ac:chgData name="矢口勇一" userId="912075d5-8e90-457e-8e5d-489657d52d38" providerId="ADAL" clId="{4FB184D2-FBAD-4CF9-95E9-846A50F32774}" dt="2025-10-06T01:11:01.063" v="278" actId="1076"/>
          <ac:spMkLst>
            <pc:docMk/>
            <pc:sldMk cId="1210854487" sldId="296"/>
            <ac:spMk id="449540" creationId="{00000000-0000-0000-0000-000000000000}"/>
          </ac:spMkLst>
        </pc:spChg>
        <pc:spChg chg="mod">
          <ac:chgData name="矢口勇一" userId="912075d5-8e90-457e-8e5d-489657d52d38" providerId="ADAL" clId="{4FB184D2-FBAD-4CF9-95E9-846A50F32774}" dt="2025-10-06T01:11:01.063" v="278" actId="1076"/>
          <ac:spMkLst>
            <pc:docMk/>
            <pc:sldMk cId="1210854487" sldId="296"/>
            <ac:spMk id="449542" creationId="{00000000-0000-0000-0000-000000000000}"/>
          </ac:spMkLst>
        </pc:spChg>
        <pc:spChg chg="mod">
          <ac:chgData name="矢口勇一" userId="912075d5-8e90-457e-8e5d-489657d52d38" providerId="ADAL" clId="{4FB184D2-FBAD-4CF9-95E9-846A50F32774}" dt="2025-10-06T01:11:01.063" v="278" actId="1076"/>
          <ac:spMkLst>
            <pc:docMk/>
            <pc:sldMk cId="1210854487" sldId="296"/>
            <ac:spMk id="449543" creationId="{00000000-0000-0000-0000-000000000000}"/>
          </ac:spMkLst>
        </pc:spChg>
        <pc:spChg chg="mod">
          <ac:chgData name="矢口勇一" userId="912075d5-8e90-457e-8e5d-489657d52d38" providerId="ADAL" clId="{4FB184D2-FBAD-4CF9-95E9-846A50F32774}" dt="2025-10-06T01:11:01.063" v="278" actId="1076"/>
          <ac:spMkLst>
            <pc:docMk/>
            <pc:sldMk cId="1210854487" sldId="296"/>
            <ac:spMk id="449546" creationId="{00000000-0000-0000-0000-000000000000}"/>
          </ac:spMkLst>
        </pc:spChg>
        <pc:spChg chg="mod">
          <ac:chgData name="矢口勇一" userId="912075d5-8e90-457e-8e5d-489657d52d38" providerId="ADAL" clId="{4FB184D2-FBAD-4CF9-95E9-846A50F32774}" dt="2025-10-06T01:11:01.063" v="278" actId="1076"/>
          <ac:spMkLst>
            <pc:docMk/>
            <pc:sldMk cId="1210854487" sldId="296"/>
            <ac:spMk id="449547" creationId="{00000000-0000-0000-0000-000000000000}"/>
          </ac:spMkLst>
        </pc:spChg>
        <pc:spChg chg="mod">
          <ac:chgData name="矢口勇一" userId="912075d5-8e90-457e-8e5d-489657d52d38" providerId="ADAL" clId="{4FB184D2-FBAD-4CF9-95E9-846A50F32774}" dt="2025-10-06T01:11:01.063" v="278" actId="1076"/>
          <ac:spMkLst>
            <pc:docMk/>
            <pc:sldMk cId="1210854487" sldId="296"/>
            <ac:spMk id="449551" creationId="{00000000-0000-0000-0000-000000000000}"/>
          </ac:spMkLst>
        </pc:spChg>
        <pc:spChg chg="mod">
          <ac:chgData name="矢口勇一" userId="912075d5-8e90-457e-8e5d-489657d52d38" providerId="ADAL" clId="{4FB184D2-FBAD-4CF9-95E9-846A50F32774}" dt="2025-10-06T01:11:01.063" v="278" actId="1076"/>
          <ac:spMkLst>
            <pc:docMk/>
            <pc:sldMk cId="1210854487" sldId="296"/>
            <ac:spMk id="449554" creationId="{00000000-0000-0000-0000-000000000000}"/>
          </ac:spMkLst>
        </pc:spChg>
        <pc:spChg chg="mod">
          <ac:chgData name="矢口勇一" userId="912075d5-8e90-457e-8e5d-489657d52d38" providerId="ADAL" clId="{4FB184D2-FBAD-4CF9-95E9-846A50F32774}" dt="2025-10-06T01:11:01.063" v="278" actId="1076"/>
          <ac:spMkLst>
            <pc:docMk/>
            <pc:sldMk cId="1210854487" sldId="296"/>
            <ac:spMk id="449555" creationId="{00000000-0000-0000-0000-000000000000}"/>
          </ac:spMkLst>
        </pc:spChg>
        <pc:spChg chg="mod">
          <ac:chgData name="矢口勇一" userId="912075d5-8e90-457e-8e5d-489657d52d38" providerId="ADAL" clId="{4FB184D2-FBAD-4CF9-95E9-846A50F32774}" dt="2025-10-06T01:11:01.063" v="278" actId="1076"/>
          <ac:spMkLst>
            <pc:docMk/>
            <pc:sldMk cId="1210854487" sldId="296"/>
            <ac:spMk id="449558" creationId="{00000000-0000-0000-0000-000000000000}"/>
          </ac:spMkLst>
        </pc:spChg>
        <pc:spChg chg="mod">
          <ac:chgData name="矢口勇一" userId="912075d5-8e90-457e-8e5d-489657d52d38" providerId="ADAL" clId="{4FB184D2-FBAD-4CF9-95E9-846A50F32774}" dt="2025-10-06T01:11:01.063" v="278" actId="1076"/>
          <ac:spMkLst>
            <pc:docMk/>
            <pc:sldMk cId="1210854487" sldId="296"/>
            <ac:spMk id="449559" creationId="{00000000-0000-0000-0000-000000000000}"/>
          </ac:spMkLst>
        </pc:spChg>
        <pc:grpChg chg="add mod">
          <ac:chgData name="矢口勇一" userId="912075d5-8e90-457e-8e5d-489657d52d38" providerId="ADAL" clId="{4FB184D2-FBAD-4CF9-95E9-846A50F32774}" dt="2025-10-06T01:10:35.335" v="269" actId="164"/>
          <ac:grpSpMkLst>
            <pc:docMk/>
            <pc:sldMk cId="1210854487" sldId="296"/>
            <ac:grpSpMk id="2" creationId="{7E399263-A08E-5A4D-7031-97C07EE82E9D}"/>
          </ac:grpSpMkLst>
        </pc:grpChg>
        <pc:grpChg chg="mod">
          <ac:chgData name="矢口勇一" userId="912075d5-8e90-457e-8e5d-489657d52d38" providerId="ADAL" clId="{4FB184D2-FBAD-4CF9-95E9-846A50F32774}" dt="2025-10-06T01:10:35.335" v="269" actId="164"/>
          <ac:grpSpMkLst>
            <pc:docMk/>
            <pc:sldMk cId="1210854487" sldId="296"/>
            <ac:grpSpMk id="449541" creationId="{00000000-0000-0000-0000-000000000000}"/>
          </ac:grpSpMkLst>
        </pc:grpChg>
        <pc:grpChg chg="mod">
          <ac:chgData name="矢口勇一" userId="912075d5-8e90-457e-8e5d-489657d52d38" providerId="ADAL" clId="{4FB184D2-FBAD-4CF9-95E9-846A50F32774}" dt="2025-10-06T01:10:35.335" v="269" actId="164"/>
          <ac:grpSpMkLst>
            <pc:docMk/>
            <pc:sldMk cId="1210854487" sldId="296"/>
            <ac:grpSpMk id="449545" creationId="{00000000-0000-0000-0000-000000000000}"/>
          </ac:grpSpMkLst>
        </pc:grpChg>
        <pc:grpChg chg="mod">
          <ac:chgData name="矢口勇一" userId="912075d5-8e90-457e-8e5d-489657d52d38" providerId="ADAL" clId="{4FB184D2-FBAD-4CF9-95E9-846A50F32774}" dt="2025-10-06T01:10:35.335" v="269" actId="164"/>
          <ac:grpSpMkLst>
            <pc:docMk/>
            <pc:sldMk cId="1210854487" sldId="296"/>
            <ac:grpSpMk id="449549" creationId="{00000000-0000-0000-0000-000000000000}"/>
          </ac:grpSpMkLst>
        </pc:grpChg>
        <pc:grpChg chg="mod">
          <ac:chgData name="矢口勇一" userId="912075d5-8e90-457e-8e5d-489657d52d38" providerId="ADAL" clId="{4FB184D2-FBAD-4CF9-95E9-846A50F32774}" dt="2025-10-06T01:10:35.335" v="269" actId="164"/>
          <ac:grpSpMkLst>
            <pc:docMk/>
            <pc:sldMk cId="1210854487" sldId="296"/>
            <ac:grpSpMk id="449553" creationId="{00000000-0000-0000-0000-000000000000}"/>
          </ac:grpSpMkLst>
        </pc:grpChg>
        <pc:grpChg chg="mod">
          <ac:chgData name="矢口勇一" userId="912075d5-8e90-457e-8e5d-489657d52d38" providerId="ADAL" clId="{4FB184D2-FBAD-4CF9-95E9-846A50F32774}" dt="2025-10-06T01:10:35.335" v="269" actId="164"/>
          <ac:grpSpMkLst>
            <pc:docMk/>
            <pc:sldMk cId="1210854487" sldId="296"/>
            <ac:grpSpMk id="449557" creationId="{00000000-0000-0000-0000-000000000000}"/>
          </ac:grpSpMkLst>
        </pc:grpChg>
        <pc:cxnChg chg="mod">
          <ac:chgData name="矢口勇一" userId="912075d5-8e90-457e-8e5d-489657d52d38" providerId="ADAL" clId="{4FB184D2-FBAD-4CF9-95E9-846A50F32774}" dt="2025-10-06T01:10:55.064" v="277" actId="1076"/>
          <ac:cxnSpMkLst>
            <pc:docMk/>
            <pc:sldMk cId="1210854487" sldId="296"/>
            <ac:cxnSpMk id="449552" creationId="{00000000-0000-0000-0000-000000000000}"/>
          </ac:cxnSpMkLst>
        </pc:cxnChg>
      </pc:sldChg>
      <pc:sldChg chg="addSp delSp del">
        <pc:chgData name="矢口勇一" userId="912075d5-8e90-457e-8e5d-489657d52d38" providerId="ADAL" clId="{4FB184D2-FBAD-4CF9-95E9-846A50F32774}" dt="2025-10-06T01:11:10.052" v="279" actId="47"/>
        <pc:sldMkLst>
          <pc:docMk/>
          <pc:sldMk cId="224951839" sldId="297"/>
        </pc:sldMkLst>
      </pc:sldChg>
      <pc:sldChg chg="modSp mod">
        <pc:chgData name="矢口勇一" userId="912075d5-8e90-457e-8e5d-489657d52d38" providerId="ADAL" clId="{4FB184D2-FBAD-4CF9-95E9-846A50F32774}" dt="2025-10-14T03:50:30.319" v="571" actId="20577"/>
        <pc:sldMkLst>
          <pc:docMk/>
          <pc:sldMk cId="3861421194" sldId="345"/>
        </pc:sldMkLst>
        <pc:spChg chg="mod">
          <ac:chgData name="矢口勇一" userId="912075d5-8e90-457e-8e5d-489657d52d38" providerId="ADAL" clId="{4FB184D2-FBAD-4CF9-95E9-846A50F32774}" dt="2025-10-14T03:50:30.319" v="571" actId="20577"/>
          <ac:spMkLst>
            <pc:docMk/>
            <pc:sldMk cId="3861421194" sldId="345"/>
            <ac:spMk id="230402" creationId="{00000000-0000-0000-0000-000000000000}"/>
          </ac:spMkLst>
        </pc:spChg>
      </pc:sldChg>
      <pc:sldChg chg="modSp mod">
        <pc:chgData name="矢口勇一" userId="912075d5-8e90-457e-8e5d-489657d52d38" providerId="ADAL" clId="{4FB184D2-FBAD-4CF9-95E9-846A50F32774}" dt="2025-10-14T03:50:43.629" v="572" actId="33524"/>
        <pc:sldMkLst>
          <pc:docMk/>
          <pc:sldMk cId="412029095" sldId="346"/>
        </pc:sldMkLst>
        <pc:spChg chg="mod">
          <ac:chgData name="矢口勇一" userId="912075d5-8e90-457e-8e5d-489657d52d38" providerId="ADAL" clId="{4FB184D2-FBAD-4CF9-95E9-846A50F32774}" dt="2025-10-14T03:50:43.629" v="572" actId="33524"/>
          <ac:spMkLst>
            <pc:docMk/>
            <pc:sldMk cId="412029095" sldId="346"/>
            <ac:spMk id="5" creationId="{00000000-0000-0000-0000-000000000000}"/>
          </ac:spMkLst>
        </pc:spChg>
      </pc:sldChg>
      <pc:sldChg chg="addSp modSp mod">
        <pc:chgData name="矢口勇一" userId="912075d5-8e90-457e-8e5d-489657d52d38" providerId="ADAL" clId="{4FB184D2-FBAD-4CF9-95E9-846A50F32774}" dt="2025-10-06T01:12:02.095" v="292" actId="1076"/>
        <pc:sldMkLst>
          <pc:docMk/>
          <pc:sldMk cId="3820018969" sldId="349"/>
        </pc:sldMkLst>
        <pc:graphicFrameChg chg="mod">
          <ac:chgData name="矢口勇一" userId="912075d5-8e90-457e-8e5d-489657d52d38" providerId="ADAL" clId="{4FB184D2-FBAD-4CF9-95E9-846A50F32774}" dt="2025-10-06T01:11:57.907" v="289" actId="1076"/>
          <ac:graphicFrameMkLst>
            <pc:docMk/>
            <pc:sldMk cId="3820018969" sldId="349"/>
            <ac:graphicFrameMk id="5" creationId="{00000000-0000-0000-0000-000000000000}"/>
          </ac:graphicFrameMkLst>
        </pc:graphicFrameChg>
        <pc:picChg chg="add mod">
          <ac:chgData name="矢口勇一" userId="912075d5-8e90-457e-8e5d-489657d52d38" providerId="ADAL" clId="{4FB184D2-FBAD-4CF9-95E9-846A50F32774}" dt="2025-10-06T01:12:02.095" v="292" actId="1076"/>
          <ac:picMkLst>
            <pc:docMk/>
            <pc:sldMk cId="3820018969" sldId="349"/>
            <ac:picMk id="6" creationId="{113744D7-DB73-1731-5BF9-05CD69A4EA7D}"/>
          </ac:picMkLst>
        </pc:picChg>
      </pc:sldChg>
      <pc:sldChg chg="modSp mod">
        <pc:chgData name="矢口勇一" userId="912075d5-8e90-457e-8e5d-489657d52d38" providerId="ADAL" clId="{4FB184D2-FBAD-4CF9-95E9-846A50F32774}" dt="2025-10-06T01:12:30.482" v="303" actId="20577"/>
        <pc:sldMkLst>
          <pc:docMk/>
          <pc:sldMk cId="2668430368" sldId="350"/>
        </pc:sldMkLst>
        <pc:spChg chg="mod">
          <ac:chgData name="矢口勇一" userId="912075d5-8e90-457e-8e5d-489657d52d38" providerId="ADAL" clId="{4FB184D2-FBAD-4CF9-95E9-846A50F32774}" dt="2025-10-06T01:12:30.482" v="303" actId="20577"/>
          <ac:spMkLst>
            <pc:docMk/>
            <pc:sldMk cId="2668430368" sldId="350"/>
            <ac:spMk id="124930" creationId="{00000000-0000-0000-0000-000000000000}"/>
          </ac:spMkLst>
        </pc:spChg>
      </pc:sldChg>
      <pc:sldChg chg="del">
        <pc:chgData name="矢口勇一" userId="912075d5-8e90-457e-8e5d-489657d52d38" providerId="ADAL" clId="{4FB184D2-FBAD-4CF9-95E9-846A50F32774}" dt="2025-10-06T01:15:58.530" v="359" actId="47"/>
        <pc:sldMkLst>
          <pc:docMk/>
          <pc:sldMk cId="2554754728" sldId="461"/>
        </pc:sldMkLst>
      </pc:sldChg>
      <pc:sldChg chg="addSp modSp mod">
        <pc:chgData name="矢口勇一" userId="912075d5-8e90-457e-8e5d-489657d52d38" providerId="ADAL" clId="{4FB184D2-FBAD-4CF9-95E9-846A50F32774}" dt="2025-10-06T01:17:14.879" v="395" actId="27636"/>
        <pc:sldMkLst>
          <pc:docMk/>
          <pc:sldMk cId="3584627491" sldId="462"/>
        </pc:sldMkLst>
        <pc:spChg chg="mod">
          <ac:chgData name="矢口勇一" userId="912075d5-8e90-457e-8e5d-489657d52d38" providerId="ADAL" clId="{4FB184D2-FBAD-4CF9-95E9-846A50F32774}" dt="2025-10-06T01:17:03.485" v="388" actId="1076"/>
          <ac:spMkLst>
            <pc:docMk/>
            <pc:sldMk cId="3584627491" sldId="462"/>
            <ac:spMk id="3" creationId="{244ED3A5-ED1A-6FA1-0B23-8851B9B92678}"/>
          </ac:spMkLst>
        </pc:spChg>
        <pc:spChg chg="add mod">
          <ac:chgData name="矢口勇一" userId="912075d5-8e90-457e-8e5d-489657d52d38" providerId="ADAL" clId="{4FB184D2-FBAD-4CF9-95E9-846A50F32774}" dt="2025-10-06T01:17:14.879" v="395" actId="27636"/>
          <ac:spMkLst>
            <pc:docMk/>
            <pc:sldMk cId="3584627491" sldId="462"/>
            <ac:spMk id="6" creationId="{89B721B1-9C9B-049C-D0EC-DF3757E3C3A0}"/>
          </ac:spMkLst>
        </pc:spChg>
        <pc:picChg chg="add mod">
          <ac:chgData name="矢口勇一" userId="912075d5-8e90-457e-8e5d-489657d52d38" providerId="ADAL" clId="{4FB184D2-FBAD-4CF9-95E9-846A50F32774}" dt="2025-10-06T01:16:59.269" v="386" actId="14100"/>
          <ac:picMkLst>
            <pc:docMk/>
            <pc:sldMk cId="3584627491" sldId="462"/>
            <ac:picMk id="4" creationId="{7CD8586D-201F-3434-E5A9-704BCFC4033B}"/>
          </ac:picMkLst>
        </pc:picChg>
        <pc:picChg chg="add mod">
          <ac:chgData name="矢口勇一" userId="912075d5-8e90-457e-8e5d-489657d52d38" providerId="ADAL" clId="{4FB184D2-FBAD-4CF9-95E9-846A50F32774}" dt="2025-10-06T01:16:55.519" v="385" actId="1076"/>
          <ac:picMkLst>
            <pc:docMk/>
            <pc:sldMk cId="3584627491" sldId="462"/>
            <ac:picMk id="5" creationId="{8502D302-C2B6-26FA-5C82-10B478919023}"/>
          </ac:picMkLst>
        </pc:picChg>
        <pc:picChg chg="mod">
          <ac:chgData name="矢口勇一" userId="912075d5-8e90-457e-8e5d-489657d52d38" providerId="ADAL" clId="{4FB184D2-FBAD-4CF9-95E9-846A50F32774}" dt="2025-10-06T01:17:01.765" v="387" actId="1076"/>
          <ac:picMkLst>
            <pc:docMk/>
            <pc:sldMk cId="3584627491" sldId="462"/>
            <ac:picMk id="16386" creationId="{00000000-0000-0000-0000-000000000000}"/>
          </ac:picMkLst>
        </pc:picChg>
      </pc:sldChg>
      <pc:sldChg chg="modSp mod">
        <pc:chgData name="矢口勇一" userId="912075d5-8e90-457e-8e5d-489657d52d38" providerId="ADAL" clId="{4FB184D2-FBAD-4CF9-95E9-846A50F32774}" dt="2025-10-06T01:18:00.636" v="398" actId="6549"/>
        <pc:sldMkLst>
          <pc:docMk/>
          <pc:sldMk cId="1429265116" sldId="519"/>
        </pc:sldMkLst>
        <pc:spChg chg="mod">
          <ac:chgData name="矢口勇一" userId="912075d5-8e90-457e-8e5d-489657d52d38" providerId="ADAL" clId="{4FB184D2-FBAD-4CF9-95E9-846A50F32774}" dt="2025-10-06T01:18:00.636" v="398" actId="6549"/>
          <ac:spMkLst>
            <pc:docMk/>
            <pc:sldMk cId="1429265116" sldId="519"/>
            <ac:spMk id="3" creationId="{91597C42-796B-BB13-900E-E1A4DC727B86}"/>
          </ac:spMkLst>
        </pc:spChg>
      </pc:sldChg>
      <pc:sldChg chg="del">
        <pc:chgData name="矢口勇一" userId="912075d5-8e90-457e-8e5d-489657d52d38" providerId="ADAL" clId="{4FB184D2-FBAD-4CF9-95E9-846A50F32774}" dt="2025-10-06T01:17:48.388" v="397" actId="47"/>
        <pc:sldMkLst>
          <pc:docMk/>
          <pc:sldMk cId="1903289019" sldId="527"/>
        </pc:sldMkLst>
      </pc:sldChg>
      <pc:sldChg chg="del">
        <pc:chgData name="矢口勇一" userId="912075d5-8e90-457e-8e5d-489657d52d38" providerId="ADAL" clId="{4FB184D2-FBAD-4CF9-95E9-846A50F32774}" dt="2025-10-06T01:17:48.388" v="397" actId="47"/>
        <pc:sldMkLst>
          <pc:docMk/>
          <pc:sldMk cId="1907371728" sldId="528"/>
        </pc:sldMkLst>
      </pc:sldChg>
      <pc:sldChg chg="del">
        <pc:chgData name="矢口勇一" userId="912075d5-8e90-457e-8e5d-489657d52d38" providerId="ADAL" clId="{4FB184D2-FBAD-4CF9-95E9-846A50F32774}" dt="2025-10-06T01:17:48.388" v="397" actId="47"/>
        <pc:sldMkLst>
          <pc:docMk/>
          <pc:sldMk cId="68124901" sldId="529"/>
        </pc:sldMkLst>
      </pc:sldChg>
      <pc:sldChg chg="del">
        <pc:chgData name="矢口勇一" userId="912075d5-8e90-457e-8e5d-489657d52d38" providerId="ADAL" clId="{4FB184D2-FBAD-4CF9-95E9-846A50F32774}" dt="2025-10-06T01:18:07.616" v="399" actId="47"/>
        <pc:sldMkLst>
          <pc:docMk/>
          <pc:sldMk cId="983854959" sldId="530"/>
        </pc:sldMkLst>
      </pc:sldChg>
      <pc:sldChg chg="del">
        <pc:chgData name="矢口勇一" userId="912075d5-8e90-457e-8e5d-489657d52d38" providerId="ADAL" clId="{4FB184D2-FBAD-4CF9-95E9-846A50F32774}" dt="2025-10-06T01:18:07.616" v="399" actId="47"/>
        <pc:sldMkLst>
          <pc:docMk/>
          <pc:sldMk cId="3404650243" sldId="531"/>
        </pc:sldMkLst>
      </pc:sldChg>
      <pc:sldChg chg="del">
        <pc:chgData name="矢口勇一" userId="912075d5-8e90-457e-8e5d-489657d52d38" providerId="ADAL" clId="{4FB184D2-FBAD-4CF9-95E9-846A50F32774}" dt="2025-10-06T01:13:07.333" v="304" actId="47"/>
        <pc:sldMkLst>
          <pc:docMk/>
          <pc:sldMk cId="3591736395" sldId="532"/>
        </pc:sldMkLst>
      </pc:sldChg>
      <pc:sldChg chg="addSp modSp mod">
        <pc:chgData name="矢口勇一" userId="912075d5-8e90-457e-8e5d-489657d52d38" providerId="ADAL" clId="{4FB184D2-FBAD-4CF9-95E9-846A50F32774}" dt="2025-10-06T01:15:15.657" v="331" actId="27636"/>
        <pc:sldMkLst>
          <pc:docMk/>
          <pc:sldMk cId="1508120196" sldId="535"/>
        </pc:sldMkLst>
        <pc:spChg chg="mod">
          <ac:chgData name="矢口勇一" userId="912075d5-8e90-457e-8e5d-489657d52d38" providerId="ADAL" clId="{4FB184D2-FBAD-4CF9-95E9-846A50F32774}" dt="2025-10-06T01:15:15.657" v="331" actId="27636"/>
          <ac:spMkLst>
            <pc:docMk/>
            <pc:sldMk cId="1508120196" sldId="535"/>
            <ac:spMk id="3" creationId="{67AED4BD-638C-D446-B3A4-36299E0D4880}"/>
          </ac:spMkLst>
        </pc:spChg>
        <pc:picChg chg="add mod">
          <ac:chgData name="矢口勇一" userId="912075d5-8e90-457e-8e5d-489657d52d38" providerId="ADAL" clId="{4FB184D2-FBAD-4CF9-95E9-846A50F32774}" dt="2025-10-06T01:15:12.319" v="327" actId="1076"/>
          <ac:picMkLst>
            <pc:docMk/>
            <pc:sldMk cId="1508120196" sldId="535"/>
            <ac:picMk id="4" creationId="{69AA4E65-62B7-58DB-D901-656F3F2EB39B}"/>
          </ac:picMkLst>
        </pc:picChg>
      </pc:sldChg>
      <pc:sldChg chg="modSp del mod">
        <pc:chgData name="矢口勇一" userId="912075d5-8e90-457e-8e5d-489657d52d38" providerId="ADAL" clId="{4FB184D2-FBAD-4CF9-95E9-846A50F32774}" dt="2025-10-06T01:15:19.718" v="332" actId="47"/>
        <pc:sldMkLst>
          <pc:docMk/>
          <pc:sldMk cId="4143311120" sldId="536"/>
        </pc:sldMkLst>
      </pc:sldChg>
      <pc:sldChg chg="modSp mod">
        <pc:chgData name="矢口勇一" userId="912075d5-8e90-457e-8e5d-489657d52d38" providerId="ADAL" clId="{4FB184D2-FBAD-4CF9-95E9-846A50F32774}" dt="2025-10-06T01:16:19.169" v="378" actId="20577"/>
        <pc:sldMkLst>
          <pc:docMk/>
          <pc:sldMk cId="3143509473" sldId="537"/>
        </pc:sldMkLst>
        <pc:spChg chg="mod">
          <ac:chgData name="矢口勇一" userId="912075d5-8e90-457e-8e5d-489657d52d38" providerId="ADAL" clId="{4FB184D2-FBAD-4CF9-95E9-846A50F32774}" dt="2025-10-06T01:16:19.169" v="378" actId="20577"/>
          <ac:spMkLst>
            <pc:docMk/>
            <pc:sldMk cId="3143509473" sldId="537"/>
            <ac:spMk id="2" creationId="{6B18ED04-965C-006B-934D-0D1CB152811F}"/>
          </ac:spMkLst>
        </pc:spChg>
        <pc:spChg chg="mod">
          <ac:chgData name="矢口勇一" userId="912075d5-8e90-457e-8e5d-489657d52d38" providerId="ADAL" clId="{4FB184D2-FBAD-4CF9-95E9-846A50F32774}" dt="2025-10-06T01:15:50.804" v="358" actId="6549"/>
          <ac:spMkLst>
            <pc:docMk/>
            <pc:sldMk cId="3143509473" sldId="537"/>
            <ac:spMk id="3" creationId="{908FFC53-0BB8-7D47-2D9C-459E50A2CBE8}"/>
          </ac:spMkLst>
        </pc:spChg>
      </pc:sldChg>
      <pc:sldChg chg="del">
        <pc:chgData name="矢口勇一" userId="912075d5-8e90-457e-8e5d-489657d52d38" providerId="ADAL" clId="{4FB184D2-FBAD-4CF9-95E9-846A50F32774}" dt="2025-10-06T01:17:17.650" v="396" actId="47"/>
        <pc:sldMkLst>
          <pc:docMk/>
          <pc:sldMk cId="261352172" sldId="538"/>
        </pc:sldMkLst>
      </pc:sldChg>
      <pc:sldChg chg="del">
        <pc:chgData name="矢口勇一" userId="912075d5-8e90-457e-8e5d-489657d52d38" providerId="ADAL" clId="{4FB184D2-FBAD-4CF9-95E9-846A50F32774}" dt="2025-10-06T01:13:32.005" v="305" actId="47"/>
        <pc:sldMkLst>
          <pc:docMk/>
          <pc:sldMk cId="2590940022" sldId="546"/>
        </pc:sldMkLst>
      </pc:sldChg>
      <pc:sldChg chg="del">
        <pc:chgData name="矢口勇一" userId="912075d5-8e90-457e-8e5d-489657d52d38" providerId="ADAL" clId="{4FB184D2-FBAD-4CF9-95E9-846A50F32774}" dt="2025-10-06T01:12:04.891" v="293" actId="47"/>
        <pc:sldMkLst>
          <pc:docMk/>
          <pc:sldMk cId="4187305329" sldId="551"/>
        </pc:sldMkLst>
      </pc:sldChg>
      <pc:sldChg chg="modSp mod">
        <pc:chgData name="矢口勇一" userId="912075d5-8e90-457e-8e5d-489657d52d38" providerId="ADAL" clId="{4FB184D2-FBAD-4CF9-95E9-846A50F32774}" dt="2025-10-14T03:50:59.481" v="578" actId="20577"/>
        <pc:sldMkLst>
          <pc:docMk/>
          <pc:sldMk cId="360964290" sldId="552"/>
        </pc:sldMkLst>
        <pc:spChg chg="mod">
          <ac:chgData name="矢口勇一" userId="912075d5-8e90-457e-8e5d-489657d52d38" providerId="ADAL" clId="{4FB184D2-FBAD-4CF9-95E9-846A50F32774}" dt="2025-10-14T03:50:59.481" v="578" actId="20577"/>
          <ac:spMkLst>
            <pc:docMk/>
            <pc:sldMk cId="360964290" sldId="552"/>
            <ac:spMk id="2" creationId="{FC0091D1-6683-8D82-4FB4-FCE97FD3FFC9}"/>
          </ac:spMkLst>
        </pc:spChg>
      </pc:sldChg>
      <pc:sldChg chg="addSp modSp mod">
        <pc:chgData name="矢口勇一" userId="912075d5-8e90-457e-8e5d-489657d52d38" providerId="ADAL" clId="{4FB184D2-FBAD-4CF9-95E9-846A50F32774}" dt="2025-10-06T01:13:56.572" v="310" actId="1076"/>
        <pc:sldMkLst>
          <pc:docMk/>
          <pc:sldMk cId="4005302775" sldId="553"/>
        </pc:sldMkLst>
        <pc:spChg chg="mod">
          <ac:chgData name="矢口勇一" userId="912075d5-8e90-457e-8e5d-489657d52d38" providerId="ADAL" clId="{4FB184D2-FBAD-4CF9-95E9-846A50F32774}" dt="2025-10-06T01:13:49.109" v="307" actId="27636"/>
          <ac:spMkLst>
            <pc:docMk/>
            <pc:sldMk cId="4005302775" sldId="553"/>
            <ac:spMk id="3" creationId="{18D753C9-997A-F87D-E2BB-0F7EA2FD404A}"/>
          </ac:spMkLst>
        </pc:spChg>
        <pc:picChg chg="add mod">
          <ac:chgData name="矢口勇一" userId="912075d5-8e90-457e-8e5d-489657d52d38" providerId="ADAL" clId="{4FB184D2-FBAD-4CF9-95E9-846A50F32774}" dt="2025-10-06T01:13:56.572" v="310" actId="1076"/>
          <ac:picMkLst>
            <pc:docMk/>
            <pc:sldMk cId="4005302775" sldId="553"/>
            <ac:picMk id="6" creationId="{E5B96500-6535-EC92-EDF2-BA61A9E7FA41}"/>
          </ac:picMkLst>
        </pc:picChg>
      </pc:sldChg>
      <pc:sldChg chg="del">
        <pc:chgData name="矢口勇一" userId="912075d5-8e90-457e-8e5d-489657d52d38" providerId="ADAL" clId="{4FB184D2-FBAD-4CF9-95E9-846A50F32774}" dt="2025-10-14T03:55:30.732" v="636" actId="47"/>
        <pc:sldMkLst>
          <pc:docMk/>
          <pc:sldMk cId="1870089787" sldId="556"/>
        </pc:sldMkLst>
      </pc:sldChg>
      <pc:sldChg chg="del">
        <pc:chgData name="矢口勇一" userId="912075d5-8e90-457e-8e5d-489657d52d38" providerId="ADAL" clId="{4FB184D2-FBAD-4CF9-95E9-846A50F32774}" dt="2025-10-06T01:13:58.639" v="311" actId="47"/>
        <pc:sldMkLst>
          <pc:docMk/>
          <pc:sldMk cId="2661313483" sldId="557"/>
        </pc:sldMkLst>
      </pc:sldChg>
      <pc:sldChg chg="modSp add del mod">
        <pc:chgData name="矢口勇一" userId="912075d5-8e90-457e-8e5d-489657d52d38" providerId="ADAL" clId="{4FB184D2-FBAD-4CF9-95E9-846A50F32774}" dt="2025-10-06T01:18:44.526" v="408" actId="2696"/>
        <pc:sldMkLst>
          <pc:docMk/>
          <pc:sldMk cId="1243479118" sldId="558"/>
        </pc:sldMkLst>
      </pc:sldChg>
      <pc:sldChg chg="del">
        <pc:chgData name="矢口勇一" userId="912075d5-8e90-457e-8e5d-489657d52d38" providerId="ADAL" clId="{4FB184D2-FBAD-4CF9-95E9-846A50F32774}" dt="2025-10-06T01:18:44.526" v="408" actId="2696"/>
        <pc:sldMkLst>
          <pc:docMk/>
          <pc:sldMk cId="2664850729" sldId="559"/>
        </pc:sldMkLst>
      </pc:sldChg>
      <pc:sldChg chg="addSp delSp modSp mod chgLayout">
        <pc:chgData name="矢口勇一" userId="912075d5-8e90-457e-8e5d-489657d52d38" providerId="ADAL" clId="{4FB184D2-FBAD-4CF9-95E9-846A50F32774}" dt="2025-10-06T01:19:54.803" v="435" actId="1035"/>
        <pc:sldMkLst>
          <pc:docMk/>
          <pc:sldMk cId="0" sldId="562"/>
        </pc:sldMkLst>
        <pc:spChg chg="mod ord">
          <ac:chgData name="矢口勇一" userId="912075d5-8e90-457e-8e5d-489657d52d38" providerId="ADAL" clId="{4FB184D2-FBAD-4CF9-95E9-846A50F32774}" dt="2025-10-06T01:19:40.369" v="409" actId="6264"/>
          <ac:spMkLst>
            <pc:docMk/>
            <pc:sldMk cId="0" sldId="562"/>
            <ac:spMk id="2" creationId="{00000000-0000-0000-0000-000000000000}"/>
          </ac:spMkLst>
        </pc:spChg>
        <pc:spChg chg="mod">
          <ac:chgData name="矢口勇一" userId="912075d5-8e90-457e-8e5d-489657d52d38" providerId="ADAL" clId="{4FB184D2-FBAD-4CF9-95E9-846A50F32774}" dt="2025-10-06T01:19:50.173" v="412" actId="1076"/>
          <ac:spMkLst>
            <pc:docMk/>
            <pc:sldMk cId="0" sldId="562"/>
            <ac:spMk id="4" creationId="{00000000-0000-0000-0000-000000000000}"/>
          </ac:spMkLst>
        </pc:spChg>
        <pc:spChg chg="mod">
          <ac:chgData name="矢口勇一" userId="912075d5-8e90-457e-8e5d-489657d52d38" providerId="ADAL" clId="{4FB184D2-FBAD-4CF9-95E9-846A50F32774}" dt="2025-10-06T01:19:54.803" v="435" actId="1035"/>
          <ac:spMkLst>
            <pc:docMk/>
            <pc:sldMk cId="0" sldId="562"/>
            <ac:spMk id="5" creationId="{00000000-0000-0000-0000-000000000000}"/>
          </ac:spMkLst>
        </pc:spChg>
        <pc:spChg chg="mod">
          <ac:chgData name="矢口勇一" userId="912075d5-8e90-457e-8e5d-489657d52d38" providerId="ADAL" clId="{4FB184D2-FBAD-4CF9-95E9-846A50F32774}" dt="2025-10-06T01:19:54.803" v="435" actId="1035"/>
          <ac:spMkLst>
            <pc:docMk/>
            <pc:sldMk cId="0" sldId="562"/>
            <ac:spMk id="6" creationId="{00000000-0000-0000-0000-000000000000}"/>
          </ac:spMkLst>
        </pc:spChg>
        <pc:spChg chg="mod">
          <ac:chgData name="矢口勇一" userId="912075d5-8e90-457e-8e5d-489657d52d38" providerId="ADAL" clId="{4FB184D2-FBAD-4CF9-95E9-846A50F32774}" dt="2025-10-06T01:19:54.803" v="435" actId="1035"/>
          <ac:spMkLst>
            <pc:docMk/>
            <pc:sldMk cId="0" sldId="562"/>
            <ac:spMk id="7" creationId="{00000000-0000-0000-0000-000000000000}"/>
          </ac:spMkLst>
        </pc:spChg>
        <pc:spChg chg="mod">
          <ac:chgData name="矢口勇一" userId="912075d5-8e90-457e-8e5d-489657d52d38" providerId="ADAL" clId="{4FB184D2-FBAD-4CF9-95E9-846A50F32774}" dt="2025-10-06T01:19:54.803" v="435" actId="1035"/>
          <ac:spMkLst>
            <pc:docMk/>
            <pc:sldMk cId="0" sldId="562"/>
            <ac:spMk id="8" creationId="{00000000-0000-0000-0000-000000000000}"/>
          </ac:spMkLst>
        </pc:spChg>
        <pc:spChg chg="mod">
          <ac:chgData name="矢口勇一" userId="912075d5-8e90-457e-8e5d-489657d52d38" providerId="ADAL" clId="{4FB184D2-FBAD-4CF9-95E9-846A50F32774}" dt="2025-10-06T01:19:54.803" v="435" actId="1035"/>
          <ac:spMkLst>
            <pc:docMk/>
            <pc:sldMk cId="0" sldId="562"/>
            <ac:spMk id="9" creationId="{00000000-0000-0000-0000-000000000000}"/>
          </ac:spMkLst>
        </pc:spChg>
        <pc:spChg chg="mod">
          <ac:chgData name="矢口勇一" userId="912075d5-8e90-457e-8e5d-489657d52d38" providerId="ADAL" clId="{4FB184D2-FBAD-4CF9-95E9-846A50F32774}" dt="2025-10-06T01:19:54.803" v="435" actId="1035"/>
          <ac:spMkLst>
            <pc:docMk/>
            <pc:sldMk cId="0" sldId="562"/>
            <ac:spMk id="10" creationId="{00000000-0000-0000-0000-000000000000}"/>
          </ac:spMkLst>
        </pc:spChg>
        <pc:spChg chg="mod">
          <ac:chgData name="矢口勇一" userId="912075d5-8e90-457e-8e5d-489657d52d38" providerId="ADAL" clId="{4FB184D2-FBAD-4CF9-95E9-846A50F32774}" dt="2025-10-06T01:19:54.803" v="435" actId="1035"/>
          <ac:spMkLst>
            <pc:docMk/>
            <pc:sldMk cId="0" sldId="562"/>
            <ac:spMk id="11" creationId="{00000000-0000-0000-0000-000000000000}"/>
          </ac:spMkLst>
        </pc:spChg>
        <pc:spChg chg="mod">
          <ac:chgData name="矢口勇一" userId="912075d5-8e90-457e-8e5d-489657d52d38" providerId="ADAL" clId="{4FB184D2-FBAD-4CF9-95E9-846A50F32774}" dt="2025-10-06T01:19:54.803" v="435" actId="1035"/>
          <ac:spMkLst>
            <pc:docMk/>
            <pc:sldMk cId="0" sldId="562"/>
            <ac:spMk id="12" creationId="{00000000-0000-0000-0000-000000000000}"/>
          </ac:spMkLst>
        </pc:spChg>
        <pc:spChg chg="mod ord">
          <ac:chgData name="矢口勇一" userId="912075d5-8e90-457e-8e5d-489657d52d38" providerId="ADAL" clId="{4FB184D2-FBAD-4CF9-95E9-846A50F32774}" dt="2025-10-06T01:19:40.369" v="409" actId="6264"/>
          <ac:spMkLst>
            <pc:docMk/>
            <pc:sldMk cId="0" sldId="562"/>
            <ac:spMk id="13" creationId="{00000000-0000-0000-0000-000000000000}"/>
          </ac:spMkLst>
        </pc:spChg>
        <pc:spChg chg="add mod ord">
          <ac:chgData name="矢口勇一" userId="912075d5-8e90-457e-8e5d-489657d52d38" providerId="ADAL" clId="{4FB184D2-FBAD-4CF9-95E9-846A50F32774}" dt="2025-10-06T01:19:43.653" v="411"/>
          <ac:spMkLst>
            <pc:docMk/>
            <pc:sldMk cId="0" sldId="562"/>
            <ac:spMk id="18" creationId="{9F0ED13B-0D8D-0CFC-2B0E-56B42793964A}"/>
          </ac:spMkLst>
        </pc:spChg>
      </pc:sldChg>
      <pc:sldChg chg="addSp delSp modSp mod chgLayout">
        <pc:chgData name="矢口勇一" userId="912075d5-8e90-457e-8e5d-489657d52d38" providerId="ADAL" clId="{4FB184D2-FBAD-4CF9-95E9-846A50F32774}" dt="2025-10-06T01:20:12.781" v="455" actId="478"/>
        <pc:sldMkLst>
          <pc:docMk/>
          <pc:sldMk cId="0" sldId="563"/>
        </pc:sldMkLst>
        <pc:spChg chg="mod ord">
          <ac:chgData name="矢口勇一" userId="912075d5-8e90-457e-8e5d-489657d52d38" providerId="ADAL" clId="{4FB184D2-FBAD-4CF9-95E9-846A50F32774}" dt="2025-10-06T01:20:10.373" v="454" actId="6264"/>
          <ac:spMkLst>
            <pc:docMk/>
            <pc:sldMk cId="0" sldId="563"/>
            <ac:spMk id="8" creationId="{00000000-0000-0000-0000-000000000000}"/>
          </ac:spMkLst>
        </pc:spChg>
        <pc:spChg chg="mod">
          <ac:chgData name="矢口勇一" userId="912075d5-8e90-457e-8e5d-489657d52d38" providerId="ADAL" clId="{4FB184D2-FBAD-4CF9-95E9-846A50F32774}" dt="2025-10-06T01:20:06.132" v="453" actId="1036"/>
          <ac:spMkLst>
            <pc:docMk/>
            <pc:sldMk cId="0" sldId="563"/>
            <ac:spMk id="9" creationId="{00000000-0000-0000-0000-000000000000}"/>
          </ac:spMkLst>
        </pc:spChg>
        <pc:spChg chg="mod">
          <ac:chgData name="矢口勇一" userId="912075d5-8e90-457e-8e5d-489657d52d38" providerId="ADAL" clId="{4FB184D2-FBAD-4CF9-95E9-846A50F32774}" dt="2025-10-06T01:20:06.132" v="453" actId="1036"/>
          <ac:spMkLst>
            <pc:docMk/>
            <pc:sldMk cId="0" sldId="563"/>
            <ac:spMk id="10" creationId="{00000000-0000-0000-0000-000000000000}"/>
          </ac:spMkLst>
        </pc:spChg>
        <pc:spChg chg="mod">
          <ac:chgData name="矢口勇一" userId="912075d5-8e90-457e-8e5d-489657d52d38" providerId="ADAL" clId="{4FB184D2-FBAD-4CF9-95E9-846A50F32774}" dt="2025-10-06T01:20:06.132" v="453" actId="1036"/>
          <ac:spMkLst>
            <pc:docMk/>
            <pc:sldMk cId="0" sldId="563"/>
            <ac:spMk id="11" creationId="{00000000-0000-0000-0000-000000000000}"/>
          </ac:spMkLst>
        </pc:spChg>
        <pc:spChg chg="mod">
          <ac:chgData name="矢口勇一" userId="912075d5-8e90-457e-8e5d-489657d52d38" providerId="ADAL" clId="{4FB184D2-FBAD-4CF9-95E9-846A50F32774}" dt="2025-10-06T01:20:06.132" v="453" actId="1036"/>
          <ac:spMkLst>
            <pc:docMk/>
            <pc:sldMk cId="0" sldId="563"/>
            <ac:spMk id="12" creationId="{00000000-0000-0000-0000-000000000000}"/>
          </ac:spMkLst>
        </pc:spChg>
        <pc:spChg chg="mod ord">
          <ac:chgData name="矢口勇一" userId="912075d5-8e90-457e-8e5d-489657d52d38" providerId="ADAL" clId="{4FB184D2-FBAD-4CF9-95E9-846A50F32774}" dt="2025-10-06T01:20:10.373" v="454" actId="6264"/>
          <ac:spMkLst>
            <pc:docMk/>
            <pc:sldMk cId="0" sldId="563"/>
            <ac:spMk id="13" creationId="{00000000-0000-0000-0000-000000000000}"/>
          </ac:spMkLst>
        </pc:spChg>
        <pc:grpChg chg="mod">
          <ac:chgData name="矢口勇一" userId="912075d5-8e90-457e-8e5d-489657d52d38" providerId="ADAL" clId="{4FB184D2-FBAD-4CF9-95E9-846A50F32774}" dt="2025-10-06T01:20:06.132" v="453" actId="1036"/>
          <ac:grpSpMkLst>
            <pc:docMk/>
            <pc:sldMk cId="0" sldId="563"/>
            <ac:grpSpMk id="2" creationId="{00000000-0000-0000-0000-000000000000}"/>
          </ac:grpSpMkLst>
        </pc:grpChg>
      </pc:sldChg>
      <pc:sldChg chg="addSp delSp modSp mod chgLayout">
        <pc:chgData name="矢口勇一" userId="912075d5-8e90-457e-8e5d-489657d52d38" providerId="ADAL" clId="{4FB184D2-FBAD-4CF9-95E9-846A50F32774}" dt="2025-10-06T01:21:04.134" v="494" actId="14100"/>
        <pc:sldMkLst>
          <pc:docMk/>
          <pc:sldMk cId="0" sldId="564"/>
        </pc:sldMkLst>
        <pc:spChg chg="mod ord">
          <ac:chgData name="矢口勇一" userId="912075d5-8e90-457e-8e5d-489657d52d38" providerId="ADAL" clId="{4FB184D2-FBAD-4CF9-95E9-846A50F32774}" dt="2025-10-06T01:20:58.454" v="490" actId="6264"/>
          <ac:spMkLst>
            <pc:docMk/>
            <pc:sldMk cId="0" sldId="564"/>
            <ac:spMk id="2" creationId="{00000000-0000-0000-0000-000000000000}"/>
          </ac:spMkLst>
        </pc:spChg>
        <pc:spChg chg="mod ord">
          <ac:chgData name="矢口勇一" userId="912075d5-8e90-457e-8e5d-489657d52d38" providerId="ADAL" clId="{4FB184D2-FBAD-4CF9-95E9-846A50F32774}" dt="2025-10-06T01:20:58.454" v="490" actId="6264"/>
          <ac:spMkLst>
            <pc:docMk/>
            <pc:sldMk cId="0" sldId="564"/>
            <ac:spMk id="7" creationId="{00000000-0000-0000-0000-000000000000}"/>
          </ac:spMkLst>
        </pc:spChg>
        <pc:spChg chg="add mod ord">
          <ac:chgData name="矢口勇一" userId="912075d5-8e90-457e-8e5d-489657d52d38" providerId="ADAL" clId="{4FB184D2-FBAD-4CF9-95E9-846A50F32774}" dt="2025-10-06T01:21:04.134" v="494" actId="14100"/>
          <ac:spMkLst>
            <pc:docMk/>
            <pc:sldMk cId="0" sldId="564"/>
            <ac:spMk id="12" creationId="{607A36C9-1711-851A-A910-47B0986974FB}"/>
          </ac:spMkLst>
        </pc:spChg>
        <pc:picChg chg="mod">
          <ac:chgData name="矢口勇一" userId="912075d5-8e90-457e-8e5d-489657d52d38" providerId="ADAL" clId="{4FB184D2-FBAD-4CF9-95E9-846A50F32774}" dt="2025-10-06T01:20:47.120" v="484" actId="1076"/>
          <ac:picMkLst>
            <pc:docMk/>
            <pc:sldMk cId="0" sldId="564"/>
            <ac:picMk id="5" creationId="{00000000-0000-0000-0000-000000000000}"/>
          </ac:picMkLst>
        </pc:picChg>
      </pc:sldChg>
      <pc:sldChg chg="modSp mod">
        <pc:chgData name="矢口勇一" userId="912075d5-8e90-457e-8e5d-489657d52d38" providerId="ADAL" clId="{4FB184D2-FBAD-4CF9-95E9-846A50F32774}" dt="2025-10-06T01:21:14.374" v="495" actId="1076"/>
        <pc:sldMkLst>
          <pc:docMk/>
          <pc:sldMk cId="0" sldId="565"/>
        </pc:sldMkLst>
        <pc:spChg chg="mod">
          <ac:chgData name="矢口勇一" userId="912075d5-8e90-457e-8e5d-489657d52d38" providerId="ADAL" clId="{4FB184D2-FBAD-4CF9-95E9-846A50F32774}" dt="2025-10-06T01:21:14.374" v="495" actId="1076"/>
          <ac:spMkLst>
            <pc:docMk/>
            <pc:sldMk cId="0" sldId="565"/>
            <ac:spMk id="3" creationId="{00000000-0000-0000-0000-000000000000}"/>
          </ac:spMkLst>
        </pc:spChg>
        <pc:spChg chg="mod">
          <ac:chgData name="矢口勇一" userId="912075d5-8e90-457e-8e5d-489657d52d38" providerId="ADAL" clId="{4FB184D2-FBAD-4CF9-95E9-846A50F32774}" dt="2025-10-06T01:21:14.374" v="495" actId="1076"/>
          <ac:spMkLst>
            <pc:docMk/>
            <pc:sldMk cId="0" sldId="565"/>
            <ac:spMk id="4" creationId="{00000000-0000-0000-0000-000000000000}"/>
          </ac:spMkLst>
        </pc:spChg>
        <pc:spChg chg="mod">
          <ac:chgData name="矢口勇一" userId="912075d5-8e90-457e-8e5d-489657d52d38" providerId="ADAL" clId="{4FB184D2-FBAD-4CF9-95E9-846A50F32774}" dt="2025-10-06T01:21:14.374" v="495" actId="1076"/>
          <ac:spMkLst>
            <pc:docMk/>
            <pc:sldMk cId="0" sldId="565"/>
            <ac:spMk id="9" creationId="{00000000-0000-0000-0000-000000000000}"/>
          </ac:spMkLst>
        </pc:spChg>
        <pc:spChg chg="mod">
          <ac:chgData name="矢口勇一" userId="912075d5-8e90-457e-8e5d-489657d52d38" providerId="ADAL" clId="{4FB184D2-FBAD-4CF9-95E9-846A50F32774}" dt="2025-10-06T01:21:14.374" v="495" actId="1076"/>
          <ac:spMkLst>
            <pc:docMk/>
            <pc:sldMk cId="0" sldId="565"/>
            <ac:spMk id="13" creationId="{00000000-0000-0000-0000-000000000000}"/>
          </ac:spMkLst>
        </pc:spChg>
        <pc:spChg chg="mod">
          <ac:chgData name="矢口勇一" userId="912075d5-8e90-457e-8e5d-489657d52d38" providerId="ADAL" clId="{4FB184D2-FBAD-4CF9-95E9-846A50F32774}" dt="2025-10-06T01:21:14.374" v="495" actId="1076"/>
          <ac:spMkLst>
            <pc:docMk/>
            <pc:sldMk cId="0" sldId="565"/>
            <ac:spMk id="14" creationId="{00000000-0000-0000-0000-000000000000}"/>
          </ac:spMkLst>
        </pc:spChg>
        <pc:spChg chg="mod">
          <ac:chgData name="矢口勇一" userId="912075d5-8e90-457e-8e5d-489657d52d38" providerId="ADAL" clId="{4FB184D2-FBAD-4CF9-95E9-846A50F32774}" dt="2025-10-06T01:21:14.374" v="495" actId="1076"/>
          <ac:spMkLst>
            <pc:docMk/>
            <pc:sldMk cId="0" sldId="565"/>
            <ac:spMk id="15" creationId="{00000000-0000-0000-0000-000000000000}"/>
          </ac:spMkLst>
        </pc:spChg>
        <pc:spChg chg="mod">
          <ac:chgData name="矢口勇一" userId="912075d5-8e90-457e-8e5d-489657d52d38" providerId="ADAL" clId="{4FB184D2-FBAD-4CF9-95E9-846A50F32774}" dt="2025-10-06T01:21:14.374" v="495" actId="1076"/>
          <ac:spMkLst>
            <pc:docMk/>
            <pc:sldMk cId="0" sldId="565"/>
            <ac:spMk id="18" creationId="{00000000-0000-0000-0000-000000000000}"/>
          </ac:spMkLst>
        </pc:spChg>
        <pc:spChg chg="mod">
          <ac:chgData name="矢口勇一" userId="912075d5-8e90-457e-8e5d-489657d52d38" providerId="ADAL" clId="{4FB184D2-FBAD-4CF9-95E9-846A50F32774}" dt="2025-10-06T01:21:14.374" v="495" actId="1076"/>
          <ac:spMkLst>
            <pc:docMk/>
            <pc:sldMk cId="0" sldId="565"/>
            <ac:spMk id="20" creationId="{00000000-0000-0000-0000-000000000000}"/>
          </ac:spMkLst>
        </pc:spChg>
        <pc:spChg chg="mod">
          <ac:chgData name="矢口勇一" userId="912075d5-8e90-457e-8e5d-489657d52d38" providerId="ADAL" clId="{4FB184D2-FBAD-4CF9-95E9-846A50F32774}" dt="2025-10-06T01:21:14.374" v="495" actId="1076"/>
          <ac:spMkLst>
            <pc:docMk/>
            <pc:sldMk cId="0" sldId="565"/>
            <ac:spMk id="21" creationId="{00000000-0000-0000-0000-000000000000}"/>
          </ac:spMkLst>
        </pc:spChg>
        <pc:spChg chg="mod">
          <ac:chgData name="矢口勇一" userId="912075d5-8e90-457e-8e5d-489657d52d38" providerId="ADAL" clId="{4FB184D2-FBAD-4CF9-95E9-846A50F32774}" dt="2025-10-06T01:21:14.374" v="495" actId="1076"/>
          <ac:spMkLst>
            <pc:docMk/>
            <pc:sldMk cId="0" sldId="565"/>
            <ac:spMk id="22" creationId="{00000000-0000-0000-0000-000000000000}"/>
          </ac:spMkLst>
        </pc:spChg>
      </pc:sldChg>
      <pc:sldChg chg="addSp delSp modSp mod chgLayout">
        <pc:chgData name="矢口勇一" userId="912075d5-8e90-457e-8e5d-489657d52d38" providerId="ADAL" clId="{4FB184D2-FBAD-4CF9-95E9-846A50F32774}" dt="2025-10-06T01:23:24.121" v="568" actId="478"/>
        <pc:sldMkLst>
          <pc:docMk/>
          <pc:sldMk cId="0" sldId="566"/>
        </pc:sldMkLst>
        <pc:spChg chg="mod ord">
          <ac:chgData name="矢口勇一" userId="912075d5-8e90-457e-8e5d-489657d52d38" providerId="ADAL" clId="{4FB184D2-FBAD-4CF9-95E9-846A50F32774}" dt="2025-10-06T01:23:22.073" v="567" actId="1076"/>
          <ac:spMkLst>
            <pc:docMk/>
            <pc:sldMk cId="0" sldId="566"/>
            <ac:spMk id="2" creationId="{00000000-0000-0000-0000-000000000000}"/>
          </ac:spMkLst>
        </pc:spChg>
        <pc:spChg chg="mod ord">
          <ac:chgData name="矢口勇一" userId="912075d5-8e90-457e-8e5d-489657d52d38" providerId="ADAL" clId="{4FB184D2-FBAD-4CF9-95E9-846A50F32774}" dt="2025-10-06T01:23:13.665" v="565" actId="6264"/>
          <ac:spMkLst>
            <pc:docMk/>
            <pc:sldMk cId="0" sldId="566"/>
            <ac:spMk id="94" creationId="{00000000-0000-0000-0000-000000000000}"/>
          </ac:spMkLst>
        </pc:spChg>
      </pc:sldChg>
      <pc:sldChg chg="modSp mod">
        <pc:chgData name="矢口勇一" userId="912075d5-8e90-457e-8e5d-489657d52d38" providerId="ADAL" clId="{4FB184D2-FBAD-4CF9-95E9-846A50F32774}" dt="2025-10-14T03:52:40.425" v="584" actId="1076"/>
        <pc:sldMkLst>
          <pc:docMk/>
          <pc:sldMk cId="0" sldId="568"/>
        </pc:sldMkLst>
        <pc:spChg chg="mod">
          <ac:chgData name="矢口勇一" userId="912075d5-8e90-457e-8e5d-489657d52d38" providerId="ADAL" clId="{4FB184D2-FBAD-4CF9-95E9-846A50F32774}" dt="2025-10-14T03:52:40.425" v="584" actId="1076"/>
          <ac:spMkLst>
            <pc:docMk/>
            <pc:sldMk cId="0" sldId="568"/>
            <ac:spMk id="2" creationId="{00000000-0000-0000-0000-000000000000}"/>
          </ac:spMkLst>
        </pc:spChg>
      </pc:sldChg>
      <pc:sldChg chg="modSp mod">
        <pc:chgData name="矢口勇一" userId="912075d5-8e90-457e-8e5d-489657d52d38" providerId="ADAL" clId="{4FB184D2-FBAD-4CF9-95E9-846A50F32774}" dt="2025-10-14T03:53:15.396" v="594" actId="1076"/>
        <pc:sldMkLst>
          <pc:docMk/>
          <pc:sldMk cId="0" sldId="569"/>
        </pc:sldMkLst>
        <pc:spChg chg="mod">
          <ac:chgData name="矢口勇一" userId="912075d5-8e90-457e-8e5d-489657d52d38" providerId="ADAL" clId="{4FB184D2-FBAD-4CF9-95E9-846A50F32774}" dt="2025-10-14T03:53:15.396" v="594" actId="1076"/>
          <ac:spMkLst>
            <pc:docMk/>
            <pc:sldMk cId="0" sldId="569"/>
            <ac:spMk id="2" creationId="{00000000-0000-0000-0000-000000000000}"/>
          </ac:spMkLst>
        </pc:spChg>
      </pc:sldChg>
      <pc:sldChg chg="modSp mod">
        <pc:chgData name="矢口勇一" userId="912075d5-8e90-457e-8e5d-489657d52d38" providerId="ADAL" clId="{4FB184D2-FBAD-4CF9-95E9-846A50F32774}" dt="2025-10-14T03:53:49.998" v="600" actId="1076"/>
        <pc:sldMkLst>
          <pc:docMk/>
          <pc:sldMk cId="0" sldId="570"/>
        </pc:sldMkLst>
        <pc:spChg chg="mod">
          <ac:chgData name="矢口勇一" userId="912075d5-8e90-457e-8e5d-489657d52d38" providerId="ADAL" clId="{4FB184D2-FBAD-4CF9-95E9-846A50F32774}" dt="2025-10-14T03:53:49.998" v="600" actId="1076"/>
          <ac:spMkLst>
            <pc:docMk/>
            <pc:sldMk cId="0" sldId="570"/>
            <ac:spMk id="2" creationId="{00000000-0000-0000-0000-000000000000}"/>
          </ac:spMkLst>
        </pc:spChg>
      </pc:sldChg>
      <pc:sldChg chg="modSp mod">
        <pc:chgData name="矢口勇一" userId="912075d5-8e90-457e-8e5d-489657d52d38" providerId="ADAL" clId="{4FB184D2-FBAD-4CF9-95E9-846A50F32774}" dt="2025-10-14T03:54:02.557" v="602" actId="1076"/>
        <pc:sldMkLst>
          <pc:docMk/>
          <pc:sldMk cId="0" sldId="571"/>
        </pc:sldMkLst>
        <pc:spChg chg="mod">
          <ac:chgData name="矢口勇一" userId="912075d5-8e90-457e-8e5d-489657d52d38" providerId="ADAL" clId="{4FB184D2-FBAD-4CF9-95E9-846A50F32774}" dt="2025-10-14T03:54:02.557" v="602" actId="1076"/>
          <ac:spMkLst>
            <pc:docMk/>
            <pc:sldMk cId="0" sldId="571"/>
            <ac:spMk id="2" creationId="{00000000-0000-0000-0000-000000000000}"/>
          </ac:spMkLst>
        </pc:spChg>
      </pc:sldChg>
      <pc:sldChg chg="modSp mod">
        <pc:chgData name="矢口勇一" userId="912075d5-8e90-457e-8e5d-489657d52d38" providerId="ADAL" clId="{4FB184D2-FBAD-4CF9-95E9-846A50F32774}" dt="2025-10-14T03:54:24.956" v="607" actId="1076"/>
        <pc:sldMkLst>
          <pc:docMk/>
          <pc:sldMk cId="0" sldId="572"/>
        </pc:sldMkLst>
        <pc:spChg chg="mod">
          <ac:chgData name="矢口勇一" userId="912075d5-8e90-457e-8e5d-489657d52d38" providerId="ADAL" clId="{4FB184D2-FBAD-4CF9-95E9-846A50F32774}" dt="2025-10-14T03:54:24.956" v="607" actId="1076"/>
          <ac:spMkLst>
            <pc:docMk/>
            <pc:sldMk cId="0" sldId="572"/>
            <ac:spMk id="2" creationId="{00000000-0000-0000-0000-000000000000}"/>
          </ac:spMkLst>
        </pc:spChg>
      </pc:sldChg>
      <pc:sldChg chg="modSp mod">
        <pc:chgData name="矢口勇一" userId="912075d5-8e90-457e-8e5d-489657d52d38" providerId="ADAL" clId="{4FB184D2-FBAD-4CF9-95E9-846A50F32774}" dt="2025-10-14T03:54:30.528" v="608" actId="1076"/>
        <pc:sldMkLst>
          <pc:docMk/>
          <pc:sldMk cId="0" sldId="573"/>
        </pc:sldMkLst>
        <pc:spChg chg="mod">
          <ac:chgData name="矢口勇一" userId="912075d5-8e90-457e-8e5d-489657d52d38" providerId="ADAL" clId="{4FB184D2-FBAD-4CF9-95E9-846A50F32774}" dt="2025-10-14T03:54:30.528" v="608" actId="1076"/>
          <ac:spMkLst>
            <pc:docMk/>
            <pc:sldMk cId="0" sldId="573"/>
            <ac:spMk id="2" creationId="{00000000-0000-0000-0000-000000000000}"/>
          </ac:spMkLst>
        </pc:spChg>
      </pc:sldChg>
      <pc:sldChg chg="modSp mod">
        <pc:chgData name="矢口勇一" userId="912075d5-8e90-457e-8e5d-489657d52d38" providerId="ADAL" clId="{4FB184D2-FBAD-4CF9-95E9-846A50F32774}" dt="2025-10-14T03:54:49.468" v="611" actId="1076"/>
        <pc:sldMkLst>
          <pc:docMk/>
          <pc:sldMk cId="0" sldId="576"/>
        </pc:sldMkLst>
        <pc:spChg chg="mod">
          <ac:chgData name="矢口勇一" userId="912075d5-8e90-457e-8e5d-489657d52d38" providerId="ADAL" clId="{4FB184D2-FBAD-4CF9-95E9-846A50F32774}" dt="2025-10-14T03:54:49.468" v="611" actId="1076"/>
          <ac:spMkLst>
            <pc:docMk/>
            <pc:sldMk cId="0" sldId="576"/>
            <ac:spMk id="2" creationId="{00000000-0000-0000-0000-000000000000}"/>
          </ac:spMkLst>
        </pc:spChg>
      </pc:sldChg>
      <pc:sldChg chg="modSp mod">
        <pc:chgData name="矢口勇一" userId="912075d5-8e90-457e-8e5d-489657d52d38" providerId="ADAL" clId="{4FB184D2-FBAD-4CF9-95E9-846A50F32774}" dt="2025-10-14T03:54:57.431" v="614" actId="1076"/>
        <pc:sldMkLst>
          <pc:docMk/>
          <pc:sldMk cId="0" sldId="577"/>
        </pc:sldMkLst>
        <pc:spChg chg="mod">
          <ac:chgData name="矢口勇一" userId="912075d5-8e90-457e-8e5d-489657d52d38" providerId="ADAL" clId="{4FB184D2-FBAD-4CF9-95E9-846A50F32774}" dt="2025-10-14T03:54:57.431" v="614" actId="1076"/>
          <ac:spMkLst>
            <pc:docMk/>
            <pc:sldMk cId="0" sldId="577"/>
            <ac:spMk id="2" creationId="{00000000-0000-0000-0000-000000000000}"/>
          </ac:spMkLst>
        </pc:spChg>
      </pc:sldChg>
      <pc:sldChg chg="modSp mod">
        <pc:chgData name="矢口勇一" userId="912075d5-8e90-457e-8e5d-489657d52d38" providerId="ADAL" clId="{4FB184D2-FBAD-4CF9-95E9-846A50F32774}" dt="2025-10-14T03:55:02.651" v="615" actId="1076"/>
        <pc:sldMkLst>
          <pc:docMk/>
          <pc:sldMk cId="0" sldId="578"/>
        </pc:sldMkLst>
        <pc:spChg chg="mod">
          <ac:chgData name="矢口勇一" userId="912075d5-8e90-457e-8e5d-489657d52d38" providerId="ADAL" clId="{4FB184D2-FBAD-4CF9-95E9-846A50F32774}" dt="2025-10-14T03:55:02.651" v="615" actId="1076"/>
          <ac:spMkLst>
            <pc:docMk/>
            <pc:sldMk cId="0" sldId="578"/>
            <ac:spMk id="2" creationId="{00000000-0000-0000-0000-000000000000}"/>
          </ac:spMkLst>
        </pc:spChg>
      </pc:sldChg>
      <pc:sldChg chg="modSp mod">
        <pc:chgData name="矢口勇一" userId="912075d5-8e90-457e-8e5d-489657d52d38" providerId="ADAL" clId="{4FB184D2-FBAD-4CF9-95E9-846A50F32774}" dt="2025-10-14T03:55:15.193" v="633" actId="1035"/>
        <pc:sldMkLst>
          <pc:docMk/>
          <pc:sldMk cId="0" sldId="579"/>
        </pc:sldMkLst>
        <pc:spChg chg="mod">
          <ac:chgData name="矢口勇一" userId="912075d5-8e90-457e-8e5d-489657d52d38" providerId="ADAL" clId="{4FB184D2-FBAD-4CF9-95E9-846A50F32774}" dt="2025-10-14T03:55:15.193" v="633" actId="1035"/>
          <ac:spMkLst>
            <pc:docMk/>
            <pc:sldMk cId="0" sldId="579"/>
            <ac:spMk id="2" creationId="{00000000-0000-0000-0000-000000000000}"/>
          </ac:spMkLst>
        </pc:spChg>
      </pc:sldChg>
      <pc:sldChg chg="modSp mod">
        <pc:chgData name="矢口勇一" userId="912075d5-8e90-457e-8e5d-489657d52d38" providerId="ADAL" clId="{4FB184D2-FBAD-4CF9-95E9-846A50F32774}" dt="2025-10-14T03:55:21.120" v="634" actId="1076"/>
        <pc:sldMkLst>
          <pc:docMk/>
          <pc:sldMk cId="0" sldId="580"/>
        </pc:sldMkLst>
        <pc:spChg chg="mod">
          <ac:chgData name="矢口勇一" userId="912075d5-8e90-457e-8e5d-489657d52d38" providerId="ADAL" clId="{4FB184D2-FBAD-4CF9-95E9-846A50F32774}" dt="2025-10-14T03:55:21.120" v="634" actId="1076"/>
          <ac:spMkLst>
            <pc:docMk/>
            <pc:sldMk cId="0" sldId="580"/>
            <ac:spMk id="2" creationId="{00000000-0000-0000-0000-000000000000}"/>
          </ac:spMkLst>
        </pc:spChg>
      </pc:sldChg>
      <pc:sldChg chg="modSp mod">
        <pc:chgData name="矢口勇一" userId="912075d5-8e90-457e-8e5d-489657d52d38" providerId="ADAL" clId="{4FB184D2-FBAD-4CF9-95E9-846A50F32774}" dt="2025-10-14T03:55:26.629" v="635" actId="1076"/>
        <pc:sldMkLst>
          <pc:docMk/>
          <pc:sldMk cId="0" sldId="581"/>
        </pc:sldMkLst>
        <pc:spChg chg="mod">
          <ac:chgData name="矢口勇一" userId="912075d5-8e90-457e-8e5d-489657d52d38" providerId="ADAL" clId="{4FB184D2-FBAD-4CF9-95E9-846A50F32774}" dt="2025-10-14T03:55:26.629" v="635" actId="1076"/>
          <ac:spMkLst>
            <pc:docMk/>
            <pc:sldMk cId="0" sldId="581"/>
            <ac:spMk id="2" creationId="{00000000-0000-0000-0000-000000000000}"/>
          </ac:spMkLst>
        </pc:spChg>
      </pc:sldChg>
    </pc:docChg>
  </pc:docChgLst>
  <pc:docChgLst>
    <pc:chgData name="矢口勇一" userId="912075d5-8e90-457e-8e5d-489657d52d38" providerId="ADAL" clId="{85AA8867-8CB9-4548-8D55-5814589BB9F7}"/>
    <pc:docChg chg="undo custSel addSld delSld modSld">
      <pc:chgData name="矢口勇一" userId="912075d5-8e90-457e-8e5d-489657d52d38" providerId="ADAL" clId="{85AA8867-8CB9-4548-8D55-5814589BB9F7}" dt="2025-10-14T10:25:30.711" v="202" actId="1076"/>
      <pc:docMkLst>
        <pc:docMk/>
      </pc:docMkLst>
      <pc:sldChg chg="add">
        <pc:chgData name="矢口勇一" userId="912075d5-8e90-457e-8e5d-489657d52d38" providerId="ADAL" clId="{85AA8867-8CB9-4548-8D55-5814589BB9F7}" dt="2025-10-14T10:17:28.658" v="144"/>
        <pc:sldMkLst>
          <pc:docMk/>
          <pc:sldMk cId="1659065648" sldId="260"/>
        </pc:sldMkLst>
      </pc:sldChg>
      <pc:sldChg chg="modSp del mod">
        <pc:chgData name="矢口勇一" userId="912075d5-8e90-457e-8e5d-489657d52d38" providerId="ADAL" clId="{85AA8867-8CB9-4548-8D55-5814589BB9F7}" dt="2025-10-14T10:17:18.075" v="143" actId="2696"/>
        <pc:sldMkLst>
          <pc:docMk/>
          <pc:sldMk cId="2979137579" sldId="260"/>
        </pc:sldMkLst>
        <pc:spChg chg="mod">
          <ac:chgData name="矢口勇一" userId="912075d5-8e90-457e-8e5d-489657d52d38" providerId="ADAL" clId="{85AA8867-8CB9-4548-8D55-5814589BB9F7}" dt="2025-10-14T10:16:29.392" v="142" actId="20577"/>
          <ac:spMkLst>
            <pc:docMk/>
            <pc:sldMk cId="2979137579" sldId="260"/>
            <ac:spMk id="3" creationId="{A0A8C2D3-E7F7-C339-BDCC-DA0A7D45C344}"/>
          </ac:spMkLst>
        </pc:spChg>
      </pc:sldChg>
      <pc:sldChg chg="modNotesTx">
        <pc:chgData name="矢口勇一" userId="912075d5-8e90-457e-8e5d-489657d52d38" providerId="ADAL" clId="{85AA8867-8CB9-4548-8D55-5814589BB9F7}" dt="2025-10-14T10:23:36.191" v="194" actId="20577"/>
        <pc:sldMkLst>
          <pc:docMk/>
          <pc:sldMk cId="0" sldId="266"/>
        </pc:sldMkLst>
      </pc:sldChg>
      <pc:sldChg chg="modNotesTx">
        <pc:chgData name="矢口勇一" userId="912075d5-8e90-457e-8e5d-489657d52d38" providerId="ADAL" clId="{85AA8867-8CB9-4548-8D55-5814589BB9F7}" dt="2025-10-14T10:24:44.341" v="199" actId="20577"/>
        <pc:sldMkLst>
          <pc:docMk/>
          <pc:sldMk cId="0" sldId="269"/>
        </pc:sldMkLst>
      </pc:sldChg>
      <pc:sldChg chg="modSp mod modNotesTx">
        <pc:chgData name="矢口勇一" userId="912075d5-8e90-457e-8e5d-489657d52d38" providerId="ADAL" clId="{85AA8867-8CB9-4548-8D55-5814589BB9F7}" dt="2025-10-14T10:19:57.510" v="175" actId="20577"/>
        <pc:sldMkLst>
          <pc:docMk/>
          <pc:sldMk cId="0" sldId="282"/>
        </pc:sldMkLst>
        <pc:spChg chg="mod">
          <ac:chgData name="矢口勇一" userId="912075d5-8e90-457e-8e5d-489657d52d38" providerId="ADAL" clId="{85AA8867-8CB9-4548-8D55-5814589BB9F7}" dt="2025-10-14T10:19:39.358" v="165"/>
          <ac:spMkLst>
            <pc:docMk/>
            <pc:sldMk cId="0" sldId="282"/>
            <ac:spMk id="34" creationId="{00000000-0000-0000-0000-000000000000}"/>
          </ac:spMkLst>
        </pc:spChg>
        <pc:spChg chg="mod">
          <ac:chgData name="矢口勇一" userId="912075d5-8e90-457e-8e5d-489657d52d38" providerId="ADAL" clId="{85AA8867-8CB9-4548-8D55-5814589BB9F7}" dt="2025-10-14T10:19:46.892" v="167" actId="20577"/>
          <ac:spMkLst>
            <pc:docMk/>
            <pc:sldMk cId="0" sldId="282"/>
            <ac:spMk id="36" creationId="{00000000-0000-0000-0000-000000000000}"/>
          </ac:spMkLst>
        </pc:spChg>
      </pc:sldChg>
      <pc:sldChg chg="modNotesTx">
        <pc:chgData name="矢口勇一" userId="912075d5-8e90-457e-8e5d-489657d52d38" providerId="ADAL" clId="{85AA8867-8CB9-4548-8D55-5814589BB9F7}" dt="2025-10-14T10:20:27.075" v="177" actId="20577"/>
        <pc:sldMkLst>
          <pc:docMk/>
          <pc:sldMk cId="0" sldId="283"/>
        </pc:sldMkLst>
      </pc:sldChg>
      <pc:sldChg chg="modNotesTx">
        <pc:chgData name="矢口勇一" userId="912075d5-8e90-457e-8e5d-489657d52d38" providerId="ADAL" clId="{85AA8867-8CB9-4548-8D55-5814589BB9F7}" dt="2025-10-14T10:21:32.086" v="187" actId="20577"/>
        <pc:sldMkLst>
          <pc:docMk/>
          <pc:sldMk cId="0" sldId="285"/>
        </pc:sldMkLst>
      </pc:sldChg>
      <pc:sldChg chg="modNotesTx">
        <pc:chgData name="矢口勇一" userId="912075d5-8e90-457e-8e5d-489657d52d38" providerId="ADAL" clId="{85AA8867-8CB9-4548-8D55-5814589BB9F7}" dt="2025-10-14T10:17:58.374" v="146" actId="20577"/>
        <pc:sldMkLst>
          <pc:docMk/>
          <pc:sldMk cId="1508120196" sldId="535"/>
        </pc:sldMkLst>
      </pc:sldChg>
      <pc:sldChg chg="addSp delSp modSp mod chgLayout modNotesTx">
        <pc:chgData name="矢口勇一" userId="912075d5-8e90-457e-8e5d-489657d52d38" providerId="ADAL" clId="{85AA8867-8CB9-4548-8D55-5814589BB9F7}" dt="2025-10-14T10:18:44.358" v="148" actId="20577"/>
        <pc:sldMkLst>
          <pc:docMk/>
          <pc:sldMk cId="0" sldId="562"/>
        </pc:sldMkLst>
        <pc:spChg chg="mod ord">
          <ac:chgData name="矢口勇一" userId="912075d5-8e90-457e-8e5d-489657d52d38" providerId="ADAL" clId="{85AA8867-8CB9-4548-8D55-5814589BB9F7}" dt="2025-10-14T10:18:30.748" v="147" actId="6264"/>
          <ac:spMkLst>
            <pc:docMk/>
            <pc:sldMk cId="0" sldId="562"/>
            <ac:spMk id="2" creationId="{00000000-0000-0000-0000-000000000000}"/>
          </ac:spMkLst>
        </pc:spChg>
        <pc:spChg chg="add del mod">
          <ac:chgData name="矢口勇一" userId="912075d5-8e90-457e-8e5d-489657d52d38" providerId="ADAL" clId="{85AA8867-8CB9-4548-8D55-5814589BB9F7}" dt="2025-10-14T10:18:30.748" v="147" actId="6264"/>
          <ac:spMkLst>
            <pc:docMk/>
            <pc:sldMk cId="0" sldId="562"/>
            <ac:spMk id="3" creationId="{C692030B-E5AA-AAC4-AC1D-B385B510F1FB}"/>
          </ac:spMkLst>
        </pc:spChg>
        <pc:spChg chg="mod ord">
          <ac:chgData name="矢口勇一" userId="912075d5-8e90-457e-8e5d-489657d52d38" providerId="ADAL" clId="{85AA8867-8CB9-4548-8D55-5814589BB9F7}" dt="2025-10-14T10:18:30.748" v="147" actId="6264"/>
          <ac:spMkLst>
            <pc:docMk/>
            <pc:sldMk cId="0" sldId="562"/>
            <ac:spMk id="13" creationId="{00000000-0000-0000-0000-000000000000}"/>
          </ac:spMkLst>
        </pc:spChg>
        <pc:spChg chg="add del mod">
          <ac:chgData name="矢口勇一" userId="912075d5-8e90-457e-8e5d-489657d52d38" providerId="ADAL" clId="{85AA8867-8CB9-4548-8D55-5814589BB9F7}" dt="2025-10-14T10:18:30.748" v="147" actId="6264"/>
          <ac:spMkLst>
            <pc:docMk/>
            <pc:sldMk cId="0" sldId="562"/>
            <ac:spMk id="14" creationId="{30431207-9215-85E6-B3E2-EC4C2D428D66}"/>
          </ac:spMkLst>
        </pc:spChg>
        <pc:spChg chg="add del mod">
          <ac:chgData name="矢口勇一" userId="912075d5-8e90-457e-8e5d-489657d52d38" providerId="ADAL" clId="{85AA8867-8CB9-4548-8D55-5814589BB9F7}" dt="2025-10-14T10:18:30.748" v="147" actId="6264"/>
          <ac:spMkLst>
            <pc:docMk/>
            <pc:sldMk cId="0" sldId="562"/>
            <ac:spMk id="15" creationId="{30057E45-9730-5738-B4CA-7A22C9FF81B1}"/>
          </ac:spMkLst>
        </pc:spChg>
        <pc:spChg chg="mod ord">
          <ac:chgData name="矢口勇一" userId="912075d5-8e90-457e-8e5d-489657d52d38" providerId="ADAL" clId="{85AA8867-8CB9-4548-8D55-5814589BB9F7}" dt="2025-10-14T10:18:30.748" v="147" actId="6264"/>
          <ac:spMkLst>
            <pc:docMk/>
            <pc:sldMk cId="0" sldId="562"/>
            <ac:spMk id="18" creationId="{9F0ED13B-0D8D-0CFC-2B0E-56B42793964A}"/>
          </ac:spMkLst>
        </pc:spChg>
      </pc:sldChg>
      <pc:sldChg chg="modNotesTx">
        <pc:chgData name="矢口勇一" userId="912075d5-8e90-457e-8e5d-489657d52d38" providerId="ADAL" clId="{85AA8867-8CB9-4548-8D55-5814589BB9F7}" dt="2025-10-14T10:19:16.543" v="163" actId="20577"/>
        <pc:sldMkLst>
          <pc:docMk/>
          <pc:sldMk cId="0" sldId="564"/>
        </pc:sldMkLst>
      </pc:sldChg>
      <pc:sldChg chg="modNotesTx">
        <pc:chgData name="矢口勇一" userId="912075d5-8e90-457e-8e5d-489657d52d38" providerId="ADAL" clId="{85AA8867-8CB9-4548-8D55-5814589BB9F7}" dt="2025-10-14T10:22:44.669" v="189" actId="20577"/>
        <pc:sldMkLst>
          <pc:docMk/>
          <pc:sldMk cId="0" sldId="566"/>
        </pc:sldMkLst>
      </pc:sldChg>
      <pc:sldChg chg="modSp mod modNotesTx">
        <pc:chgData name="矢口勇一" userId="912075d5-8e90-457e-8e5d-489657d52d38" providerId="ADAL" clId="{85AA8867-8CB9-4548-8D55-5814589BB9F7}" dt="2025-10-14T10:24:05.692" v="197" actId="20577"/>
        <pc:sldMkLst>
          <pc:docMk/>
          <pc:sldMk cId="0" sldId="569"/>
        </pc:sldMkLst>
        <pc:spChg chg="mod">
          <ac:chgData name="矢口勇一" userId="912075d5-8e90-457e-8e5d-489657d52d38" providerId="ADAL" clId="{85AA8867-8CB9-4548-8D55-5814589BB9F7}" dt="2025-10-14T10:24:05.692" v="197" actId="20577"/>
          <ac:spMkLst>
            <pc:docMk/>
            <pc:sldMk cId="0" sldId="569"/>
            <ac:spMk id="30" creationId="{00000000-0000-0000-0000-000000000000}"/>
          </ac:spMkLst>
        </pc:spChg>
      </pc:sldChg>
      <pc:sldChg chg="modSp mod">
        <pc:chgData name="矢口勇一" userId="912075d5-8e90-457e-8e5d-489657d52d38" providerId="ADAL" clId="{85AA8867-8CB9-4548-8D55-5814589BB9F7}" dt="2025-10-14T10:25:30.711" v="202" actId="1076"/>
        <pc:sldMkLst>
          <pc:docMk/>
          <pc:sldMk cId="0" sldId="575"/>
        </pc:sldMkLst>
        <pc:spChg chg="mod">
          <ac:chgData name="矢口勇一" userId="912075d5-8e90-457e-8e5d-489657d52d38" providerId="ADAL" clId="{85AA8867-8CB9-4548-8D55-5814589BB9F7}" dt="2025-10-14T10:25:30.711" v="202" actId="1076"/>
          <ac:spMkLst>
            <pc:docMk/>
            <pc:sldMk cId="0" sldId="575"/>
            <ac:spMk id="4" creationId="{00000000-0000-0000-0000-000000000000}"/>
          </ac:spMkLst>
        </pc:spChg>
      </pc:sldChg>
      <pc:sldChg chg="addSp delSp modSp mod chgLayout">
        <pc:chgData name="矢口勇一" userId="912075d5-8e90-457e-8e5d-489657d52d38" providerId="ADAL" clId="{85AA8867-8CB9-4548-8D55-5814589BB9F7}" dt="2025-10-14T10:13:31.290" v="68" actId="20577"/>
        <pc:sldMkLst>
          <pc:docMk/>
          <pc:sldMk cId="392187003" sldId="582"/>
        </pc:sldMkLst>
        <pc:spChg chg="mod ord">
          <ac:chgData name="矢口勇一" userId="912075d5-8e90-457e-8e5d-489657d52d38" providerId="ADAL" clId="{85AA8867-8CB9-4548-8D55-5814589BB9F7}" dt="2025-10-14T10:10:37.189" v="16" actId="6264"/>
          <ac:spMkLst>
            <pc:docMk/>
            <pc:sldMk cId="392187003" sldId="582"/>
            <ac:spMk id="2" creationId="{802076BA-0810-5D64-E877-367D614535DE}"/>
          </ac:spMkLst>
        </pc:spChg>
        <pc:spChg chg="del mod">
          <ac:chgData name="矢口勇一" userId="912075d5-8e90-457e-8e5d-489657d52d38" providerId="ADAL" clId="{85AA8867-8CB9-4548-8D55-5814589BB9F7}" dt="2025-10-14T10:10:19.937" v="7"/>
          <ac:spMkLst>
            <pc:docMk/>
            <pc:sldMk cId="392187003" sldId="582"/>
            <ac:spMk id="3" creationId="{5753C2B9-3B5D-CCED-E2FE-69289DC5C6AA}"/>
          </ac:spMkLst>
        </pc:spChg>
        <pc:spChg chg="add del mod ord">
          <ac:chgData name="矢口勇一" userId="912075d5-8e90-457e-8e5d-489657d52d38" providerId="ADAL" clId="{85AA8867-8CB9-4548-8D55-5814589BB9F7}" dt="2025-10-14T10:10:37.189" v="16" actId="6264"/>
          <ac:spMkLst>
            <pc:docMk/>
            <pc:sldMk cId="392187003" sldId="582"/>
            <ac:spMk id="4" creationId="{3781F833-15CA-6F51-DB18-5F6293098731}"/>
          </ac:spMkLst>
        </pc:spChg>
        <pc:spChg chg="add del mod">
          <ac:chgData name="矢口勇一" userId="912075d5-8e90-457e-8e5d-489657d52d38" providerId="ADAL" clId="{85AA8867-8CB9-4548-8D55-5814589BB9F7}" dt="2025-10-14T10:10:23.245" v="8" actId="6264"/>
          <ac:spMkLst>
            <pc:docMk/>
            <pc:sldMk cId="392187003" sldId="582"/>
            <ac:spMk id="5" creationId="{3F6BF09A-3F6E-45FA-0C73-C01DB81C62AC}"/>
          </ac:spMkLst>
        </pc:spChg>
        <pc:spChg chg="add del mod">
          <ac:chgData name="矢口勇一" userId="912075d5-8e90-457e-8e5d-489657d52d38" providerId="ADAL" clId="{85AA8867-8CB9-4548-8D55-5814589BB9F7}" dt="2025-10-14T10:10:23.245" v="8" actId="6264"/>
          <ac:spMkLst>
            <pc:docMk/>
            <pc:sldMk cId="392187003" sldId="582"/>
            <ac:spMk id="6" creationId="{CC5BFAC8-73B8-913A-D923-3482568CA1A3}"/>
          </ac:spMkLst>
        </pc:spChg>
        <pc:spChg chg="add del mod">
          <ac:chgData name="矢口勇一" userId="912075d5-8e90-457e-8e5d-489657d52d38" providerId="ADAL" clId="{85AA8867-8CB9-4548-8D55-5814589BB9F7}" dt="2025-10-14T10:10:32.499" v="14" actId="6264"/>
          <ac:spMkLst>
            <pc:docMk/>
            <pc:sldMk cId="392187003" sldId="582"/>
            <ac:spMk id="7" creationId="{9B84B27B-D5D7-960A-F41B-879A76234A01}"/>
          </ac:spMkLst>
        </pc:spChg>
        <pc:spChg chg="add del mod">
          <ac:chgData name="矢口勇一" userId="912075d5-8e90-457e-8e5d-489657d52d38" providerId="ADAL" clId="{85AA8867-8CB9-4548-8D55-5814589BB9F7}" dt="2025-10-14T10:10:32.499" v="14" actId="6264"/>
          <ac:spMkLst>
            <pc:docMk/>
            <pc:sldMk cId="392187003" sldId="582"/>
            <ac:spMk id="8" creationId="{9A6C01AD-A6B2-6040-142A-F0DF7CDF72FE}"/>
          </ac:spMkLst>
        </pc:spChg>
        <pc:spChg chg="add del mod">
          <ac:chgData name="矢口勇一" userId="912075d5-8e90-457e-8e5d-489657d52d38" providerId="ADAL" clId="{85AA8867-8CB9-4548-8D55-5814589BB9F7}" dt="2025-10-14T10:10:37.189" v="16" actId="6264"/>
          <ac:spMkLst>
            <pc:docMk/>
            <pc:sldMk cId="392187003" sldId="582"/>
            <ac:spMk id="9" creationId="{B0200AAE-F2D5-0F01-D6BE-EF855A572563}"/>
          </ac:spMkLst>
        </pc:spChg>
        <pc:spChg chg="add mod ord">
          <ac:chgData name="矢口勇一" userId="912075d5-8e90-457e-8e5d-489657d52d38" providerId="ADAL" clId="{85AA8867-8CB9-4548-8D55-5814589BB9F7}" dt="2025-10-14T10:13:31.290" v="68" actId="20577"/>
          <ac:spMkLst>
            <pc:docMk/>
            <pc:sldMk cId="392187003" sldId="582"/>
            <ac:spMk id="10" creationId="{8DDAD847-4F91-EDEB-5C0F-560B353D784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E8F3C-1BF5-4080-B390-9F68D5347FAE}" type="datetimeFigureOut">
              <a:rPr kumimoji="1" lang="ja-JP" altLang="en-US" smtClean="0"/>
              <a:t>2025/10/14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884EE6-8B70-43D3-938F-878FC9823958}" type="slidenum">
              <a:rPr kumimoji="1" lang="ja-JP" altLang="en-US" smtClean="0"/>
              <a:t>‹#›</a:t>
            </a:fld>
            <a:endParaRPr kumimoji="1" lang="ja-JP" altLang="en-US"/>
          </a:p>
        </p:txBody>
      </p:sp>
    </p:spTree>
    <p:extLst>
      <p:ext uri="{BB962C8B-B14F-4D97-AF65-F5344CB8AC3E}">
        <p14:creationId xmlns:p14="http://schemas.microsoft.com/office/powerpoint/2010/main" val="26331482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CD0FDC-05EE-4DF5-8A34-5457D49E78C6}" type="slidenum">
              <a:rPr lang="en-US" altLang="ja-JP"/>
              <a:pPr/>
              <a:t>4</a:t>
            </a:fld>
            <a:endParaRPr lang="en-US" altLang="ja-JP"/>
          </a:p>
        </p:txBody>
      </p:sp>
      <p:sp>
        <p:nvSpPr>
          <p:cNvPr id="433154" name="Rectangle 2"/>
          <p:cNvSpPr>
            <a:spLocks noGrp="1" noRot="1" noChangeAspect="1" noChangeArrowheads="1" noTextEdit="1"/>
          </p:cNvSpPr>
          <p:nvPr>
            <p:ph type="sldImg"/>
          </p:nvPr>
        </p:nvSpPr>
        <p:spPr>
          <a:ln/>
        </p:spPr>
      </p:sp>
      <p:sp>
        <p:nvSpPr>
          <p:cNvPr id="433155" name="Rectangle 3"/>
          <p:cNvSpPr>
            <a:spLocks noGrp="1" noChangeArrowheads="1"/>
          </p:cNvSpPr>
          <p:nvPr>
            <p:ph type="body" idx="1"/>
          </p:nvPr>
        </p:nvSpPr>
        <p:spPr/>
        <p:txBody>
          <a:bodyPr/>
          <a:lstStyle/>
          <a:p>
            <a:r>
              <a:rPr lang="ja-JP" altLang="en-US"/>
              <a:t>主な動機は自然言語の理解です。</a:t>
            </a:r>
          </a:p>
          <a:p>
            <a:r>
              <a:rPr lang="ja-JP" altLang="en-US"/>
              <a:t>テキストに含まれている言語構造を確実に認識することができれば、テキストの意味をさらに深く理解することができますか。</a:t>
            </a:r>
          </a:p>
          <a:p>
            <a:r>
              <a:rPr lang="ja-JP" altLang="en-US"/>
              <a:t>文の構造の助けを借りて、「何が起こったのか」または「誰が誰に何をしたのか」に関する簡単な質問に答えることができますか。</a:t>
            </a:r>
            <a:endParaRPr lang="ja-JP" altLang="ja-JP"/>
          </a:p>
        </p:txBody>
      </p:sp>
    </p:spTree>
    <p:extLst>
      <p:ext uri="{BB962C8B-B14F-4D97-AF65-F5344CB8AC3E}">
        <p14:creationId xmlns:p14="http://schemas.microsoft.com/office/powerpoint/2010/main" val="3615936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フレーズ構造文法は、単語と単語の並びがどのように組み合わさって構成要素になるかに関係しています。</a:t>
            </a:r>
          </a:p>
          <a:p>
            <a:r>
              <a:rPr kumimoji="1" lang="ja-JP" altLang="en-US"/>
              <a:t>明確で補完的なアプローチ、依存文法は、代わりに単語が他の単語とどのように関連するかに焦点を合わせます</a:t>
            </a:r>
          </a:p>
          <a:p>
            <a:r>
              <a:rPr kumimoji="1" lang="ja-JP" altLang="en-US"/>
              <a:t>依存関係は、頭とその扶養家族の間に成り立つ二項非対称の関係です。</a:t>
            </a:r>
          </a:p>
        </p:txBody>
      </p:sp>
      <p:sp>
        <p:nvSpPr>
          <p:cNvPr id="4" name="スライド番号プレースホルダー 3"/>
          <p:cNvSpPr>
            <a:spLocks noGrp="1"/>
          </p:cNvSpPr>
          <p:nvPr>
            <p:ph type="sldNum" sz="quarter" idx="10"/>
          </p:nvPr>
        </p:nvSpPr>
        <p:spPr/>
        <p:txBody>
          <a:bodyPr/>
          <a:lstStyle/>
          <a:p>
            <a:fld id="{F2266BA9-14DA-4A05-8596-26F20D30571F}" type="slidenum">
              <a:rPr kumimoji="1" lang="ja-JP" altLang="en-US" smtClean="0"/>
              <a:t>13</a:t>
            </a:fld>
            <a:endParaRPr kumimoji="1" lang="ja-JP" altLang="en-US"/>
          </a:p>
        </p:txBody>
      </p:sp>
    </p:spTree>
    <p:extLst>
      <p:ext uri="{BB962C8B-B14F-4D97-AF65-F5344CB8AC3E}">
        <p14:creationId xmlns:p14="http://schemas.microsoft.com/office/powerpoint/2010/main" val="1003609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依存構造は添付ファイルを与えます。</a:t>
            </a:r>
          </a:p>
          <a:p>
            <a:r>
              <a:rPr kumimoji="1" lang="ja-JP" altLang="en-US"/>
              <a:t>原則として、あらゆる種類の依存関係を表現できます</a:t>
            </a:r>
          </a:p>
          <a:p>
            <a:r>
              <a:rPr kumimoji="1" lang="ja-JP" altLang="en-US"/>
              <a:t>依存関係を見つける方法</a:t>
            </a:r>
          </a:p>
        </p:txBody>
      </p:sp>
      <p:sp>
        <p:nvSpPr>
          <p:cNvPr id="4" name="スライド番号プレースホルダー 3"/>
          <p:cNvSpPr>
            <a:spLocks noGrp="1"/>
          </p:cNvSpPr>
          <p:nvPr>
            <p:ph type="sldNum" sz="quarter" idx="10"/>
          </p:nvPr>
        </p:nvSpPr>
        <p:spPr/>
        <p:txBody>
          <a:bodyPr/>
          <a:lstStyle/>
          <a:p>
            <a:fld id="{F2266BA9-14DA-4A05-8596-26F20D30571F}" type="slidenum">
              <a:rPr kumimoji="1" lang="ja-JP" altLang="en-US" smtClean="0"/>
              <a:t>14</a:t>
            </a:fld>
            <a:endParaRPr kumimoji="1" lang="ja-JP" altLang="en-US"/>
          </a:p>
        </p:txBody>
      </p:sp>
    </p:spTree>
    <p:extLst>
      <p:ext uri="{BB962C8B-B14F-4D97-AF65-F5344CB8AC3E}">
        <p14:creationId xmlns:p14="http://schemas.microsoft.com/office/powerpoint/2010/main" val="2675103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言葉は構文上の理由から他の単語も（も）選択する</a:t>
            </a:r>
          </a:p>
          <a:p>
            <a:r>
              <a:rPr kumimoji="1" lang="ja-JP" altLang="en-US"/>
              <a:t>単語間の相互情報は必ずしも構文選択を示すものではありません。</a:t>
            </a:r>
          </a:p>
        </p:txBody>
      </p:sp>
      <p:sp>
        <p:nvSpPr>
          <p:cNvPr id="4" name="スライド番号プレースホルダー 3"/>
          <p:cNvSpPr>
            <a:spLocks noGrp="1"/>
          </p:cNvSpPr>
          <p:nvPr>
            <p:ph type="sldNum" sz="quarter" idx="10"/>
          </p:nvPr>
        </p:nvSpPr>
        <p:spPr/>
        <p:txBody>
          <a:bodyPr/>
          <a:lstStyle/>
          <a:p>
            <a:fld id="{F2266BA9-14DA-4A05-8596-26F20D30571F}" type="slidenum">
              <a:rPr kumimoji="1" lang="ja-JP" altLang="en-US" smtClean="0"/>
              <a:t>15</a:t>
            </a:fld>
            <a:endParaRPr kumimoji="1" lang="ja-JP" altLang="en-US"/>
          </a:p>
        </p:txBody>
      </p:sp>
    </p:spTree>
    <p:extLst>
      <p:ext uri="{BB962C8B-B14F-4D97-AF65-F5344CB8AC3E}">
        <p14:creationId xmlns:p14="http://schemas.microsoft.com/office/powerpoint/2010/main" val="2726135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議会のような個々の言葉は、世界についての意味的事実と絡み合っています。</a:t>
            </a:r>
          </a:p>
          <a:p>
            <a:r>
              <a:rPr kumimoji="1" lang="en-US" altLang="ja-JP"/>
              <a:t>NOUN</a:t>
            </a:r>
            <a:r>
              <a:rPr kumimoji="1" lang="ja-JP" altLang="en-US"/>
              <a:t>や</a:t>
            </a:r>
            <a:r>
              <a:rPr kumimoji="1" lang="en-US" altLang="ja-JP"/>
              <a:t>ADVERB</a:t>
            </a:r>
            <a:r>
              <a:rPr kumimoji="1" lang="ja-JP" altLang="en-US"/>
              <a:t>などの構文クラスは、単語固有のセマンティクスから漂白されています。</a:t>
            </a:r>
          </a:p>
          <a:p>
            <a:r>
              <a:rPr kumimoji="1" lang="ja-JP" altLang="en-US"/>
              <a:t>自動単語クラスのほうが</a:t>
            </a:r>
            <a:r>
              <a:rPr kumimoji="1" lang="en-US" altLang="ja-JP"/>
              <a:t>DAYS-OF-WEEK</a:t>
            </a:r>
            <a:r>
              <a:rPr kumimoji="1" lang="ja-JP" altLang="en-US"/>
              <a:t>や</a:t>
            </a:r>
            <a:r>
              <a:rPr kumimoji="1" lang="en-US" altLang="ja-JP"/>
              <a:t>PERSON-NAME</a:t>
            </a:r>
            <a:r>
              <a:rPr kumimoji="1" lang="ja-JP" altLang="en-US" err="1"/>
              <a:t>のように</a:t>
            </a:r>
            <a:r>
              <a:rPr kumimoji="1" lang="ja-JP" altLang="en-US"/>
              <a:t>見えます。</a:t>
            </a:r>
          </a:p>
          <a:p>
            <a:r>
              <a:rPr kumimoji="1" lang="ja-JP" altLang="en-US"/>
              <a:t>私たちは単語クラスの上に依存モデルを構築することができます。 </a:t>
            </a:r>
            <a:r>
              <a:rPr kumimoji="1" lang="en-US" altLang="ja-JP"/>
              <a:t>[</a:t>
            </a:r>
            <a:r>
              <a:rPr kumimoji="1" lang="ja-JP" altLang="en-US"/>
              <a:t>参照</a:t>
            </a:r>
            <a:r>
              <a:rPr kumimoji="1" lang="en-US" altLang="ja-JP"/>
              <a:t>] </a:t>
            </a:r>
            <a:r>
              <a:rPr kumimoji="1" lang="ja-JP" altLang="en-US"/>
              <a:t>キャロルとシャルニアック、</a:t>
            </a:r>
            <a:r>
              <a:rPr kumimoji="1" lang="en-US" altLang="ja-JP"/>
              <a:t>1992]</a:t>
            </a:r>
            <a:endParaRPr kumimoji="1" lang="ja-JP" altLang="en-US"/>
          </a:p>
        </p:txBody>
      </p:sp>
      <p:sp>
        <p:nvSpPr>
          <p:cNvPr id="4" name="スライド番号プレースホルダー 3"/>
          <p:cNvSpPr>
            <a:spLocks noGrp="1"/>
          </p:cNvSpPr>
          <p:nvPr>
            <p:ph type="sldNum" sz="quarter" idx="10"/>
          </p:nvPr>
        </p:nvSpPr>
        <p:spPr/>
        <p:txBody>
          <a:bodyPr/>
          <a:lstStyle/>
          <a:p>
            <a:fld id="{F2266BA9-14DA-4A05-8596-26F20D30571F}" type="slidenum">
              <a:rPr kumimoji="1" lang="ja-JP" altLang="en-US" smtClean="0"/>
              <a:t>16</a:t>
            </a:fld>
            <a:endParaRPr kumimoji="1" lang="ja-JP" altLang="en-US"/>
          </a:p>
        </p:txBody>
      </p:sp>
    </p:spTree>
    <p:extLst>
      <p:ext uri="{BB962C8B-B14F-4D97-AF65-F5344CB8AC3E}">
        <p14:creationId xmlns:p14="http://schemas.microsoft.com/office/powerpoint/2010/main" val="3190251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コロケーションとは、従来の物事を表現する従来の方法に対応する</a:t>
            </a:r>
            <a:r>
              <a:rPr kumimoji="1" lang="en-US" altLang="ja-JP"/>
              <a:t>2</a:t>
            </a:r>
            <a:r>
              <a:rPr kumimoji="1" lang="ja-JP" altLang="en-US"/>
              <a:t>つ以上の単語からなる式です</a:t>
            </a:r>
          </a:p>
          <a:p>
            <a:r>
              <a:rPr kumimoji="1" lang="ja-JP" altLang="en-US"/>
              <a:t>名詞句：大量破壊兵器、堅い風（なぜ、強風ではない？）</a:t>
            </a:r>
          </a:p>
          <a:p>
            <a:r>
              <a:rPr kumimoji="1" lang="ja-JP" altLang="en-US"/>
              <a:t>言葉のフレーズ：補う</a:t>
            </a:r>
          </a:p>
          <a:p>
            <a:r>
              <a:rPr kumimoji="1" lang="ja-JP" altLang="en-US"/>
              <a:t>必ずしも連続している必要はありません。 ドア</a:t>
            </a:r>
          </a:p>
          <a:p>
            <a:r>
              <a:rPr kumimoji="1" lang="ja-JP" altLang="en-US"/>
              <a:t>限定された構成性</a:t>
            </a:r>
          </a:p>
          <a:p>
            <a:r>
              <a:rPr kumimoji="1" lang="ja-JP" altLang="en-US"/>
              <a:t>表現の意味がパーツの意味で予測できるならば、組成</a:t>
            </a:r>
          </a:p>
          <a:p>
            <a:r>
              <a:rPr kumimoji="1" lang="ja-JP" altLang="en-US"/>
              <a:t>イディオムは、非コンポジット性の最も極端な例です</a:t>
            </a:r>
          </a:p>
          <a:p>
            <a:r>
              <a:rPr kumimoji="1" lang="ja-JP" altLang="en-US"/>
              <a:t>バケツをキックする</a:t>
            </a:r>
          </a:p>
          <a:p>
            <a:r>
              <a:rPr kumimoji="1" lang="ja-JP" altLang="en-US"/>
              <a:t>コロケーションでは、組み合わせに意味の要素が追加されます（つまり、正確な意味は、その要素から直接導出できません）</a:t>
            </a:r>
          </a:p>
          <a:p>
            <a:r>
              <a:rPr kumimoji="1" lang="ja-JP" altLang="en-US"/>
              <a:t>白髪、白ワイン、白人女性</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17</a:t>
            </a:fld>
            <a:endParaRPr kumimoji="1" lang="ja-JP" altLang="en-US"/>
          </a:p>
        </p:txBody>
      </p:sp>
    </p:spTree>
    <p:extLst>
      <p:ext uri="{BB962C8B-B14F-4D97-AF65-F5344CB8AC3E}">
        <p14:creationId xmlns:p14="http://schemas.microsoft.com/office/powerpoint/2010/main" val="3926217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非置換性</a:t>
            </a:r>
          </a:p>
          <a:p>
            <a:r>
              <a:rPr kumimoji="1" lang="ja-JP" altLang="en-US"/>
              <a:t>コロケーションの単語を置換することはできません</a:t>
            </a:r>
          </a:p>
          <a:p>
            <a:r>
              <a:rPr kumimoji="1" lang="ja-JP" altLang="en-US"/>
              <a:t>*黄色いワイン</a:t>
            </a:r>
          </a:p>
          <a:p>
            <a:r>
              <a:rPr kumimoji="1" lang="ja-JP" altLang="en-US"/>
              <a:t>変更不可能</a:t>
            </a:r>
          </a:p>
          <a:p>
            <a:r>
              <a:rPr kumimoji="1" lang="ja-JP" altLang="en-US"/>
              <a:t>喉にカエルを入れるには</a:t>
            </a:r>
          </a:p>
          <a:p>
            <a:r>
              <a:rPr kumimoji="1" lang="ja-JP" altLang="en-US"/>
              <a:t>*喉に醜いカエルを入れるには</a:t>
            </a:r>
          </a:p>
          <a:p>
            <a:r>
              <a:rPr kumimoji="1" lang="ja-JP" altLang="en-US"/>
              <a:t>役に立つ</a:t>
            </a:r>
          </a:p>
          <a:p>
            <a:r>
              <a:rPr kumimoji="1" lang="ja-JP" altLang="en-US"/>
              <a:t>言語生成</a:t>
            </a:r>
          </a:p>
          <a:p>
            <a:r>
              <a:rPr kumimoji="1" lang="ja-JP" altLang="en-US"/>
              <a:t>*強力なお茶、*決定を下す</a:t>
            </a:r>
          </a:p>
          <a:p>
            <a:r>
              <a:rPr kumimoji="1" lang="ja-JP" altLang="en-US"/>
              <a:t>機械翻訳</a:t>
            </a:r>
          </a:p>
          <a:p>
            <a:r>
              <a:rPr kumimoji="1" lang="ja-JP" altLang="en-US"/>
              <a:t>組み合わせがコロケーションであるかどうかをテストする簡単な方法は、それを別の言語に翻訳することです</a:t>
            </a:r>
          </a:p>
          <a:p>
            <a:r>
              <a:rPr kumimoji="1" lang="ja-JP" altLang="en-US"/>
              <a:t>決定を下す*決定を下す</a:t>
            </a:r>
            <a:r>
              <a:rPr kumimoji="1" lang="en-US" altLang="ja-JP"/>
              <a:t>(</a:t>
            </a:r>
            <a:r>
              <a:rPr kumimoji="1" lang="ja-JP" altLang="en-US"/>
              <a:t>フランス語</a:t>
            </a:r>
            <a:r>
              <a:rPr kumimoji="1" lang="en-US" altLang="ja-JP"/>
              <a:t>) </a:t>
            </a:r>
            <a:r>
              <a:rPr kumimoji="1" lang="ja-JP" altLang="en-US" err="1"/>
              <a:t>、</a:t>
            </a:r>
            <a:r>
              <a:rPr kumimoji="1" lang="ja-JP" altLang="en-US"/>
              <a:t>*決定を下す（イタリア語）</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18</a:t>
            </a:fld>
            <a:endParaRPr kumimoji="1" lang="ja-JP" altLang="en-US"/>
          </a:p>
        </p:txBody>
      </p:sp>
    </p:spTree>
    <p:extLst>
      <p:ext uri="{BB962C8B-B14F-4D97-AF65-F5344CB8AC3E}">
        <p14:creationId xmlns:p14="http://schemas.microsoft.com/office/powerpoint/2010/main" val="2200513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軽い動詞</a:t>
            </a:r>
          </a:p>
          <a:p>
            <a:r>
              <a:rPr kumimoji="1" lang="ja-JP" altLang="en-US"/>
              <a:t>決断を下し、賛成する</a:t>
            </a:r>
          </a:p>
          <a:p>
            <a:r>
              <a:rPr kumimoji="1" lang="ja-JP" altLang="en-US"/>
              <a:t>句動詞</a:t>
            </a:r>
          </a:p>
          <a:p>
            <a:r>
              <a:rPr kumimoji="1" lang="ja-JP" altLang="en-US"/>
              <a:t>告げるには、メイクアップ</a:t>
            </a:r>
          </a:p>
          <a:p>
            <a:r>
              <a:rPr kumimoji="1" lang="ja-JP" altLang="en-US"/>
              <a:t>適切な名前</a:t>
            </a:r>
          </a:p>
          <a:p>
            <a:r>
              <a:rPr kumimoji="1" lang="ja-JP" altLang="en-US"/>
              <a:t>サンフランシスコ、ニューヨーク</a:t>
            </a:r>
          </a:p>
          <a:p>
            <a:r>
              <a:rPr kumimoji="1" lang="ja-JP" altLang="en-US"/>
              <a:t>用語の表現</a:t>
            </a:r>
          </a:p>
          <a:p>
            <a:r>
              <a:rPr kumimoji="1" lang="ja-JP" altLang="en-US"/>
              <a:t>油圧オイルフィルター</a:t>
            </a:r>
          </a:p>
          <a:p>
            <a:r>
              <a:rPr kumimoji="1" lang="ja-JP" altLang="en-US"/>
              <a:t>これは構成的なものですが、常に同じように翻訳されていることを確認する必要があります</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19</a:t>
            </a:fld>
            <a:endParaRPr kumimoji="1" lang="ja-JP" altLang="en-US"/>
          </a:p>
        </p:txBody>
      </p:sp>
    </p:spTree>
    <p:extLst>
      <p:ext uri="{BB962C8B-B14F-4D97-AF65-F5344CB8AC3E}">
        <p14:creationId xmlns:p14="http://schemas.microsoft.com/office/powerpoint/2010/main" val="3628637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コロケーションの検索</a:t>
            </a:r>
          </a:p>
          <a:p>
            <a:r>
              <a:rPr kumimoji="1" lang="ja-JP" altLang="en-US"/>
              <a:t>周波数（頻度）</a:t>
            </a:r>
          </a:p>
          <a:p>
            <a:r>
              <a:rPr kumimoji="1" lang="en-US" altLang="ja-JP"/>
              <a:t>2</a:t>
            </a:r>
            <a:r>
              <a:rPr kumimoji="1" lang="ja-JP" altLang="en-US" err="1"/>
              <a:t>つの</a:t>
            </a:r>
            <a:r>
              <a:rPr kumimoji="1" lang="ja-JP" altLang="en-US"/>
              <a:t>単語が一緒に多く出現すると、それは彼らが特別な機能を持っている証拠かもしれません</a:t>
            </a:r>
          </a:p>
          <a:p>
            <a:r>
              <a:rPr kumimoji="1" lang="ja-JP" altLang="en-US"/>
              <a:t>しかし、ペア</a:t>
            </a:r>
            <a:r>
              <a:rPr kumimoji="1" lang="en-US" altLang="ja-JP"/>
              <a:t>C</a:t>
            </a:r>
            <a:r>
              <a:rPr kumimoji="1" lang="ja-JP" altLang="en-US"/>
              <a:t>（</a:t>
            </a:r>
            <a:r>
              <a:rPr kumimoji="1" lang="en-US" altLang="ja-JP"/>
              <a:t>w1</a:t>
            </a:r>
            <a:r>
              <a:rPr kumimoji="1" lang="ja-JP" altLang="en-US" err="1"/>
              <a:t>、</a:t>
            </a:r>
            <a:r>
              <a:rPr kumimoji="1" lang="en-US" altLang="ja-JP"/>
              <a:t>w2</a:t>
            </a:r>
            <a:r>
              <a:rPr kumimoji="1" lang="ja-JP" altLang="en-US"/>
              <a:t>）の頻度でソートすると、「</a:t>
            </a:r>
            <a:r>
              <a:rPr kumimoji="1" lang="en-US" altLang="ja-JP"/>
              <a:t>of</a:t>
            </a:r>
            <a:r>
              <a:rPr kumimoji="1" lang="ja-JP" altLang="en-US"/>
              <a:t>」が最も頻繁にペアになります</a:t>
            </a:r>
          </a:p>
          <a:p>
            <a:r>
              <a:rPr kumimoji="1" lang="en-US" altLang="ja-JP"/>
              <a:t>POS</a:t>
            </a:r>
            <a:r>
              <a:rPr kumimoji="1" lang="ja-JP" altLang="en-US"/>
              <a:t>パターンによるフィルタリング</a:t>
            </a:r>
          </a:p>
          <a:p>
            <a:r>
              <a:rPr kumimoji="1" lang="en-US" altLang="ja-JP"/>
              <a:t>A N</a:t>
            </a:r>
            <a:r>
              <a:rPr kumimoji="1" lang="ja-JP" altLang="en-US"/>
              <a:t>（線形関数）、</a:t>
            </a:r>
            <a:r>
              <a:rPr kumimoji="1" lang="en-US" altLang="ja-JP"/>
              <a:t>N </a:t>
            </a:r>
            <a:r>
              <a:rPr kumimoji="1" lang="en-US" altLang="ja-JP" err="1"/>
              <a:t>N</a:t>
            </a:r>
            <a:r>
              <a:rPr kumimoji="1" lang="ja-JP" altLang="en-US"/>
              <a:t>（回帰係数）など。</a:t>
            </a:r>
          </a:p>
          <a:p>
            <a:r>
              <a:rPr kumimoji="1" lang="ja-JP" altLang="en-US"/>
              <a:t>単語の距離の平均と分散</a:t>
            </a:r>
          </a:p>
          <a:p>
            <a:r>
              <a:rPr kumimoji="1" lang="ja-JP" altLang="en-US"/>
              <a:t>連続していないコロケーションの場合</a:t>
            </a:r>
          </a:p>
          <a:p>
            <a:r>
              <a:rPr kumimoji="1" lang="ja-JP" altLang="en-US"/>
              <a:t>彼女はドアをノックした（</a:t>
            </a:r>
            <a:r>
              <a:rPr kumimoji="1" lang="en-US" altLang="ja-JP"/>
              <a:t>d = 2</a:t>
            </a:r>
            <a:r>
              <a:rPr kumimoji="1" lang="ja-JP" altLang="en-US"/>
              <a:t>）</a:t>
            </a:r>
          </a:p>
          <a:p>
            <a:r>
              <a:rPr kumimoji="1" lang="ja-JP" altLang="en-US"/>
              <a:t>金属のフロントドア（</a:t>
            </a:r>
            <a:r>
              <a:rPr kumimoji="1" lang="en-US" altLang="ja-JP"/>
              <a:t>d = 4</a:t>
            </a:r>
            <a:r>
              <a:rPr kumimoji="1" lang="ja-JP" altLang="en-US"/>
              <a:t>）をノックした男が、</a:t>
            </a:r>
          </a:p>
          <a:p>
            <a:r>
              <a:rPr kumimoji="1" lang="ja-JP" altLang="en-US"/>
              <a:t>仮説検定（</a:t>
            </a:r>
            <a:r>
              <a:rPr kumimoji="1" lang="en-US" altLang="ja-JP"/>
              <a:t>162</a:t>
            </a:r>
            <a:r>
              <a:rPr kumimoji="1" lang="ja-JP" altLang="en-US"/>
              <a:t>ページ</a:t>
            </a:r>
            <a:r>
              <a:rPr kumimoji="1" lang="en-US" altLang="ja-JP"/>
              <a:t>Stat NLP</a:t>
            </a:r>
            <a:r>
              <a:rPr kumimoji="1" lang="ja-JP" altLang="en-US"/>
              <a:t>を参照）</a:t>
            </a:r>
          </a:p>
          <a:p>
            <a:r>
              <a:rPr kumimoji="1" lang="ja-JP" altLang="en-US"/>
              <a:t>私たちはそれが本当にコロケーションであることをどのように知っていますか？</a:t>
            </a:r>
          </a:p>
          <a:p>
            <a:r>
              <a:rPr kumimoji="1" lang="ja-JP" altLang="en-US"/>
              <a:t>低い平均距離は偶発的になる可能性がある（新規会社）</a:t>
            </a:r>
          </a:p>
          <a:p>
            <a:r>
              <a:rPr kumimoji="1" lang="ja-JP" altLang="en-US"/>
              <a:t>私たちは、偶然に</a:t>
            </a:r>
            <a:r>
              <a:rPr kumimoji="1" lang="en-US" altLang="ja-JP"/>
              <a:t>2</a:t>
            </a:r>
            <a:r>
              <a:rPr kumimoji="1" lang="ja-JP" altLang="en-US" err="1"/>
              <a:t>つの</a:t>
            </a:r>
            <a:r>
              <a:rPr kumimoji="1" lang="ja-JP" altLang="en-US"/>
              <a:t>単語が一緒に出現するかどうかを知る必要があります（彼らはコロケーションなので）</a:t>
            </a:r>
          </a:p>
          <a:p>
            <a:r>
              <a:rPr kumimoji="1" lang="ja-JP" altLang="en-US"/>
              <a:t>仮説検定</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20</a:t>
            </a:fld>
            <a:endParaRPr kumimoji="1" lang="ja-JP" altLang="en-US"/>
          </a:p>
        </p:txBody>
      </p:sp>
    </p:spTree>
    <p:extLst>
      <p:ext uri="{BB962C8B-B14F-4D97-AF65-F5344CB8AC3E}">
        <p14:creationId xmlns:p14="http://schemas.microsoft.com/office/powerpoint/2010/main" val="483408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相互情報測定</a:t>
            </a:r>
          </a:p>
          <a:p>
            <a:r>
              <a:rPr kumimoji="1" lang="ja-JP" altLang="en-US"/>
              <a:t>どのくらいの単語が他の単語についてどれくらいのことを伝えているか、つまり別の単語を知ることによってある単語の不確実性が減少したことの尺度</a:t>
            </a:r>
          </a:p>
          <a:p>
            <a:r>
              <a:rPr kumimoji="1" lang="en-US" altLang="ja-JP"/>
              <a:t>2</a:t>
            </a:r>
            <a:r>
              <a:rPr kumimoji="1" lang="ja-JP" altLang="en-US" err="1"/>
              <a:t>つの</a:t>
            </a:r>
            <a:r>
              <a:rPr kumimoji="1" lang="ja-JP" altLang="en-US"/>
              <a:t>単語が独立しているときは</a:t>
            </a:r>
            <a:r>
              <a:rPr kumimoji="1" lang="en-US" altLang="ja-JP"/>
              <a:t>0</a:t>
            </a:r>
            <a:endParaRPr kumimoji="1" lang="ja-JP" altLang="en-US"/>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21</a:t>
            </a:fld>
            <a:endParaRPr kumimoji="1" lang="ja-JP" altLang="en-US"/>
          </a:p>
        </p:txBody>
      </p:sp>
    </p:spTree>
    <p:extLst>
      <p:ext uri="{BB962C8B-B14F-4D97-AF65-F5344CB8AC3E}">
        <p14:creationId xmlns:p14="http://schemas.microsoft.com/office/powerpoint/2010/main" val="139472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t>•</a:t>
            </a:r>
            <a:r>
              <a:rPr lang="ja-JP" altLang="en-US"/>
              <a:t>文法だけでは</a:t>
            </a:r>
            <a:r>
              <a:rPr lang="ja-JP" altLang="en-US" b="1"/>
              <a:t>不十分</a:t>
            </a:r>
            <a:r>
              <a:rPr lang="ja-JP" altLang="en-US"/>
              <a:t>：文法的に正しい文でも不自然である可能性がある。</a:t>
            </a:r>
          </a:p>
          <a:p>
            <a:r>
              <a:rPr lang="en-US" altLang="ja-JP"/>
              <a:t>•P(</a:t>
            </a:r>
            <a:r>
              <a:rPr lang="en-US" altLang="ja-JP" i="1"/>
              <a:t>I saw a van</a:t>
            </a:r>
            <a:r>
              <a:rPr lang="en-US" altLang="ja-JP"/>
              <a:t>) &gt;&gt; P(</a:t>
            </a:r>
            <a:r>
              <a:rPr lang="en-US" altLang="ja-JP" i="1"/>
              <a:t>eyes awe of an</a:t>
            </a:r>
            <a:r>
              <a:rPr lang="en-US" altLang="ja-JP"/>
              <a:t>) : (</a:t>
            </a:r>
            <a:r>
              <a:rPr lang="ja-JP" altLang="en-US"/>
              <a:t>尤度</a:t>
            </a:r>
            <a:r>
              <a:rPr lang="en-US" altLang="ja-JP"/>
              <a:t>)</a:t>
            </a:r>
          </a:p>
          <a:p>
            <a:r>
              <a:rPr lang="en-US" altLang="ja-JP"/>
              <a:t>•P(artichokes intimidate zippers) ≈ 0 : (</a:t>
            </a:r>
            <a:r>
              <a:rPr lang="ja-JP" altLang="en-US"/>
              <a:t>文法的でない</a:t>
            </a:r>
            <a:r>
              <a:rPr lang="en-US" altLang="ja-JP"/>
              <a:t>)</a:t>
            </a:r>
          </a:p>
          <a:p>
            <a:r>
              <a:rPr lang="en-US" altLang="ja-JP"/>
              <a:t>•</a:t>
            </a:r>
            <a:r>
              <a:rPr lang="ja-JP" altLang="en-US"/>
              <a:t>自然言語は</a:t>
            </a:r>
            <a:r>
              <a:rPr lang="ja-JP" altLang="en-US" b="1"/>
              <a:t>変動性が高くノイズが多い</a:t>
            </a:r>
            <a:r>
              <a:rPr lang="ja-JP" altLang="en-US"/>
              <a:t>：タイプミス、口語表現、ドメインドリフト。</a:t>
            </a:r>
          </a:p>
          <a:p>
            <a:r>
              <a:rPr lang="en-US" altLang="ja-JP"/>
              <a:t>•</a:t>
            </a:r>
            <a:r>
              <a:rPr lang="ja-JP" altLang="en-US"/>
              <a:t>単なる正誤判定ではなく</a:t>
            </a:r>
            <a:r>
              <a:rPr lang="ja-JP" altLang="en-US" b="1"/>
              <a:t>スコア</a:t>
            </a:r>
            <a:r>
              <a:rPr lang="ja-JP" altLang="en-US"/>
              <a:t>が必要 → 可能性で選択肢をランク付け。</a:t>
            </a:r>
          </a:p>
          <a:p>
            <a:r>
              <a:rPr lang="en-US" altLang="ja-JP"/>
              <a:t>•</a:t>
            </a:r>
            <a:r>
              <a:rPr lang="ja-JP" altLang="en-US"/>
              <a:t>テキストをトークン上の</a:t>
            </a:r>
            <a:r>
              <a:rPr lang="ja-JP" altLang="en-US" b="1"/>
              <a:t>確率過程</a:t>
            </a:r>
            <a:r>
              <a:rPr lang="ja-JP" altLang="en-US"/>
              <a:t>として扱う：</a:t>
            </a:r>
            <a:r>
              <a:rPr lang="en-US" altLang="ja-JP"/>
              <a:t>P(w_(1:n) )</a:t>
            </a:r>
            <a:r>
              <a:rPr lang="ja-JP" altLang="en-US"/>
              <a:t>。</a:t>
            </a:r>
          </a:p>
          <a:p>
            <a:r>
              <a:rPr lang="en-US" altLang="ja-JP"/>
              <a:t>•</a:t>
            </a:r>
            <a:r>
              <a:rPr lang="ja-JP" altLang="en-US"/>
              <a:t>連鎖則を適用：</a:t>
            </a:r>
          </a:p>
          <a:p>
            <a:r>
              <a:rPr lang="en-US" altLang="ja-JP"/>
              <a:t>•</a:t>
            </a:r>
            <a:r>
              <a:rPr lang="ja-JP" altLang="en-US"/>
              <a:t>厳密な条件付けは非現実的 → 独立性の仮定を課す。</a:t>
            </a:r>
          </a:p>
          <a:p>
            <a:r>
              <a:rPr lang="en-US" altLang="ja-JP"/>
              <a:t>•</a:t>
            </a:r>
          </a:p>
          <a:p>
            <a:endParaRPr kumimoji="1" lang="ja-JP" altLang="en-US"/>
          </a:p>
        </p:txBody>
      </p:sp>
      <p:sp>
        <p:nvSpPr>
          <p:cNvPr id="4" name="スライド番号プレースホルダー 3"/>
          <p:cNvSpPr>
            <a:spLocks noGrp="1"/>
          </p:cNvSpPr>
          <p:nvPr>
            <p:ph type="sldNum" sz="quarter" idx="5"/>
          </p:nvPr>
        </p:nvSpPr>
        <p:spPr/>
        <p:txBody>
          <a:bodyPr/>
          <a:lstStyle/>
          <a:p>
            <a:fld id="{29884EE6-8B70-43D3-938F-878FC9823958}" type="slidenum">
              <a:rPr kumimoji="1" lang="ja-JP" altLang="en-US" smtClean="0"/>
              <a:t>23</a:t>
            </a:fld>
            <a:endParaRPr kumimoji="1" lang="ja-JP" altLang="en-US"/>
          </a:p>
        </p:txBody>
      </p:sp>
    </p:spTree>
    <p:extLst>
      <p:ext uri="{BB962C8B-B14F-4D97-AF65-F5344CB8AC3E}">
        <p14:creationId xmlns:p14="http://schemas.microsoft.com/office/powerpoint/2010/main" val="1035961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形式文法を使用して、無制限の文の集合の構造を説明するにはどうすればよいでしょうか。</a:t>
            </a:r>
          </a:p>
          <a:p>
            <a:r>
              <a:rPr kumimoji="1" lang="ja-JP" altLang="en-US"/>
              <a:t>どのようにしてそのような文法を「発見」</a:t>
            </a:r>
            <a:r>
              <a:rPr kumimoji="1" lang="en-US" altLang="ja-JP"/>
              <a:t>/</a:t>
            </a:r>
            <a:r>
              <a:rPr kumimoji="1" lang="ja-JP" altLang="en-US"/>
              <a:t>設計できますか？</a:t>
            </a:r>
          </a:p>
        </p:txBody>
      </p:sp>
      <p:sp>
        <p:nvSpPr>
          <p:cNvPr id="4" name="スライド番号プレースホルダー 3"/>
          <p:cNvSpPr>
            <a:spLocks noGrp="1"/>
          </p:cNvSpPr>
          <p:nvPr>
            <p:ph type="sldNum" sz="quarter" idx="10"/>
          </p:nvPr>
        </p:nvSpPr>
        <p:spPr/>
        <p:txBody>
          <a:bodyPr/>
          <a:lstStyle/>
          <a:p>
            <a:fld id="{F2266BA9-14DA-4A05-8596-26F20D30571F}" type="slidenum">
              <a:rPr kumimoji="1" lang="ja-JP" altLang="en-US" smtClean="0"/>
              <a:t>5</a:t>
            </a:fld>
            <a:endParaRPr kumimoji="1" lang="ja-JP" altLang="en-US"/>
          </a:p>
        </p:txBody>
      </p:sp>
    </p:spTree>
    <p:extLst>
      <p:ext uri="{BB962C8B-B14F-4D97-AF65-F5344CB8AC3E}">
        <p14:creationId xmlns:p14="http://schemas.microsoft.com/office/powerpoint/2010/main" val="2773357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文章</a:t>
            </a:r>
            <a:r>
              <a:rPr kumimoji="1" lang="en-US" altLang="ja-JP"/>
              <a:t>1</a:t>
            </a:r>
            <a:r>
              <a:rPr kumimoji="1" lang="ja-JP" altLang="en-US" err="1"/>
              <a:t>つに</a:t>
            </a:r>
            <a:r>
              <a:rPr kumimoji="1" lang="ja-JP" altLang="en-US"/>
              <a:t>対するスコアモデル</a:t>
            </a:r>
            <a:r>
              <a:rPr kumimoji="1" lang="en-US" altLang="ja-JP"/>
              <a:t>:</a:t>
            </a:r>
            <a:r>
              <a:rPr kumimoji="1" lang="en-US" altLang="ja-JP" baseline="0"/>
              <a:t> </a:t>
            </a:r>
            <a:r>
              <a:rPr kumimoji="1" lang="ja-JP" altLang="en-US" baseline="0"/>
              <a:t>単語の出現順番を用いた文章の確率を定義</a:t>
            </a:r>
            <a:endParaRPr kumimoji="1" lang="en-US" altLang="ja-JP" baseline="0"/>
          </a:p>
          <a:p>
            <a:r>
              <a:rPr kumimoji="1" lang="ja-JP" altLang="en-US" baseline="0"/>
              <a:t>文章として相当するかどうかのスコア</a:t>
            </a:r>
            <a:endParaRPr kumimoji="1" lang="en-US" altLang="ja-JP" baseline="0"/>
          </a:p>
          <a:p>
            <a:r>
              <a:rPr kumimoji="1" lang="ja-JP" altLang="en-US"/>
              <a:t>これは文法に準拠するものではない</a:t>
            </a:r>
            <a:endParaRPr kumimoji="1" lang="en-US" altLang="ja-JP"/>
          </a:p>
          <a:p>
            <a:r>
              <a:rPr kumimoji="1" lang="ja-JP" altLang="en-US"/>
              <a:t>減速として、</a:t>
            </a:r>
            <a:r>
              <a:rPr kumimoji="1" lang="en-US" altLang="ja-JP"/>
              <a:t>『</a:t>
            </a:r>
            <a:r>
              <a:rPr kumimoji="1" lang="ja-JP" altLang="en-US" err="1"/>
              <a:t>らしさ</a:t>
            </a:r>
            <a:r>
              <a:rPr kumimoji="1" lang="en-US" altLang="ja-JP"/>
              <a:t>』</a:t>
            </a:r>
            <a:r>
              <a:rPr kumimoji="1" lang="ja-JP" altLang="en-US"/>
              <a:t>はドメイン知識やコンテキスト、話者による。</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24</a:t>
            </a:fld>
            <a:endParaRPr kumimoji="1" lang="ja-JP" altLang="en-US"/>
          </a:p>
        </p:txBody>
      </p:sp>
    </p:spTree>
    <p:extLst>
      <p:ext uri="{BB962C8B-B14F-4D97-AF65-F5344CB8AC3E}">
        <p14:creationId xmlns:p14="http://schemas.microsoft.com/office/powerpoint/2010/main" val="3261976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25</a:t>
            </a:fld>
            <a:endParaRPr kumimoji="1" lang="ja-JP" altLang="en-US"/>
          </a:p>
        </p:txBody>
      </p:sp>
    </p:spTree>
    <p:extLst>
      <p:ext uri="{BB962C8B-B14F-4D97-AF65-F5344CB8AC3E}">
        <p14:creationId xmlns:p14="http://schemas.microsoft.com/office/powerpoint/2010/main" val="4110659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文にスコアを割り当てるモデル</a:t>
            </a:r>
          </a:p>
          <a:p>
            <a:endParaRPr kumimoji="1" lang="ja-JP" altLang="en-US"/>
          </a:p>
          <a:p>
            <a:r>
              <a:rPr kumimoji="1" lang="ja-JP" altLang="en-US"/>
              <a:t>文：</a:t>
            </a:r>
            <a:r>
              <a:rPr kumimoji="1" lang="en-US" altLang="ja-JP"/>
              <a:t>w1</a:t>
            </a:r>
            <a:r>
              <a:rPr kumimoji="1" lang="ja-JP" altLang="en-US" err="1"/>
              <a:t>、</a:t>
            </a:r>
            <a:r>
              <a:rPr kumimoji="1" lang="en-US" altLang="ja-JP"/>
              <a:t>w2</a:t>
            </a:r>
            <a:r>
              <a:rPr kumimoji="1" lang="ja-JP" altLang="en-US" err="1"/>
              <a:t>、</a:t>
            </a:r>
            <a:r>
              <a:rPr kumimoji="1" lang="en-US" altLang="ja-JP"/>
              <a:t>... </a:t>
            </a:r>
            <a:r>
              <a:rPr kumimoji="1" lang="en-US" altLang="ja-JP" err="1"/>
              <a:t>wn</a:t>
            </a:r>
            <a:endParaRPr kumimoji="1" lang="en-US" altLang="ja-JP"/>
          </a:p>
          <a:p>
            <a:r>
              <a:rPr kumimoji="1" lang="ja-JP" altLang="en-US"/>
              <a:t>チェーンルールで文章の確率を下げる（一般性を失わない）</a:t>
            </a:r>
          </a:p>
          <a:p>
            <a:endParaRPr kumimoji="1" lang="ja-JP" altLang="en-US"/>
          </a:p>
          <a:p>
            <a:r>
              <a:rPr kumimoji="1" lang="ja-JP" altLang="en-US"/>
              <a:t>あまりにも多くの歴史！</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26</a:t>
            </a:fld>
            <a:endParaRPr kumimoji="1" lang="ja-JP" altLang="en-US"/>
          </a:p>
        </p:txBody>
      </p:sp>
    </p:spTree>
    <p:extLst>
      <p:ext uri="{BB962C8B-B14F-4D97-AF65-F5344CB8AC3E}">
        <p14:creationId xmlns:p14="http://schemas.microsoft.com/office/powerpoint/2010/main" val="4229361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マルコフ仮説：前のローカルコンテキストのみ </a:t>
            </a:r>
            <a:r>
              <a:rPr kumimoji="1" lang="en-US" altLang="ja-JP"/>
              <a:t>- </a:t>
            </a:r>
            <a:r>
              <a:rPr kumimoji="1" lang="ja-JP" altLang="en-US"/>
              <a:t>最後の「数少ない」</a:t>
            </a:r>
            <a:r>
              <a:rPr kumimoji="1" lang="en-US" altLang="ja-JP"/>
              <a:t>n</a:t>
            </a:r>
            <a:r>
              <a:rPr kumimoji="1" lang="ja-JP" altLang="en-US"/>
              <a:t>ワード </a:t>
            </a:r>
            <a:r>
              <a:rPr kumimoji="1" lang="en-US" altLang="ja-JP"/>
              <a:t>- </a:t>
            </a:r>
            <a:r>
              <a:rPr kumimoji="1" lang="ja-JP" altLang="en-US"/>
              <a:t>次の単語に影響する</a:t>
            </a:r>
          </a:p>
          <a:p>
            <a:r>
              <a:rPr kumimoji="1" lang="en-US" altLang="ja-JP"/>
              <a:t>N-gram</a:t>
            </a:r>
            <a:r>
              <a:rPr kumimoji="1" lang="ja-JP" altLang="en-US"/>
              <a:t>モデル：各単語は短い線形履歴のみに依存すると仮定する</a:t>
            </a:r>
          </a:p>
          <a:p>
            <a:r>
              <a:rPr kumimoji="1" lang="en-US" altLang="ja-JP"/>
              <a:t>N-1</a:t>
            </a:r>
            <a:r>
              <a:rPr kumimoji="1" lang="ja-JP" altLang="en-US"/>
              <a:t>語を使って次の単語を予測する</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27</a:t>
            </a:fld>
            <a:endParaRPr kumimoji="1" lang="ja-JP" altLang="en-US"/>
          </a:p>
        </p:txBody>
      </p:sp>
    </p:spTree>
    <p:extLst>
      <p:ext uri="{BB962C8B-B14F-4D97-AF65-F5344CB8AC3E}">
        <p14:creationId xmlns:p14="http://schemas.microsoft.com/office/powerpoint/2010/main" val="4034134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最も単純なケース：ユニグラム</a:t>
            </a:r>
          </a:p>
          <a:p>
            <a:r>
              <a:rPr kumimoji="1" lang="ja-JP" altLang="en-US"/>
              <a:t>  生成プロセス：単語を選択し、単語を選択し、停止を選択するまで</a:t>
            </a:r>
          </a:p>
          <a:p>
            <a:r>
              <a:rPr kumimoji="1" lang="ja-JP" altLang="en-US"/>
              <a:t>  グラフィカルなモデルとして：</a:t>
            </a:r>
          </a:p>
          <a:p>
            <a:r>
              <a:rPr kumimoji="1" lang="ja-JP" altLang="en-US"/>
              <a:t>  例：</a:t>
            </a:r>
          </a:p>
          <a:p>
            <a:r>
              <a:rPr kumimoji="1" lang="ja-JP" altLang="en-US"/>
              <a:t>  先物、先物、先物、先物、先物、インフレ、大半、ドル、四半期、イン、マス、</a:t>
            </a:r>
          </a:p>
          <a:p>
            <a:r>
              <a:rPr kumimoji="1" lang="ja-JP" altLang="en-US"/>
              <a:t>  </a:t>
            </a:r>
            <a:r>
              <a:rPr kumimoji="1" lang="en-US" altLang="ja-JP"/>
              <a:t>[</a:t>
            </a:r>
            <a:r>
              <a:rPr kumimoji="1" lang="ja-JP" altLang="en-US"/>
              <a:t>倹約しました、</a:t>
            </a:r>
            <a:r>
              <a:rPr kumimoji="1" lang="en-US" altLang="ja-JP"/>
              <a:t>80</a:t>
            </a:r>
            <a:r>
              <a:rPr kumimoji="1" lang="ja-JP" altLang="en-US"/>
              <a:t>歳になった、ハード、私は、</a:t>
            </a:r>
            <a:r>
              <a:rPr kumimoji="1" lang="en-US" altLang="ja-JP"/>
              <a:t>7</a:t>
            </a:r>
            <a:r>
              <a:rPr kumimoji="1" lang="ja-JP" altLang="en-US"/>
              <a:t>月、強気</a:t>
            </a:r>
            <a:r>
              <a:rPr kumimoji="1" lang="en-US" altLang="ja-JP"/>
              <a:t>]</a:t>
            </a:r>
          </a:p>
          <a:p>
            <a:r>
              <a:rPr kumimoji="1" lang="en-US" altLang="ja-JP"/>
              <a:t>  [</a:t>
            </a:r>
            <a:r>
              <a:rPr kumimoji="1" lang="ja-JP" altLang="en-US"/>
              <a:t>それ、または、限られた、</a:t>
            </a:r>
            <a:r>
              <a:rPr kumimoji="1" lang="en-US" altLang="ja-JP"/>
              <a:t>]</a:t>
            </a:r>
          </a:p>
          <a:p>
            <a:r>
              <a:rPr kumimoji="1" lang="en-US" altLang="ja-JP"/>
              <a:t>  []</a:t>
            </a:r>
          </a:p>
          <a:p>
            <a:r>
              <a:rPr kumimoji="1" lang="en-US" altLang="ja-JP"/>
              <a:t>  [</a:t>
            </a:r>
            <a:r>
              <a:rPr kumimoji="1" lang="ja-JP" altLang="en-US"/>
              <a:t>病院、湖、その他、および要因、育てられた、アナリスト、あまりにも、許可された、</a:t>
            </a:r>
          </a:p>
          <a:p>
            <a:r>
              <a:rPr kumimoji="1" lang="ja-JP" altLang="en-US"/>
              <a:t>メキシコ、決して考えない、落ちる、バギンした、ダビソン、それを得る、値段をつける、</a:t>
            </a:r>
          </a:p>
          <a:p>
            <a:r>
              <a:rPr kumimoji="1" lang="ja-JP" altLang="en-US"/>
              <a:t>ボード、</a:t>
            </a:r>
            <a:r>
              <a:rPr kumimoji="1" lang="en-US" altLang="ja-JP"/>
              <a:t>a</a:t>
            </a:r>
            <a:r>
              <a:rPr kumimoji="1" lang="ja-JP" altLang="en-US" err="1"/>
              <a:t>、</a:t>
            </a:r>
            <a:r>
              <a:rPr kumimoji="1" lang="ja-JP" altLang="en-US"/>
              <a:t>ディテール、マシニスト、</a:t>
            </a:r>
            <a:r>
              <a:rPr kumimoji="1" lang="en-US" altLang="ja-JP"/>
              <a:t>the</a:t>
            </a:r>
            <a:r>
              <a:rPr kumimoji="1" lang="ja-JP" altLang="en-US" err="1"/>
              <a:t>、</a:t>
            </a:r>
            <a:r>
              <a:rPr kumimoji="1" lang="ja-JP" altLang="en-US"/>
              <a:t>企業、ライバル、</a:t>
            </a:r>
            <a:r>
              <a:rPr kumimoji="1" lang="en-US" altLang="ja-JP"/>
              <a:t>an</a:t>
            </a:r>
            <a:r>
              <a:rPr kumimoji="1" lang="ja-JP" altLang="en-US" err="1"/>
              <a:t>、</a:t>
            </a:r>
            <a:r>
              <a:rPr kumimoji="1" lang="ja-JP" altLang="en-US"/>
              <a:t>長い、オーク、パーセント、</a:t>
            </a:r>
            <a:r>
              <a:rPr kumimoji="1" lang="en-US" altLang="ja-JP"/>
              <a:t>a</a:t>
            </a:r>
            <a:r>
              <a:rPr kumimoji="1" lang="ja-JP" altLang="en-US" err="1"/>
              <a:t>、</a:t>
            </a:r>
            <a:endParaRPr kumimoji="1" lang="ja-JP" altLang="en-US"/>
          </a:p>
          <a:p>
            <a:r>
              <a:rPr kumimoji="1" lang="ja-JP" altLang="en-US"/>
              <a:t>彼らは、</a:t>
            </a:r>
            <a:r>
              <a:rPr kumimoji="1" lang="en-US" altLang="ja-JP"/>
              <a:t>3</a:t>
            </a:r>
            <a:r>
              <a:rPr kumimoji="1" lang="ja-JP" altLang="en-US"/>
              <a:t>つ、エドワード、それは、</a:t>
            </a:r>
            <a:r>
              <a:rPr kumimoji="1" lang="en-US" altLang="ja-JP"/>
              <a:t>currier</a:t>
            </a:r>
            <a:r>
              <a:rPr kumimoji="1" lang="ja-JP" altLang="en-US" err="1"/>
              <a:t>、</a:t>
            </a:r>
            <a:r>
              <a:rPr kumimoji="1" lang="ja-JP" altLang="en-US"/>
              <a:t>ある、内、</a:t>
            </a:r>
            <a:r>
              <a:rPr kumimoji="1" lang="en-US" altLang="ja-JP"/>
              <a:t>3</a:t>
            </a:r>
            <a:r>
              <a:rPr kumimoji="1" lang="ja-JP" altLang="en-US"/>
              <a:t>つ、書いた、あなた、</a:t>
            </a:r>
            <a:r>
              <a:rPr kumimoji="1" lang="en-US" altLang="ja-JP"/>
              <a:t>s</a:t>
            </a:r>
            <a:r>
              <a:rPr kumimoji="1" lang="ja-JP" altLang="en-US" err="1"/>
              <a:t>、</a:t>
            </a:r>
            <a:r>
              <a:rPr kumimoji="1" lang="ja-JP" altLang="en-US"/>
              <a:t>長い、機関、歯科、</a:t>
            </a:r>
          </a:p>
          <a:p>
            <a:r>
              <a:rPr kumimoji="1" lang="ja-JP" altLang="en-US"/>
              <a:t>しかし、可能性があります、部屋、隠す、卵、おおよその、財政、カナダ、</a:t>
            </a:r>
          </a:p>
          <a:p>
            <a:r>
              <a:rPr kumimoji="1" lang="ja-JP" altLang="en-US"/>
              <a:t>アドバンテージ、半分、ナスダック間、</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28</a:t>
            </a:fld>
            <a:endParaRPr kumimoji="1" lang="ja-JP" altLang="en-US"/>
          </a:p>
        </p:txBody>
      </p:sp>
    </p:spTree>
    <p:extLst>
      <p:ext uri="{BB962C8B-B14F-4D97-AF65-F5344CB8AC3E}">
        <p14:creationId xmlns:p14="http://schemas.microsoft.com/office/powerpoint/2010/main" val="2282158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ユニグラムの大きな問題：</a:t>
            </a:r>
            <a:r>
              <a:rPr kumimoji="1" lang="en-US" altLang="ja-JP"/>
              <a:t>P</a:t>
            </a:r>
            <a:r>
              <a:rPr kumimoji="1" lang="ja-JP" altLang="en-US"/>
              <a:t>（</a:t>
            </a:r>
            <a:r>
              <a:rPr kumimoji="1" lang="en-US" altLang="ja-JP"/>
              <a:t>the </a:t>
            </a:r>
            <a:r>
              <a:rPr kumimoji="1" lang="en-US" altLang="ja-JP" err="1"/>
              <a:t>the</a:t>
            </a:r>
            <a:r>
              <a:rPr kumimoji="1" lang="en-US" altLang="ja-JP"/>
              <a:t> </a:t>
            </a:r>
            <a:r>
              <a:rPr kumimoji="1" lang="en-US" altLang="ja-JP" err="1"/>
              <a:t>the</a:t>
            </a:r>
            <a:r>
              <a:rPr kumimoji="1" lang="ja-JP" altLang="en-US"/>
              <a:t>）</a:t>
            </a:r>
            <a:r>
              <a:rPr kumimoji="1" lang="en-US" altLang="ja-JP"/>
              <a:t>&gt;&gt; P</a:t>
            </a:r>
            <a:r>
              <a:rPr kumimoji="1" lang="ja-JP" altLang="en-US"/>
              <a:t>（私はアイスクリームが好きです）！</a:t>
            </a:r>
          </a:p>
          <a:p>
            <a:r>
              <a:rPr kumimoji="1" lang="ja-JP" altLang="en-US"/>
              <a:t>  前の単語の条件：</a:t>
            </a:r>
          </a:p>
          <a:p>
            <a:r>
              <a:rPr kumimoji="1" lang="ja-JP" altLang="en-US"/>
              <a:t>  明らかにこれが助けになるだろう </a:t>
            </a:r>
            <a:r>
              <a:rPr kumimoji="1" lang="en-US" altLang="ja-JP"/>
              <a:t>- </a:t>
            </a:r>
            <a:r>
              <a:rPr kumimoji="1" lang="ja-JP" altLang="en-US"/>
              <a:t>確率的に言えば、弱い</a:t>
            </a:r>
          </a:p>
          <a:p>
            <a:r>
              <a:rPr kumimoji="1" lang="ja-JP" altLang="en-US"/>
              <a:t>条件付き独立性の仮定（コストとは何か？）</a:t>
            </a:r>
          </a:p>
          <a:p>
            <a:r>
              <a:rPr kumimoji="1" lang="ja-JP" altLang="en-US"/>
              <a:t>  もっと良い？</a:t>
            </a:r>
          </a:p>
          <a:p>
            <a:r>
              <a:rPr kumimoji="1" lang="ja-JP" altLang="en-US"/>
              <a:t>  </a:t>
            </a:r>
            <a:r>
              <a:rPr kumimoji="1" lang="en-US" altLang="ja-JP"/>
              <a:t>[</a:t>
            </a:r>
            <a:r>
              <a:rPr kumimoji="1" lang="ja-JP" altLang="en-US"/>
              <a:t>テキサコ、バラ、一つ、</a:t>
            </a:r>
            <a:r>
              <a:rPr kumimoji="1" lang="en-US" altLang="ja-JP"/>
              <a:t>in</a:t>
            </a:r>
            <a:r>
              <a:rPr kumimoji="1" lang="ja-JP" altLang="en-US" err="1"/>
              <a:t>、</a:t>
            </a:r>
            <a:r>
              <a:rPr kumimoji="1" lang="en-US" altLang="ja-JP"/>
              <a:t>this</a:t>
            </a:r>
            <a:r>
              <a:rPr kumimoji="1" lang="ja-JP" altLang="en-US" err="1"/>
              <a:t>、</a:t>
            </a:r>
            <a:r>
              <a:rPr kumimoji="1" lang="en-US" altLang="ja-JP"/>
              <a:t>issue</a:t>
            </a:r>
            <a:r>
              <a:rPr kumimoji="1" lang="ja-JP" altLang="en-US" err="1"/>
              <a:t>、</a:t>
            </a:r>
            <a:r>
              <a:rPr kumimoji="1" lang="ja-JP" altLang="en-US"/>
              <a:t>追求、成長、</a:t>
            </a:r>
            <a:r>
              <a:rPr kumimoji="1" lang="en-US" altLang="ja-JP"/>
              <a:t>in</a:t>
            </a:r>
            <a:r>
              <a:rPr kumimoji="1" lang="ja-JP" altLang="en-US" err="1"/>
              <a:t>、</a:t>
            </a:r>
            <a:r>
              <a:rPr kumimoji="1" lang="en-US" altLang="ja-JP"/>
              <a:t>a</a:t>
            </a:r>
            <a:r>
              <a:rPr kumimoji="1" lang="ja-JP" altLang="en-US" err="1"/>
              <a:t>、</a:t>
            </a:r>
            <a:r>
              <a:rPr kumimoji="1" lang="ja-JP" altLang="en-US"/>
              <a:t>ボイラー、ハウス、</a:t>
            </a:r>
          </a:p>
          <a:p>
            <a:r>
              <a:rPr kumimoji="1" lang="ja-JP" altLang="en-US"/>
              <a:t>グリア、メキシコ、モーション、コントロール、提案、</a:t>
            </a:r>
            <a:r>
              <a:rPr kumimoji="1" lang="ja-JP" altLang="en-US" err="1"/>
              <a:t>無し</a:t>
            </a:r>
            <a:r>
              <a:rPr kumimoji="1" lang="ja-JP" altLang="en-US"/>
              <a:t>、許可、</a:t>
            </a:r>
            <a:r>
              <a:rPr kumimoji="1" lang="en-US" altLang="ja-JP"/>
              <a:t>from</a:t>
            </a:r>
            <a:r>
              <a:rPr kumimoji="1" lang="ja-JP" altLang="en-US" err="1"/>
              <a:t>、</a:t>
            </a:r>
            <a:r>
              <a:rPr kumimoji="1" lang="en-US" altLang="ja-JP"/>
              <a:t>five</a:t>
            </a:r>
            <a:r>
              <a:rPr kumimoji="1" lang="ja-JP" altLang="en-US" err="1"/>
              <a:t>、</a:t>
            </a:r>
            <a:r>
              <a:rPr kumimoji="1" lang="en-US" altLang="ja-JP"/>
              <a:t>100</a:t>
            </a:r>
            <a:r>
              <a:rPr kumimoji="1" lang="ja-JP" altLang="en-US" err="1"/>
              <a:t>、</a:t>
            </a:r>
            <a:endParaRPr kumimoji="1" lang="ja-JP" altLang="en-US"/>
          </a:p>
          <a:p>
            <a:r>
              <a:rPr kumimoji="1" lang="en-US" altLang="ja-JP"/>
              <a:t>50</a:t>
            </a:r>
            <a:r>
              <a:rPr kumimoji="1" lang="ja-JP" altLang="en-US"/>
              <a:t>円、</a:t>
            </a:r>
            <a:r>
              <a:rPr kumimoji="1" lang="en-US" altLang="ja-JP"/>
              <a:t>5</a:t>
            </a:r>
            <a:r>
              <a:rPr kumimoji="1" lang="ja-JP" altLang="en-US"/>
              <a:t>円</a:t>
            </a:r>
            <a:r>
              <a:rPr kumimoji="1" lang="en-US" altLang="ja-JP"/>
              <a:t>]</a:t>
            </a:r>
          </a:p>
          <a:p>
            <a:r>
              <a:rPr kumimoji="1" lang="en-US" altLang="ja-JP"/>
              <a:t>  [</a:t>
            </a:r>
            <a:r>
              <a:rPr kumimoji="1" lang="ja-JP" altLang="en-US"/>
              <a:t>アウトドア、新車、駐車場、ロット、</a:t>
            </a:r>
            <a:r>
              <a:rPr kumimoji="1" lang="en-US" altLang="ja-JP"/>
              <a:t>of</a:t>
            </a:r>
            <a:r>
              <a:rPr kumimoji="1" lang="ja-JP" altLang="en-US" err="1"/>
              <a:t>、</a:t>
            </a:r>
            <a:r>
              <a:rPr kumimoji="1" lang="en-US" altLang="ja-JP"/>
              <a:t>the</a:t>
            </a:r>
            <a:r>
              <a:rPr kumimoji="1" lang="ja-JP" altLang="en-US" err="1"/>
              <a:t>、</a:t>
            </a:r>
            <a:r>
              <a:rPr kumimoji="1" lang="en-US" altLang="ja-JP"/>
              <a:t>agreement</a:t>
            </a:r>
            <a:r>
              <a:rPr kumimoji="1" lang="ja-JP" altLang="en-US" err="1"/>
              <a:t>、</a:t>
            </a:r>
            <a:r>
              <a:rPr kumimoji="1" lang="en-US" altLang="ja-JP"/>
              <a:t>reached]</a:t>
            </a:r>
          </a:p>
          <a:p>
            <a:r>
              <a:rPr kumimoji="1" lang="en-US" altLang="ja-JP"/>
              <a:t>  [</a:t>
            </a:r>
            <a:r>
              <a:rPr kumimoji="1" lang="ja-JP" altLang="en-US"/>
              <a:t>一般的な、株式、バラ、</a:t>
            </a:r>
            <a:r>
              <a:rPr kumimoji="1" lang="en-US" altLang="ja-JP"/>
              <a:t>40</a:t>
            </a:r>
            <a:r>
              <a:rPr kumimoji="1" lang="ja-JP" altLang="en-US" err="1"/>
              <a:t>、</a:t>
            </a:r>
            <a:r>
              <a:rPr kumimoji="1" lang="en-US" altLang="ja-JP"/>
              <a:t>6</a:t>
            </a:r>
            <a:r>
              <a:rPr kumimoji="1" lang="ja-JP" altLang="en-US" err="1"/>
              <a:t>、</a:t>
            </a:r>
            <a:r>
              <a:rPr kumimoji="1" lang="ja-JP" altLang="en-US"/>
              <a:t>ポイント、</a:t>
            </a:r>
            <a:r>
              <a:rPr kumimoji="1" lang="en-US" altLang="ja-JP"/>
              <a:t>4</a:t>
            </a:r>
            <a:r>
              <a:rPr kumimoji="1" lang="ja-JP" altLang="en-US" err="1"/>
              <a:t>、</a:t>
            </a:r>
            <a:r>
              <a:rPr kumimoji="1" lang="en-US" altLang="ja-JP"/>
              <a:t>100</a:t>
            </a:r>
            <a:r>
              <a:rPr kumimoji="1" lang="ja-JP" altLang="en-US" err="1"/>
              <a:t>、</a:t>
            </a:r>
            <a:r>
              <a:rPr kumimoji="1" lang="ja-JP" altLang="en-US"/>
              <a:t>ドル、から、</a:t>
            </a:r>
            <a:r>
              <a:rPr kumimoji="1" lang="en-US" altLang="ja-JP"/>
              <a:t>30</a:t>
            </a:r>
            <a:r>
              <a:rPr kumimoji="1" lang="ja-JP" altLang="en-US" err="1"/>
              <a:t>、</a:t>
            </a:r>
            <a:endParaRPr kumimoji="1" lang="ja-JP" altLang="en-US"/>
          </a:p>
          <a:p>
            <a:r>
              <a:rPr kumimoji="1" lang="ja-JP" altLang="en-US"/>
              <a:t>秒、</a:t>
            </a:r>
            <a:r>
              <a:rPr kumimoji="1" lang="en-US" altLang="ja-JP"/>
              <a:t>at</a:t>
            </a:r>
            <a:r>
              <a:rPr kumimoji="1" lang="ja-JP" altLang="en-US" err="1"/>
              <a:t>、</a:t>
            </a:r>
            <a:r>
              <a:rPr kumimoji="1" lang="en-US" altLang="ja-JP"/>
              <a:t>the</a:t>
            </a:r>
            <a:r>
              <a:rPr kumimoji="1" lang="ja-JP" altLang="en-US" err="1"/>
              <a:t>、</a:t>
            </a:r>
            <a:r>
              <a:rPr kumimoji="1" lang="ja-JP" altLang="en-US"/>
              <a:t>偉大な、遊ぶ、</a:t>
            </a:r>
            <a:r>
              <a:rPr kumimoji="1" lang="en-US" altLang="ja-JP"/>
              <a:t>disingenuous</a:t>
            </a:r>
            <a:r>
              <a:rPr kumimoji="1" lang="ja-JP" altLang="en-US" err="1"/>
              <a:t>、</a:t>
            </a:r>
            <a:r>
              <a:rPr kumimoji="1" lang="en-US" altLang="ja-JP"/>
              <a:t>to</a:t>
            </a:r>
            <a:r>
              <a:rPr kumimoji="1" lang="ja-JP" altLang="en-US" err="1"/>
              <a:t>、</a:t>
            </a:r>
            <a:r>
              <a:rPr kumimoji="1" lang="en-US" altLang="ja-JP"/>
              <a:t>be</a:t>
            </a:r>
            <a:r>
              <a:rPr kumimoji="1" lang="ja-JP" altLang="en-US" err="1"/>
              <a:t>、</a:t>
            </a:r>
            <a:r>
              <a:rPr kumimoji="1" lang="ja-JP" altLang="en-US"/>
              <a:t>リセット、毎年、買い、</a:t>
            </a:r>
            <a:r>
              <a:rPr kumimoji="1" lang="en-US" altLang="ja-JP"/>
              <a:t>out</a:t>
            </a:r>
            <a:r>
              <a:rPr kumimoji="1" lang="ja-JP" altLang="en-US" err="1"/>
              <a:t>、</a:t>
            </a:r>
            <a:r>
              <a:rPr kumimoji="1" lang="en-US" altLang="ja-JP"/>
              <a:t>of</a:t>
            </a:r>
            <a:r>
              <a:rPr kumimoji="1" lang="ja-JP" altLang="en-US" err="1"/>
              <a:t>、</a:t>
            </a:r>
            <a:endParaRPr kumimoji="1" lang="ja-JP" altLang="en-US"/>
          </a:p>
          <a:p>
            <a:r>
              <a:rPr kumimoji="1" lang="ja-JP" altLang="en-US"/>
              <a:t>アメリカ、ブランド、競争、</a:t>
            </a:r>
            <a:r>
              <a:rPr kumimoji="1" lang="en-US" altLang="ja-JP"/>
              <a:t>for</a:t>
            </a:r>
            <a:r>
              <a:rPr kumimoji="1" lang="ja-JP" altLang="en-US" err="1"/>
              <a:t>、</a:t>
            </a:r>
            <a:r>
              <a:rPr kumimoji="1" lang="en-US" altLang="ja-JP" err="1"/>
              <a:t>mr</a:t>
            </a:r>
            <a:r>
              <a:rPr kumimoji="1" lang="ja-JP" altLang="en-US" err="1"/>
              <a:t>。</a:t>
            </a:r>
            <a:r>
              <a:rPr kumimoji="1" lang="ja-JP" altLang="en-US"/>
              <a:t>、</a:t>
            </a:r>
            <a:r>
              <a:rPr kumimoji="1" lang="en-US" altLang="ja-JP" err="1"/>
              <a:t>womack</a:t>
            </a:r>
            <a:r>
              <a:rPr kumimoji="1" lang="ja-JP" altLang="en-US" err="1"/>
              <a:t>、</a:t>
            </a:r>
            <a:r>
              <a:rPr kumimoji="1" lang="ja-JP" altLang="en-US"/>
              <a:t>現在、</a:t>
            </a:r>
            <a:r>
              <a:rPr kumimoji="1" lang="en-US" altLang="ja-JP" err="1"/>
              <a:t>sharedata</a:t>
            </a:r>
            <a:r>
              <a:rPr kumimoji="1" lang="ja-JP" altLang="en-US" err="1"/>
              <a:t>、</a:t>
            </a:r>
            <a:r>
              <a:rPr kumimoji="1" lang="ja-JP" altLang="en-US"/>
              <a:t>組み込まれた、信じて、</a:t>
            </a:r>
          </a:p>
          <a:p>
            <a:r>
              <a:rPr kumimoji="1" lang="ja-JP" altLang="en-US"/>
              <a:t>化学物質、価格、間違いなく、そうであろう、そうであろうと、予定されている、良心的な、</a:t>
            </a:r>
          </a:p>
          <a:p>
            <a:r>
              <a:rPr kumimoji="1" lang="ja-JP" altLang="en-US"/>
              <a:t>教える</a:t>
            </a:r>
            <a:r>
              <a:rPr kumimoji="1" lang="en-US" altLang="ja-JP"/>
              <a:t>]</a:t>
            </a:r>
          </a:p>
          <a:p>
            <a:r>
              <a:rPr kumimoji="1" lang="en-US" altLang="ja-JP"/>
              <a:t>  [</a:t>
            </a:r>
            <a:r>
              <a:rPr kumimoji="1" lang="ja-JP" altLang="en-US"/>
              <a:t>これ、ある、ある、記録、</a:t>
            </a:r>
            <a:r>
              <a:rPr kumimoji="1" lang="en-US" altLang="ja-JP"/>
              <a:t>11</a:t>
            </a:r>
            <a:r>
              <a:rPr kumimoji="1" lang="ja-JP" altLang="en-US"/>
              <a:t>月</a:t>
            </a:r>
            <a:r>
              <a:rPr kumimoji="1" lang="en-US" altLang="ja-JP"/>
              <a:t>]</a:t>
            </a:r>
            <a:endParaRPr kumimoji="1" lang="ja-JP" altLang="en-US"/>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29</a:t>
            </a:fld>
            <a:endParaRPr kumimoji="1" lang="ja-JP" altLang="en-US"/>
          </a:p>
        </p:txBody>
      </p:sp>
    </p:spTree>
    <p:extLst>
      <p:ext uri="{BB962C8B-B14F-4D97-AF65-F5344CB8AC3E}">
        <p14:creationId xmlns:p14="http://schemas.microsoft.com/office/powerpoint/2010/main" val="850552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原理的には、</a:t>
            </a:r>
            <a:r>
              <a:rPr kumimoji="1" lang="en-US" altLang="ja-JP"/>
              <a:t>n</a:t>
            </a:r>
            <a:r>
              <a:rPr kumimoji="1" lang="ja-JP" altLang="en-US"/>
              <a:t>グラムの</a:t>
            </a:r>
            <a:r>
              <a:rPr kumimoji="1" lang="en-US" altLang="ja-JP"/>
              <a:t>n</a:t>
            </a:r>
            <a:r>
              <a:rPr kumimoji="1" lang="ja-JP" altLang="en-US"/>
              <a:t>を大きくしたい</a:t>
            </a:r>
          </a:p>
          <a:p>
            <a:r>
              <a:rPr kumimoji="1" lang="ja-JP" altLang="en-US"/>
              <a:t>緑</a:t>
            </a:r>
          </a:p>
          <a:p>
            <a:r>
              <a:rPr kumimoji="1" lang="ja-JP" altLang="en-US"/>
              <a:t>大きな緑</a:t>
            </a:r>
          </a:p>
          <a:p>
            <a:r>
              <a:rPr kumimoji="1" lang="ja-JP" altLang="en-US"/>
              <a:t>大きな緑</a:t>
            </a:r>
          </a:p>
          <a:p>
            <a:r>
              <a:rPr kumimoji="1" lang="ja-JP" altLang="en-US"/>
              <a:t>大きな緑を飲み込んだ</a:t>
            </a:r>
          </a:p>
          <a:p>
            <a:r>
              <a:rPr kumimoji="1" lang="ja-JP" altLang="en-US"/>
              <a:t>飲み込まれて次の言葉の選択に影響を与えるべきである（山はありそうもない、より高い可能性が高い）</a:t>
            </a:r>
          </a:p>
          <a:p>
            <a:r>
              <a:rPr kumimoji="1" lang="ja-JP" altLang="en-US"/>
              <a:t>ワニは大きな緑を飲み込んだ</a:t>
            </a:r>
            <a:r>
              <a:rPr kumimoji="1" lang="en-US" altLang="ja-JP"/>
              <a:t>..</a:t>
            </a:r>
          </a:p>
          <a:p>
            <a:r>
              <a:rPr kumimoji="1" lang="ja-JP" altLang="en-US"/>
              <a:t>メアリーは大きな緑を飲み込んだ</a:t>
            </a:r>
            <a:r>
              <a:rPr kumimoji="1" lang="en-US" altLang="ja-JP"/>
              <a:t>..</a:t>
            </a:r>
          </a:p>
          <a:p>
            <a:r>
              <a:rPr kumimoji="1" lang="ja-JP" altLang="en-US"/>
              <a:t>等々</a:t>
            </a:r>
            <a:r>
              <a:rPr kumimoji="1" lang="en-US" altLang="ja-JP"/>
              <a:t>…</a:t>
            </a:r>
            <a:endParaRPr kumimoji="1" lang="ja-JP" altLang="en-US"/>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31</a:t>
            </a:fld>
            <a:endParaRPr kumimoji="1" lang="ja-JP" altLang="en-US"/>
          </a:p>
        </p:txBody>
      </p:sp>
    </p:spTree>
    <p:extLst>
      <p:ext uri="{BB962C8B-B14F-4D97-AF65-F5344CB8AC3E}">
        <p14:creationId xmlns:p14="http://schemas.microsoft.com/office/powerpoint/2010/main" val="3545708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より長い歴史（大きな</a:t>
            </a:r>
            <a:r>
              <a:rPr kumimoji="1" lang="en-US" altLang="ja-JP"/>
              <a:t>n</a:t>
            </a:r>
            <a:r>
              <a:rPr kumimoji="1" lang="ja-JP" altLang="en-US"/>
              <a:t>）を見ると、より良い予測（より良い差別）をすることができます。</a:t>
            </a:r>
          </a:p>
          <a:p>
            <a:r>
              <a:rPr kumimoji="1" lang="ja-JP" altLang="en-US"/>
              <a:t>しかし、推定するパラメータの数が大きすぎるため、信頼できる統計を得ることはずっと難しい</a:t>
            </a:r>
          </a:p>
          <a:p>
            <a:r>
              <a:rPr kumimoji="1" lang="ja-JP" altLang="en-US"/>
              <a:t>  </a:t>
            </a:r>
            <a:r>
              <a:rPr kumimoji="1" lang="en-US" altLang="ja-JP"/>
              <a:t>n</a:t>
            </a:r>
            <a:r>
              <a:rPr kumimoji="1" lang="ja-JP" altLang="en-US"/>
              <a:t>が大きいほど、推定するパラメータの数が多いほど、統計的に信頼性の高い推定を行うために必要なデータが大きくなります</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32</a:t>
            </a:fld>
            <a:endParaRPr kumimoji="1" lang="ja-JP" altLang="en-US"/>
          </a:p>
        </p:txBody>
      </p:sp>
    </p:spTree>
    <p:extLst>
      <p:ext uri="{BB962C8B-B14F-4D97-AF65-F5344CB8AC3E}">
        <p14:creationId xmlns:p14="http://schemas.microsoft.com/office/powerpoint/2010/main" val="609075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t>•</a:t>
            </a:r>
            <a:r>
              <a:rPr lang="ja-JP" altLang="en-US"/>
              <a:t>分布的意味論：単語の意味は、その近くに頻繁に現れる単語群によって与えられる</a:t>
            </a:r>
          </a:p>
          <a:p>
            <a:r>
              <a:rPr lang="en-US" altLang="ja-JP"/>
              <a:t>•</a:t>
            </a:r>
            <a:r>
              <a:rPr lang="ja-JP" altLang="en-US"/>
              <a:t>「言葉は、その付き合いの相手によって知られる」（</a:t>
            </a:r>
            <a:r>
              <a:rPr lang="en-US" altLang="ja-JP"/>
              <a:t>J. R. </a:t>
            </a:r>
            <a:r>
              <a:rPr lang="ja-JP" altLang="en-US"/>
              <a:t>ファース </a:t>
            </a:r>
            <a:r>
              <a:rPr lang="en-US" altLang="ja-JP"/>
              <a:t>1957: 11</a:t>
            </a:r>
            <a:r>
              <a:rPr lang="ja-JP" altLang="en-US"/>
              <a:t>）</a:t>
            </a:r>
          </a:p>
          <a:p>
            <a:r>
              <a:rPr lang="en-US" altLang="ja-JP"/>
              <a:t>•</a:t>
            </a:r>
            <a:r>
              <a:rPr lang="ja-JP" altLang="en-US"/>
              <a:t>現代の統計的自然言語処理における最も成功した概念の一つ！</a:t>
            </a:r>
          </a:p>
          <a:p>
            <a:r>
              <a:rPr lang="en-US" altLang="ja-JP"/>
              <a:t>•</a:t>
            </a:r>
            <a:r>
              <a:rPr lang="ja-JP" altLang="en-US"/>
              <a:t>単語</a:t>
            </a:r>
            <a:r>
              <a:rPr lang="en-US" altLang="ja-JP"/>
              <a:t>w</a:t>
            </a:r>
            <a:r>
              <a:rPr lang="ja-JP" altLang="en-US"/>
              <a:t>がテキスト中に現れる際、その文脈とは（固定サイズのウィンドウ内で）近傍に現れる単語の集合である</a:t>
            </a:r>
          </a:p>
          <a:p>
            <a:r>
              <a:rPr lang="en-US" altLang="ja-JP"/>
              <a:t>•w</a:t>
            </a:r>
            <a:r>
              <a:rPr lang="ja-JP" altLang="en-US"/>
              <a:t>の多数の文脈を用いて</a:t>
            </a:r>
            <a:r>
              <a:rPr lang="en-US" altLang="ja-JP" i="1"/>
              <a:t>w</a:t>
            </a:r>
            <a:r>
              <a:rPr lang="ja-JP" altLang="en-US"/>
              <a:t>の表現を構築する</a:t>
            </a:r>
          </a:p>
          <a:p>
            <a:r>
              <a:rPr lang="en-US" altLang="ja-JP"/>
              <a:t>•</a:t>
            </a:r>
          </a:p>
          <a:p>
            <a:endParaRPr kumimoji="1" lang="ja-JP" altLang="en-US"/>
          </a:p>
        </p:txBody>
      </p:sp>
      <p:sp>
        <p:nvSpPr>
          <p:cNvPr id="4" name="スライド番号プレースホルダー 3"/>
          <p:cNvSpPr>
            <a:spLocks noGrp="1"/>
          </p:cNvSpPr>
          <p:nvPr>
            <p:ph type="sldNum" sz="quarter" idx="5"/>
          </p:nvPr>
        </p:nvSpPr>
        <p:spPr/>
        <p:txBody>
          <a:bodyPr/>
          <a:lstStyle/>
          <a:p>
            <a:fld id="{29884EE6-8B70-43D3-938F-878FC9823958}" type="slidenum">
              <a:rPr kumimoji="1" lang="ja-JP" altLang="en-US" smtClean="0"/>
              <a:t>35</a:t>
            </a:fld>
            <a:endParaRPr kumimoji="1" lang="ja-JP" altLang="en-US"/>
          </a:p>
        </p:txBody>
      </p:sp>
    </p:spTree>
    <p:extLst>
      <p:ext uri="{BB962C8B-B14F-4D97-AF65-F5344CB8AC3E}">
        <p14:creationId xmlns:p14="http://schemas.microsoft.com/office/powerpoint/2010/main" val="714064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Count vectorizer will fit and learn the word vocabulary and try to create a document term matrix in which the individual cells denote the frequency of that word in a particular document, which is also known as term frequency, and the columns are dedicated to each word in the corpus.</a:t>
            </a:r>
          </a:p>
          <a:p>
            <a:endParaRPr kumimoji="1" lang="en-US" altLang="ja-JP"/>
          </a:p>
          <a:p>
            <a:r>
              <a:rPr kumimoji="1" lang="en-US" altLang="ja-JP"/>
              <a:t>•</a:t>
            </a:r>
            <a:r>
              <a:rPr kumimoji="1" lang="ja-JP" altLang="en-US"/>
              <a:t>これはテキストのベクトル化を行う最も単純な方法の一つである。</a:t>
            </a:r>
            <a:r>
              <a:rPr kumimoji="1" lang="en-US" altLang="ja-JP"/>
              <a:t>•</a:t>
            </a:r>
            <a:r>
              <a:rPr kumimoji="1" lang="ja-JP" altLang="en-US"/>
              <a:t>文書用語行列を生成する。これは特定の単語が文書内に現れるかどうかを示すダミー変数の集合である。</a:t>
            </a:r>
          </a:p>
        </p:txBody>
      </p:sp>
      <p:sp>
        <p:nvSpPr>
          <p:cNvPr id="4" name="スライド番号プレースホルダー 3"/>
          <p:cNvSpPr>
            <a:spLocks noGrp="1"/>
          </p:cNvSpPr>
          <p:nvPr>
            <p:ph type="sldNum" sz="quarter" idx="5"/>
          </p:nvPr>
        </p:nvSpPr>
        <p:spPr/>
        <p:txBody>
          <a:bodyPr/>
          <a:lstStyle/>
          <a:p>
            <a:fld id="{29884EE6-8B70-43D3-938F-878FC9823958}" type="slidenum">
              <a:rPr kumimoji="1" lang="ja-JP" altLang="en-US" smtClean="0"/>
              <a:t>36</a:t>
            </a:fld>
            <a:endParaRPr kumimoji="1" lang="ja-JP" altLang="en-US"/>
          </a:p>
        </p:txBody>
      </p:sp>
    </p:spTree>
    <p:extLst>
      <p:ext uri="{BB962C8B-B14F-4D97-AF65-F5344CB8AC3E}">
        <p14:creationId xmlns:p14="http://schemas.microsoft.com/office/powerpoint/2010/main" val="1664259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br>
              <a:rPr lang="ja-JP" altLang="en-US"/>
            </a:br>
            <a:r>
              <a:rPr kumimoji="1" lang="ja-JP" altLang="en-US" sz="1200" b="0" i="0" kern="1200">
                <a:solidFill>
                  <a:schemeClr val="tx1"/>
                </a:solidFill>
                <a:effectLst/>
                <a:latin typeface="+mn-lt"/>
                <a:ea typeface="+mn-ea"/>
                <a:cs typeface="+mn-cs"/>
              </a:rPr>
              <a:t>置換可能性：整形式の文の中の単語の並びは、文を不適切な形にすることなく、より短い並びに置き換えることができます。 その小熊は小川の中の細かい太ったマスを見ました。</a:t>
            </a:r>
            <a:endParaRPr kumimoji="1" lang="ja-JP" altLang="en-US"/>
          </a:p>
        </p:txBody>
      </p:sp>
      <p:sp>
        <p:nvSpPr>
          <p:cNvPr id="4" name="スライド番号プレースホルダー 3"/>
          <p:cNvSpPr>
            <a:spLocks noGrp="1"/>
          </p:cNvSpPr>
          <p:nvPr>
            <p:ph type="sldNum" sz="quarter" idx="10"/>
          </p:nvPr>
        </p:nvSpPr>
        <p:spPr/>
        <p:txBody>
          <a:bodyPr/>
          <a:lstStyle/>
          <a:p>
            <a:fld id="{F2266BA9-14DA-4A05-8596-26F20D30571F}" type="slidenum">
              <a:rPr kumimoji="1" lang="ja-JP" altLang="en-US" smtClean="0"/>
              <a:t>6</a:t>
            </a:fld>
            <a:endParaRPr kumimoji="1" lang="ja-JP" altLang="en-US"/>
          </a:p>
        </p:txBody>
      </p:sp>
    </p:spTree>
    <p:extLst>
      <p:ext uri="{BB962C8B-B14F-4D97-AF65-F5344CB8AC3E}">
        <p14:creationId xmlns:p14="http://schemas.microsoft.com/office/powerpoint/2010/main" val="1789260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このベクトル化技術は、テキストコンテンツを数値特徴ベクトルに変換する。</a:t>
            </a:r>
            <a:r>
              <a:rPr kumimoji="1" lang="en-US" altLang="ja-JP"/>
              <a:t>Bag of Words</a:t>
            </a:r>
            <a:r>
              <a:rPr kumimoji="1" lang="ja-JP" altLang="en-US"/>
              <a:t>はコーパスから文書を取り出し、各文書の単語を機械学習モデルの特徴ベクトルにマッピングすることで、数値ベクトルに変換する。</a:t>
            </a:r>
          </a:p>
          <a:p>
            <a:r>
              <a:rPr kumimoji="1" lang="ja-JP" altLang="en-US"/>
              <a:t>このテキストベクトル化のアプローチでは、</a:t>
            </a:r>
            <a:r>
              <a:rPr kumimoji="1" lang="en-US" altLang="ja-JP"/>
              <a:t>2</a:t>
            </a:r>
            <a:r>
              <a:rPr kumimoji="1" lang="ja-JP" altLang="en-US"/>
              <a:t>つの操作を行う。</a:t>
            </a:r>
          </a:p>
          <a:p>
            <a:r>
              <a:rPr kumimoji="1" lang="ja-JP" altLang="en-US"/>
              <a:t>トークン化</a:t>
            </a:r>
          </a:p>
          <a:p>
            <a:r>
              <a:rPr kumimoji="1" lang="ja-JP" altLang="en-US"/>
              <a:t>ベクトルの作成</a:t>
            </a:r>
          </a:p>
          <a:p>
            <a:r>
              <a:rPr kumimoji="1" lang="en-US" altLang="ja-JP"/>
              <a:t>Bag-of-words</a:t>
            </a:r>
            <a:r>
              <a:rPr kumimoji="1" lang="ja-JP" altLang="en-US"/>
              <a:t>（単語を順序なく並べる） </a:t>
            </a:r>
          </a:p>
          <a:p>
            <a:r>
              <a:rPr kumimoji="1" lang="ja-JP" altLang="en-US"/>
              <a:t>町の経済を支えていた製造工場は、長期の労働ストライキの後、閉鎖された。</a:t>
            </a:r>
          </a:p>
          <a:p>
            <a:r>
              <a:rPr kumimoji="1" lang="ja-JP" altLang="en-US"/>
              <a:t>単語の袋＝</a:t>
            </a:r>
            <a:r>
              <a:rPr kumimoji="1" lang="en-US" altLang="ja-JP"/>
              <a:t>{after, manufacturing, which, labor, ...}</a:t>
            </a:r>
            <a:r>
              <a:rPr kumimoji="1" lang="ja-JP" altLang="en-US"/>
              <a:t>。 </a:t>
            </a:r>
          </a:p>
          <a:p>
            <a:endParaRPr kumimoji="1" lang="ja-JP" altLang="en-US"/>
          </a:p>
          <a:p>
            <a:endParaRPr kumimoji="1" lang="ja-JP" altLang="en-US"/>
          </a:p>
          <a:p>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29884EE6-8B70-43D3-938F-878FC9823958}" type="slidenum">
              <a:rPr kumimoji="1" lang="ja-JP" altLang="en-US" smtClean="0"/>
              <a:t>37</a:t>
            </a:fld>
            <a:endParaRPr kumimoji="1" lang="ja-JP" altLang="en-US"/>
          </a:p>
        </p:txBody>
      </p:sp>
    </p:spTree>
    <p:extLst>
      <p:ext uri="{BB962C8B-B14F-4D97-AF65-F5344CB8AC3E}">
        <p14:creationId xmlns:p14="http://schemas.microsoft.com/office/powerpoint/2010/main" val="22382540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事前の文脈から各単語の確率を推定する</a:t>
            </a:r>
          </a:p>
          <a:p>
            <a:r>
              <a:rPr kumimoji="1" lang="en-US" altLang="ja-JP"/>
              <a:t>P(</a:t>
            </a:r>
            <a:r>
              <a:rPr kumimoji="1" lang="ja-JP" altLang="en-US"/>
              <a:t>電話｜携帯を切ってください</a:t>
            </a:r>
            <a:r>
              <a:rPr kumimoji="1" lang="en-US" altLang="ja-JP"/>
              <a:t>)</a:t>
            </a:r>
          </a:p>
          <a:p>
            <a:r>
              <a:rPr kumimoji="1" lang="ja-JP" altLang="en-US"/>
              <a:t>必要なパラメータ数は、事前文脈の単語数に対して指数関数的に増加する。</a:t>
            </a:r>
          </a:p>
          <a:p>
            <a:endParaRPr kumimoji="1" lang="ja-JP" altLang="en-US"/>
          </a:p>
          <a:p>
            <a:r>
              <a:rPr kumimoji="1" lang="ja-JP" altLang="en-US"/>
              <a:t>マルコフ仮定とは、力学系の将来の振る舞いは最近の履歴にのみ依存する、という仮定である。</a:t>
            </a:r>
          </a:p>
        </p:txBody>
      </p:sp>
      <p:sp>
        <p:nvSpPr>
          <p:cNvPr id="4" name="スライド番号プレースホルダー 3"/>
          <p:cNvSpPr>
            <a:spLocks noGrp="1"/>
          </p:cNvSpPr>
          <p:nvPr>
            <p:ph type="sldNum" sz="quarter" idx="5"/>
          </p:nvPr>
        </p:nvSpPr>
        <p:spPr/>
        <p:txBody>
          <a:bodyPr/>
          <a:lstStyle/>
          <a:p>
            <a:fld id="{8D9E9AE2-E185-4C12-8C31-FDD6B5F4BCD0}" type="slidenum">
              <a:rPr kumimoji="1" lang="ja-JP" altLang="en-US" smtClean="0"/>
              <a:t>39</a:t>
            </a:fld>
            <a:endParaRPr kumimoji="1" lang="ja-JP" altLang="en-US"/>
          </a:p>
        </p:txBody>
      </p:sp>
    </p:spTree>
    <p:extLst>
      <p:ext uri="{BB962C8B-B14F-4D97-AF65-F5344CB8AC3E}">
        <p14:creationId xmlns:p14="http://schemas.microsoft.com/office/powerpoint/2010/main" val="3176981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2EEDECF-EF54-420F-D039-682E7C06545F}"/>
              </a:ext>
            </a:extLst>
          </p:cNvPr>
          <p:cNvSpPr>
            <a:spLocks noGrp="1" noChangeArrowheads="1"/>
          </p:cNvSpPr>
          <p:nvPr>
            <p:ph type="sldNum" sz="quarter" idx="5"/>
          </p:nvPr>
        </p:nvSpPr>
        <p:spPr>
          <a:ln/>
        </p:spPr>
        <p:txBody>
          <a:bodyPr/>
          <a:lstStyle/>
          <a:p>
            <a:fld id="{21D95B5B-7F58-4C5E-86D8-05E1572C2718}" type="slidenum">
              <a:rPr lang="en-US" altLang="ja-JP"/>
              <a:pPr/>
              <a:t>45</a:t>
            </a:fld>
            <a:endParaRPr lang="en-US" altLang="ja-JP"/>
          </a:p>
        </p:txBody>
      </p:sp>
      <p:sp>
        <p:nvSpPr>
          <p:cNvPr id="47106" name="Rectangle 2">
            <a:extLst>
              <a:ext uri="{FF2B5EF4-FFF2-40B4-BE49-F238E27FC236}">
                <a16:creationId xmlns:a16="http://schemas.microsoft.com/office/drawing/2014/main" id="{A46AB282-0A15-97A0-DE16-EA09DD489529}"/>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21EC5F6A-CF04-BCD3-CB88-4F6C2734DDE9}"/>
              </a:ext>
            </a:extLst>
          </p:cNvPr>
          <p:cNvSpPr>
            <a:spLocks noGrp="1" noChangeArrowheads="1"/>
          </p:cNvSpPr>
          <p:nvPr>
            <p:ph type="body" idx="1"/>
          </p:nvPr>
        </p:nvSpPr>
        <p:spPr/>
        <p:txBody>
          <a:bodyPr/>
          <a:lstStyle/>
          <a:p>
            <a:r>
              <a:rPr lang="en-US" altLang="ja-JP"/>
              <a:t>•</a:t>
            </a:r>
            <a:r>
              <a:rPr lang="ja-JP" altLang="en-US"/>
              <a:t>距離行列 </a:t>
            </a:r>
            <a:r>
              <a:rPr lang="en-US" altLang="ja-JP"/>
              <a:t>D </a:t>
            </a:r>
            <a:r>
              <a:rPr lang="ja-JP" altLang="en-US"/>
              <a:t>が与えられたとき、写像 </a:t>
            </a:r>
            <a:r>
              <a:rPr lang="en-US" altLang="ja-JP"/>
              <a:t>F </a:t>
            </a:r>
            <a:r>
              <a:rPr lang="ja-JP" altLang="en-US"/>
              <a:t>を用いて対象を </a:t>
            </a:r>
            <a:r>
              <a:rPr lang="en-US" altLang="ja-JP"/>
              <a:t>k </a:t>
            </a:r>
            <a:r>
              <a:rPr lang="ja-JP" altLang="en-US"/>
              <a:t>次元ベクトル空間に埋め込む。このとき</a:t>
            </a:r>
            <a:r>
              <a:rPr lang="en-US" altLang="ja-JP"/>
              <a:t>•D(</a:t>
            </a:r>
            <a:r>
              <a:rPr lang="en-US" altLang="ja-JP" err="1"/>
              <a:t>i,j</a:t>
            </a:r>
            <a:r>
              <a:rPr lang="en-US" altLang="ja-JP"/>
              <a:t>) </a:t>
            </a:r>
            <a:r>
              <a:rPr lang="ja-JP" altLang="en-US"/>
              <a:t>は </a:t>
            </a:r>
            <a:r>
              <a:rPr lang="en-US" altLang="ja-JP"/>
              <a:t>D’(F(</a:t>
            </a:r>
            <a:r>
              <a:rPr lang="en-US" altLang="ja-JP" err="1"/>
              <a:t>i</a:t>
            </a:r>
            <a:r>
              <a:rPr lang="en-US" altLang="ja-JP"/>
              <a:t>),F(j)) </a:t>
            </a:r>
            <a:r>
              <a:rPr lang="ja-JP" altLang="en-US"/>
              <a:t>に近くなる</a:t>
            </a:r>
            <a:r>
              <a:rPr lang="en-US" altLang="ja-JP"/>
              <a:t>•</a:t>
            </a:r>
            <a:r>
              <a:rPr lang="ja-JP" altLang="en-US"/>
              <a:t>等距離写像</a:t>
            </a:r>
            <a:r>
              <a:rPr lang="en-US" altLang="ja-JP"/>
              <a:t>:•</a:t>
            </a:r>
            <a:r>
              <a:rPr lang="ja-JP" altLang="en-US"/>
              <a:t>距離の完全な保存</a:t>
            </a:r>
            <a:r>
              <a:rPr lang="en-US" altLang="ja-JP"/>
              <a:t>•</a:t>
            </a:r>
            <a:r>
              <a:rPr lang="ja-JP" altLang="en-US"/>
              <a:t>収縮写像</a:t>
            </a:r>
            <a:r>
              <a:rPr lang="en-US" altLang="ja-JP"/>
              <a:t>:•D’(F(</a:t>
            </a:r>
            <a:r>
              <a:rPr lang="en-US" altLang="ja-JP" err="1"/>
              <a:t>i</a:t>
            </a:r>
            <a:r>
              <a:rPr lang="en-US" altLang="ja-JP"/>
              <a:t>),F(j)) &lt;= D(</a:t>
            </a:r>
            <a:r>
              <a:rPr lang="en-US" altLang="ja-JP" err="1"/>
              <a:t>i,j</a:t>
            </a:r>
            <a:r>
              <a:rPr lang="en-US" altLang="ja-JP"/>
              <a:t>)•d’ </a:t>
            </a:r>
            <a:r>
              <a:rPr lang="ja-JP" altLang="en-US"/>
              <a:t>はある </a:t>
            </a:r>
            <a:r>
              <a:rPr lang="en-US" altLang="ja-JP" err="1"/>
              <a:t>Lp</a:t>
            </a:r>
            <a:r>
              <a:rPr lang="en-US" altLang="ja-JP"/>
              <a:t> </a:t>
            </a:r>
            <a:r>
              <a:rPr lang="ja-JP" altLang="en-US"/>
              <a:t>測度</a:t>
            </a:r>
            <a:endParaRPr lang="ja-JP" altLang="ja-JP"/>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アイデア（</a:t>
            </a:r>
            <a:r>
              <a:rPr kumimoji="1" lang="en-US" altLang="ja-JP" err="1"/>
              <a:t>Deerwester</a:t>
            </a:r>
            <a:r>
              <a:rPr kumimoji="1" lang="en-US" altLang="ja-JP"/>
              <a:t> et al</a:t>
            </a:r>
            <a:r>
              <a:rPr kumimoji="1" lang="ja-JP" altLang="en-US"/>
              <a:t>）：</a:t>
            </a:r>
          </a:p>
          <a:p>
            <a:r>
              <a:rPr kumimoji="1" lang="ja-JP" altLang="en-US"/>
              <a:t>「それだけで不完全であり、与えられた文書の関連性の信頼できない証拠である用語の集合が、より信頼性の高い指標であるいくつかの他の集合体に置き換えられた表現を望みます。 このような関係を明らかにするために、用語と文書の関連において暗黙の高次（または潜在）構造を利用しています」</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46</a:t>
            </a:fld>
            <a:endParaRPr kumimoji="1" lang="ja-JP" altLang="en-US"/>
          </a:p>
        </p:txBody>
      </p:sp>
    </p:spTree>
    <p:extLst>
      <p:ext uri="{BB962C8B-B14F-4D97-AF65-F5344CB8AC3E}">
        <p14:creationId xmlns:p14="http://schemas.microsoft.com/office/powerpoint/2010/main" val="40376736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実装：</a:t>
            </a:r>
            <a:r>
              <a:rPr kumimoji="1" lang="en-US" altLang="ja-JP"/>
              <a:t>4</a:t>
            </a:r>
            <a:r>
              <a:rPr kumimoji="1" lang="ja-JP" altLang="en-US" err="1"/>
              <a:t>つの</a:t>
            </a:r>
            <a:r>
              <a:rPr kumimoji="1" lang="ja-JP" altLang="en-US"/>
              <a:t>基本ステップ</a:t>
            </a:r>
          </a:p>
          <a:p>
            <a:r>
              <a:rPr kumimoji="1" lang="ja-JP" altLang="en-US"/>
              <a:t>文書マトリックスによる用語（より一般的には文脈によって用語）が希薄になる傾向がある</a:t>
            </a:r>
          </a:p>
          <a:p>
            <a:r>
              <a:rPr kumimoji="1" lang="ja-JP" altLang="en-US"/>
              <a:t>行列エントリを重みに変換します。通常は次のようになります。</a:t>
            </a:r>
          </a:p>
          <a:p>
            <a:r>
              <a:rPr kumimoji="1" lang="en-US" altLang="ja-JP"/>
              <a:t>L</a:t>
            </a:r>
            <a:r>
              <a:rPr kumimoji="1" lang="ja-JP" altLang="en-US"/>
              <a:t>（</a:t>
            </a:r>
            <a:r>
              <a:rPr kumimoji="1" lang="en-US" altLang="ja-JP" err="1"/>
              <a:t>i</a:t>
            </a:r>
            <a:r>
              <a:rPr kumimoji="1" lang="ja-JP" altLang="en-US" err="1"/>
              <a:t>、</a:t>
            </a:r>
            <a:r>
              <a:rPr kumimoji="1" lang="en-US" altLang="ja-JP"/>
              <a:t>j</a:t>
            </a:r>
            <a:r>
              <a:rPr kumimoji="1" lang="ja-JP" altLang="en-US"/>
              <a:t>）* </a:t>
            </a:r>
            <a:r>
              <a:rPr kumimoji="1" lang="en-US" altLang="ja-JP"/>
              <a:t>G</a:t>
            </a:r>
            <a:r>
              <a:rPr kumimoji="1" lang="ja-JP" altLang="en-US"/>
              <a:t>（</a:t>
            </a:r>
            <a:r>
              <a:rPr kumimoji="1" lang="en-US" altLang="ja-JP" err="1"/>
              <a:t>i</a:t>
            </a:r>
            <a:r>
              <a:rPr kumimoji="1" lang="ja-JP" altLang="en-US"/>
              <a:t>）：ローカルおよびグローバル</a:t>
            </a:r>
          </a:p>
          <a:p>
            <a:r>
              <a:rPr kumimoji="1" lang="en-US" altLang="ja-JP" err="1"/>
              <a:t>a_ij</a:t>
            </a:r>
            <a:r>
              <a:rPr kumimoji="1" lang="en-US" altLang="ja-JP"/>
              <a:t>  - &gt; log</a:t>
            </a:r>
            <a:r>
              <a:rPr kumimoji="1" lang="ja-JP" altLang="en-US"/>
              <a:t>（</a:t>
            </a:r>
            <a:r>
              <a:rPr kumimoji="1" lang="en-US" altLang="ja-JP" err="1"/>
              <a:t>freq</a:t>
            </a:r>
            <a:r>
              <a:rPr kumimoji="1" lang="ja-JP" altLang="en-US"/>
              <a:t>（</a:t>
            </a:r>
            <a:r>
              <a:rPr kumimoji="1" lang="en-US" altLang="ja-JP" err="1"/>
              <a:t>a_ij</a:t>
            </a:r>
            <a:r>
              <a:rPr kumimoji="1" lang="ja-JP" altLang="en-US"/>
              <a:t>））を行のエントロピーで割った値（</a:t>
            </a:r>
            <a:r>
              <a:rPr kumimoji="1" lang="en-US" altLang="ja-JP"/>
              <a:t>-sum</a:t>
            </a:r>
            <a:r>
              <a:rPr kumimoji="1" lang="ja-JP" altLang="en-US"/>
              <a:t>（</a:t>
            </a:r>
            <a:r>
              <a:rPr kumimoji="1" lang="en-US" altLang="ja-JP"/>
              <a:t>p </a:t>
            </a:r>
            <a:r>
              <a:rPr kumimoji="1" lang="en-US" altLang="ja-JP" err="1"/>
              <a:t>logp</a:t>
            </a:r>
            <a:r>
              <a:rPr kumimoji="1" lang="ja-JP" altLang="en-US"/>
              <a:t>）、</a:t>
            </a:r>
            <a:r>
              <a:rPr kumimoji="1" lang="en-US" altLang="ja-JP"/>
              <a:t>p</a:t>
            </a:r>
            <a:r>
              <a:rPr kumimoji="1" lang="ja-JP" altLang="en-US"/>
              <a:t>：行内のエントリ）</a:t>
            </a:r>
          </a:p>
          <a:p>
            <a:r>
              <a:rPr kumimoji="1" lang="ja-JP" altLang="en-US"/>
              <a:t>通過における推定された重要度によって直接的に重み付けされる</a:t>
            </a:r>
          </a:p>
          <a:p>
            <a:r>
              <a:rPr kumimoji="1" lang="ja-JP" altLang="en-US"/>
              <a:t>体重を知っている単語が出現した度合いに反比例して、それが現れたことに関する情報を提供する</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47</a:t>
            </a:fld>
            <a:endParaRPr kumimoji="1" lang="ja-JP" altLang="en-US"/>
          </a:p>
        </p:txBody>
      </p:sp>
    </p:spTree>
    <p:extLst>
      <p:ext uri="{BB962C8B-B14F-4D97-AF65-F5344CB8AC3E}">
        <p14:creationId xmlns:p14="http://schemas.microsoft.com/office/powerpoint/2010/main" val="3574488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4</a:t>
            </a:r>
            <a:r>
              <a:rPr kumimoji="1" lang="ja-JP" altLang="en-US" err="1"/>
              <a:t>つの</a:t>
            </a:r>
            <a:r>
              <a:rPr kumimoji="1" lang="ja-JP" altLang="en-US"/>
              <a:t>基本ステップ</a:t>
            </a:r>
          </a:p>
          <a:p>
            <a:r>
              <a:rPr kumimoji="1" lang="ja-JP" altLang="en-US"/>
              <a:t>マトリックスで実行されるランク </a:t>
            </a:r>
            <a:r>
              <a:rPr kumimoji="1" lang="en-US" altLang="ja-JP"/>
              <a:t>- </a:t>
            </a:r>
            <a:r>
              <a:rPr kumimoji="1" lang="ja-JP" altLang="en-US"/>
              <a:t>減少特異値分解（</a:t>
            </a:r>
            <a:r>
              <a:rPr kumimoji="1" lang="en-US" altLang="ja-JP"/>
              <a:t>SVD</a:t>
            </a:r>
            <a:r>
              <a:rPr kumimoji="1" lang="ja-JP" altLang="en-US"/>
              <a:t>）</a:t>
            </a:r>
          </a:p>
          <a:p>
            <a:r>
              <a:rPr kumimoji="1" lang="en-US" altLang="ja-JP"/>
              <a:t>k</a:t>
            </a:r>
            <a:r>
              <a:rPr kumimoji="1" lang="ja-JP" altLang="en-US"/>
              <a:t>個の最高特異値を除くすべての値は</a:t>
            </a:r>
            <a:r>
              <a:rPr kumimoji="1" lang="en-US" altLang="ja-JP"/>
              <a:t>0</a:t>
            </a:r>
            <a:r>
              <a:rPr kumimoji="1" lang="ja-JP" altLang="en-US"/>
              <a:t>に設定されます</a:t>
            </a:r>
          </a:p>
          <a:p>
            <a:r>
              <a:rPr kumimoji="1" lang="ja-JP" altLang="en-US"/>
              <a:t>元の行列（少なくとも</a:t>
            </a:r>
            <a:r>
              <a:rPr kumimoji="1" lang="en-US" altLang="ja-JP"/>
              <a:t>2</a:t>
            </a:r>
            <a:r>
              <a:rPr kumimoji="1" lang="ja-JP" altLang="en-US"/>
              <a:t>乗の意味）の</a:t>
            </a:r>
            <a:r>
              <a:rPr kumimoji="1" lang="en-US" altLang="ja-JP"/>
              <a:t>k</a:t>
            </a:r>
            <a:r>
              <a:rPr kumimoji="1" lang="ja-JP" altLang="en-US"/>
              <a:t>次元近似を生成し、</a:t>
            </a:r>
          </a:p>
          <a:p>
            <a:r>
              <a:rPr kumimoji="1" lang="ja-JP" altLang="en-US"/>
              <a:t>これは </a:t>
            </a:r>
            <a:r>
              <a:rPr kumimoji="1" lang="en-US" altLang="ja-JP"/>
              <a:t>"</a:t>
            </a:r>
            <a:r>
              <a:rPr kumimoji="1" lang="ja-JP" altLang="en-US"/>
              <a:t>意味空間</a:t>
            </a:r>
            <a:r>
              <a:rPr kumimoji="1" lang="en-US" altLang="ja-JP"/>
              <a:t>"</a:t>
            </a:r>
          </a:p>
          <a:p>
            <a:r>
              <a:rPr kumimoji="1" lang="ja-JP" altLang="en-US"/>
              <a:t>意味空間内のエンティティ間の類似度を計算します（通常は余弦付き）</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48</a:t>
            </a:fld>
            <a:endParaRPr kumimoji="1" lang="ja-JP" altLang="en-US"/>
          </a:p>
        </p:txBody>
      </p:sp>
    </p:spTree>
    <p:extLst>
      <p:ext uri="{BB962C8B-B14F-4D97-AF65-F5344CB8AC3E}">
        <p14:creationId xmlns:p14="http://schemas.microsoft.com/office/powerpoint/2010/main" val="2774711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特異値分解</a:t>
            </a:r>
            <a:endParaRPr kumimoji="1" lang="en-US" altLang="ja-JP"/>
          </a:p>
          <a:p>
            <a:r>
              <a:rPr kumimoji="1" lang="ja-JP" altLang="en-US"/>
              <a:t>行列を</a:t>
            </a:r>
            <a:r>
              <a:rPr kumimoji="1" lang="en-US" altLang="ja-JP"/>
              <a:t>3</a:t>
            </a:r>
            <a:r>
              <a:rPr kumimoji="1" lang="ja-JP" altLang="en-US" err="1"/>
              <a:t>つの</a:t>
            </a:r>
            <a:r>
              <a:rPr kumimoji="1" lang="ja-JP" altLang="en-US"/>
              <a:t>行列の積に一意に数学的に分解する：</a:t>
            </a:r>
          </a:p>
          <a:p>
            <a:r>
              <a:rPr kumimoji="1" lang="ja-JP" altLang="en-US"/>
              <a:t>正規直交列を持つ</a:t>
            </a:r>
            <a:r>
              <a:rPr kumimoji="1" lang="en-US" altLang="ja-JP"/>
              <a:t>2</a:t>
            </a:r>
            <a:r>
              <a:rPr kumimoji="1" lang="ja-JP" altLang="en-US"/>
              <a:t>つ</a:t>
            </a:r>
          </a:p>
          <a:p>
            <a:r>
              <a:rPr kumimoji="1" lang="ja-JP" altLang="en-US"/>
              <a:t>対角に特異値を持つもの</a:t>
            </a:r>
          </a:p>
          <a:p>
            <a:r>
              <a:rPr kumimoji="1" lang="ja-JP" altLang="en-US"/>
              <a:t>寸法削減ツール</a:t>
            </a:r>
          </a:p>
          <a:p>
            <a:r>
              <a:rPr kumimoji="1" lang="ja-JP" altLang="en-US"/>
              <a:t>共起に基づく類似度測定</a:t>
            </a:r>
          </a:p>
          <a:p>
            <a:r>
              <a:rPr kumimoji="1" lang="ja-JP" altLang="en-US"/>
              <a:t>低次元空間への最適な投影を求める</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49</a:t>
            </a:fld>
            <a:endParaRPr kumimoji="1" lang="ja-JP" altLang="en-US"/>
          </a:p>
        </p:txBody>
      </p:sp>
    </p:spTree>
    <p:extLst>
      <p:ext uri="{BB962C8B-B14F-4D97-AF65-F5344CB8AC3E}">
        <p14:creationId xmlns:p14="http://schemas.microsoft.com/office/powerpoint/2010/main" val="35390947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n</a:t>
            </a:r>
            <a:r>
              <a:rPr kumimoji="1" lang="ja-JP" altLang="en-US"/>
              <a:t>次元空間上で軸を回転させる方法として見ることができ、第</a:t>
            </a:r>
            <a:r>
              <a:rPr kumimoji="1" lang="en-US" altLang="ja-JP"/>
              <a:t>1</a:t>
            </a:r>
            <a:r>
              <a:rPr kumimoji="1" lang="ja-JP" altLang="en-US"/>
              <a:t>の軸は文書間の最大の変化の方向に沿って走る</a:t>
            </a:r>
          </a:p>
          <a:p>
            <a:r>
              <a:rPr kumimoji="1" lang="ja-JP" altLang="en-US"/>
              <a:t>第</a:t>
            </a:r>
            <a:r>
              <a:rPr kumimoji="1" lang="en-US" altLang="ja-JP"/>
              <a:t>2</a:t>
            </a:r>
            <a:r>
              <a:rPr kumimoji="1" lang="ja-JP" altLang="en-US"/>
              <a:t>の次元は、第</a:t>
            </a:r>
            <a:r>
              <a:rPr kumimoji="1" lang="en-US" altLang="ja-JP"/>
              <a:t>2</a:t>
            </a:r>
            <a:r>
              <a:rPr kumimoji="1" lang="ja-JP" altLang="en-US"/>
              <a:t>の最大の変化を有する方向に沿って走る</a:t>
            </a:r>
          </a:p>
          <a:p>
            <a:r>
              <a:rPr kumimoji="1" lang="ja-JP" altLang="en-US"/>
              <a:t>等々</a:t>
            </a:r>
          </a:p>
          <a:p>
            <a:r>
              <a:rPr kumimoji="1" lang="ja-JP" altLang="en-US"/>
              <a:t>一般化最小二乗法</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50</a:t>
            </a:fld>
            <a:endParaRPr kumimoji="1" lang="ja-JP" altLang="en-US"/>
          </a:p>
        </p:txBody>
      </p:sp>
    </p:spTree>
    <p:extLst>
      <p:ext uri="{BB962C8B-B14F-4D97-AF65-F5344CB8AC3E}">
        <p14:creationId xmlns:p14="http://schemas.microsoft.com/office/powerpoint/2010/main" val="31598039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a:solidFill>
                  <a:schemeClr val="tx1"/>
                </a:solidFill>
                <a:latin typeface="Arial" panose="020B0604020202020204" pitchFamily="34" charset="0"/>
              </a:defRPr>
            </a:lvl1pPr>
            <a:lvl2pPr marL="742950" indent="-285750" defTabSz="917575">
              <a:defRPr sz="2400">
                <a:solidFill>
                  <a:schemeClr val="tx1"/>
                </a:solidFill>
                <a:latin typeface="Arial" panose="020B0604020202020204" pitchFamily="34" charset="0"/>
              </a:defRPr>
            </a:lvl2pPr>
            <a:lvl3pPr marL="1143000" indent="-228600" defTabSz="917575">
              <a:defRPr sz="2400">
                <a:solidFill>
                  <a:schemeClr val="tx1"/>
                </a:solidFill>
                <a:latin typeface="Arial" panose="020B0604020202020204" pitchFamily="34" charset="0"/>
              </a:defRPr>
            </a:lvl3pPr>
            <a:lvl4pPr marL="1600200" indent="-228600" defTabSz="917575">
              <a:defRPr sz="2400">
                <a:solidFill>
                  <a:schemeClr val="tx1"/>
                </a:solidFill>
                <a:latin typeface="Arial" panose="020B0604020202020204" pitchFamily="34" charset="0"/>
              </a:defRPr>
            </a:lvl4pPr>
            <a:lvl5pPr marL="2057400" indent="-228600" defTabSz="917575">
              <a:defRPr sz="2400">
                <a:solidFill>
                  <a:schemeClr val="tx1"/>
                </a:solidFill>
                <a:latin typeface="Arial" panose="020B0604020202020204" pitchFamily="34" charset="0"/>
              </a:defRPr>
            </a:lvl5pPr>
            <a:lvl6pPr marL="2514600" indent="-228600" defTabSz="91757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1757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1757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17575" eaLnBrk="0" fontAlgn="base" hangingPunct="0">
              <a:spcBef>
                <a:spcPct val="0"/>
              </a:spcBef>
              <a:spcAft>
                <a:spcPct val="0"/>
              </a:spcAft>
              <a:defRPr sz="2400">
                <a:solidFill>
                  <a:schemeClr val="tx1"/>
                </a:solidFill>
                <a:latin typeface="Arial" panose="020B0604020202020204" pitchFamily="34" charset="0"/>
              </a:defRPr>
            </a:lvl9pPr>
          </a:lstStyle>
          <a:p>
            <a:fld id="{E9CBCE29-7616-4988-9D10-6B937BA16E74}" type="slidenum">
              <a:rPr lang="en-US" altLang="ja-JP" sz="1200">
                <a:latin typeface="Times New Roman" panose="02020603050405020304" pitchFamily="18" charset="0"/>
              </a:rPr>
              <a:pPr/>
              <a:t>51</a:t>
            </a:fld>
            <a:endParaRPr lang="en-US" altLang="ja-JP" sz="1200">
              <a:latin typeface="Times New Roman" panose="02020603050405020304" pitchFamily="18"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861" tIns="45931" rIns="91861" bIns="45931"/>
          <a:lstStyle/>
          <a:p>
            <a:endParaRPr lang="ja-JP" altLang="ja-JP"/>
          </a:p>
        </p:txBody>
      </p:sp>
    </p:spTree>
    <p:extLst>
      <p:ext uri="{BB962C8B-B14F-4D97-AF65-F5344CB8AC3E}">
        <p14:creationId xmlns:p14="http://schemas.microsoft.com/office/powerpoint/2010/main" val="196780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a:solidFill>
                  <a:schemeClr val="tx1"/>
                </a:solidFill>
                <a:latin typeface="Arial" panose="020B0604020202020204" pitchFamily="34" charset="0"/>
              </a:defRPr>
            </a:lvl1pPr>
            <a:lvl2pPr marL="742950" indent="-285750" defTabSz="917575">
              <a:defRPr sz="2400">
                <a:solidFill>
                  <a:schemeClr val="tx1"/>
                </a:solidFill>
                <a:latin typeface="Arial" panose="020B0604020202020204" pitchFamily="34" charset="0"/>
              </a:defRPr>
            </a:lvl2pPr>
            <a:lvl3pPr marL="1143000" indent="-228600" defTabSz="917575">
              <a:defRPr sz="2400">
                <a:solidFill>
                  <a:schemeClr val="tx1"/>
                </a:solidFill>
                <a:latin typeface="Arial" panose="020B0604020202020204" pitchFamily="34" charset="0"/>
              </a:defRPr>
            </a:lvl3pPr>
            <a:lvl4pPr marL="1600200" indent="-228600" defTabSz="917575">
              <a:defRPr sz="2400">
                <a:solidFill>
                  <a:schemeClr val="tx1"/>
                </a:solidFill>
                <a:latin typeface="Arial" panose="020B0604020202020204" pitchFamily="34" charset="0"/>
              </a:defRPr>
            </a:lvl4pPr>
            <a:lvl5pPr marL="2057400" indent="-228600" defTabSz="917575">
              <a:defRPr sz="2400">
                <a:solidFill>
                  <a:schemeClr val="tx1"/>
                </a:solidFill>
                <a:latin typeface="Arial" panose="020B0604020202020204" pitchFamily="34" charset="0"/>
              </a:defRPr>
            </a:lvl5pPr>
            <a:lvl6pPr marL="2514600" indent="-228600" defTabSz="91757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1757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1757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17575" eaLnBrk="0" fontAlgn="base" hangingPunct="0">
              <a:spcBef>
                <a:spcPct val="0"/>
              </a:spcBef>
              <a:spcAft>
                <a:spcPct val="0"/>
              </a:spcAft>
              <a:defRPr sz="2400">
                <a:solidFill>
                  <a:schemeClr val="tx1"/>
                </a:solidFill>
                <a:latin typeface="Arial" panose="020B0604020202020204" pitchFamily="34" charset="0"/>
              </a:defRPr>
            </a:lvl9pPr>
          </a:lstStyle>
          <a:p>
            <a:fld id="{E685299F-FE70-4407-B7B8-C225682E10DA}" type="slidenum">
              <a:rPr lang="en-US" altLang="ja-JP" sz="1200">
                <a:latin typeface="Times New Roman" panose="02020603050405020304" pitchFamily="18" charset="0"/>
              </a:rPr>
              <a:pPr/>
              <a:t>52</a:t>
            </a:fld>
            <a:endParaRPr lang="en-US" altLang="ja-JP" sz="1200">
              <a:latin typeface="Times New Roman" panose="02020603050405020304"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861" tIns="45931" rIns="91861" bIns="45931"/>
          <a:lstStyle/>
          <a:p>
            <a:endParaRPr lang="ja-JP" altLang="ja-JP"/>
          </a:p>
        </p:txBody>
      </p:sp>
    </p:spTree>
    <p:extLst>
      <p:ext uri="{BB962C8B-B14F-4D97-AF65-F5344CB8AC3E}">
        <p14:creationId xmlns:p14="http://schemas.microsoft.com/office/powerpoint/2010/main" val="919396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a:solidFill>
                  <a:schemeClr val="tx1"/>
                </a:solidFill>
                <a:effectLst/>
                <a:latin typeface="+mn-lt"/>
                <a:ea typeface="+mn-ea"/>
                <a:cs typeface="+mn-cs"/>
              </a:rPr>
              <a:t>構成素は必ずしも明確ではない </a:t>
            </a:r>
            <a:endParaRPr kumimoji="1" lang="en-US" altLang="ja-JP" sz="1200" b="0" i="0" kern="120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転送単位： </a:t>
            </a:r>
            <a:r>
              <a:rPr kumimoji="1" lang="en-US" altLang="ja-JP" sz="1200" b="0" i="0" kern="1200">
                <a:solidFill>
                  <a:schemeClr val="tx1"/>
                </a:solidFill>
                <a:effectLst/>
                <a:latin typeface="+mn-lt"/>
                <a:ea typeface="+mn-ea"/>
                <a:cs typeface="+mn-cs"/>
              </a:rPr>
              <a:t>〜</a:t>
            </a:r>
            <a:r>
              <a:rPr kumimoji="1" lang="en-US" altLang="ja-JP" sz="1200" b="0" i="0" kern="1200" err="1">
                <a:solidFill>
                  <a:schemeClr val="tx1"/>
                </a:solidFill>
                <a:effectLst/>
                <a:latin typeface="+mn-lt"/>
                <a:ea typeface="+mn-ea"/>
                <a:cs typeface="+mn-cs"/>
              </a:rPr>
              <a:t>penserà</a:t>
            </a:r>
            <a:r>
              <a:rPr kumimoji="1" lang="ja-JP" altLang="en-US" sz="1200" b="0" i="0" kern="1200">
                <a:solidFill>
                  <a:schemeClr val="tx1"/>
                </a:solidFill>
                <a:effectLst/>
                <a:latin typeface="+mn-lt"/>
                <a:ea typeface="+mn-ea"/>
                <a:cs typeface="+mn-cs"/>
              </a:rPr>
              <a:t>について考える </a:t>
            </a:r>
            <a:r>
              <a:rPr kumimoji="1" lang="en-US" altLang="ja-JP" sz="1200" b="0" i="0" kern="1200">
                <a:solidFill>
                  <a:schemeClr val="tx1"/>
                </a:solidFill>
                <a:effectLst/>
                <a:latin typeface="+mn-lt"/>
                <a:ea typeface="+mn-ea"/>
                <a:cs typeface="+mn-cs"/>
              </a:rPr>
              <a:t>〜</a:t>
            </a:r>
            <a:r>
              <a:rPr kumimoji="1" lang="en-US" altLang="ja-JP" sz="1200" b="0" i="0" kern="1200" err="1">
                <a:solidFill>
                  <a:schemeClr val="tx1"/>
                </a:solidFill>
                <a:effectLst/>
                <a:latin typeface="+mn-lt"/>
                <a:ea typeface="+mn-ea"/>
                <a:cs typeface="+mn-cs"/>
              </a:rPr>
              <a:t>hablar</a:t>
            </a:r>
            <a:r>
              <a:rPr kumimoji="1" lang="en-US" altLang="ja-JP" sz="1200" b="0" i="0" kern="1200">
                <a:solidFill>
                  <a:schemeClr val="tx1"/>
                </a:solidFill>
                <a:effectLst/>
                <a:latin typeface="+mn-lt"/>
                <a:ea typeface="+mn-ea"/>
                <a:cs typeface="+mn-cs"/>
              </a:rPr>
              <a:t> de</a:t>
            </a:r>
            <a:r>
              <a:rPr kumimoji="1" lang="ja-JP" altLang="en-US" sz="1200" b="0" i="0" kern="1200">
                <a:solidFill>
                  <a:schemeClr val="tx1"/>
                </a:solidFill>
                <a:effectLst/>
                <a:latin typeface="+mn-lt"/>
                <a:ea typeface="+mn-ea"/>
                <a:cs typeface="+mn-cs"/>
              </a:rPr>
              <a:t>についての話 </a:t>
            </a:r>
            <a:endParaRPr kumimoji="1" lang="en-US" altLang="ja-JP" sz="1200" b="0" i="0" kern="120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音韻削減： 行きます行きます 行きたい行きたい</a:t>
            </a:r>
            <a:endParaRPr kumimoji="1" lang="en-US" altLang="ja-JP" sz="1200" b="0" i="0" kern="120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調整 彼は店に行って来た。</a:t>
            </a:r>
            <a:endParaRPr kumimoji="1" lang="ja-JP" altLang="en-US"/>
          </a:p>
        </p:txBody>
      </p:sp>
      <p:sp>
        <p:nvSpPr>
          <p:cNvPr id="4" name="スライド番号プレースホルダー 3"/>
          <p:cNvSpPr>
            <a:spLocks noGrp="1"/>
          </p:cNvSpPr>
          <p:nvPr>
            <p:ph type="sldNum" sz="quarter" idx="10"/>
          </p:nvPr>
        </p:nvSpPr>
        <p:spPr/>
        <p:txBody>
          <a:bodyPr/>
          <a:lstStyle/>
          <a:p>
            <a:fld id="{F2266BA9-14DA-4A05-8596-26F20D30571F}" type="slidenum">
              <a:rPr kumimoji="1" lang="ja-JP" altLang="en-US" smtClean="0"/>
              <a:t>7</a:t>
            </a:fld>
            <a:endParaRPr kumimoji="1" lang="ja-JP" altLang="en-US"/>
          </a:p>
        </p:txBody>
      </p:sp>
    </p:spTree>
    <p:extLst>
      <p:ext uri="{BB962C8B-B14F-4D97-AF65-F5344CB8AC3E}">
        <p14:creationId xmlns:p14="http://schemas.microsoft.com/office/powerpoint/2010/main" val="3647373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a:solidFill>
                  <a:schemeClr val="tx1"/>
                </a:solidFill>
                <a:latin typeface="Arial" panose="020B0604020202020204" pitchFamily="34" charset="0"/>
              </a:defRPr>
            </a:lvl1pPr>
            <a:lvl2pPr marL="742950" indent="-285750" defTabSz="917575">
              <a:defRPr sz="2400">
                <a:solidFill>
                  <a:schemeClr val="tx1"/>
                </a:solidFill>
                <a:latin typeface="Arial" panose="020B0604020202020204" pitchFamily="34" charset="0"/>
              </a:defRPr>
            </a:lvl2pPr>
            <a:lvl3pPr marL="1143000" indent="-228600" defTabSz="917575">
              <a:defRPr sz="2400">
                <a:solidFill>
                  <a:schemeClr val="tx1"/>
                </a:solidFill>
                <a:latin typeface="Arial" panose="020B0604020202020204" pitchFamily="34" charset="0"/>
              </a:defRPr>
            </a:lvl3pPr>
            <a:lvl4pPr marL="1600200" indent="-228600" defTabSz="917575">
              <a:defRPr sz="2400">
                <a:solidFill>
                  <a:schemeClr val="tx1"/>
                </a:solidFill>
                <a:latin typeface="Arial" panose="020B0604020202020204" pitchFamily="34" charset="0"/>
              </a:defRPr>
            </a:lvl4pPr>
            <a:lvl5pPr marL="2057400" indent="-228600" defTabSz="917575">
              <a:defRPr sz="2400">
                <a:solidFill>
                  <a:schemeClr val="tx1"/>
                </a:solidFill>
                <a:latin typeface="Arial" panose="020B0604020202020204" pitchFamily="34" charset="0"/>
              </a:defRPr>
            </a:lvl5pPr>
            <a:lvl6pPr marL="2514600" indent="-228600" defTabSz="91757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1757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1757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17575" eaLnBrk="0" fontAlgn="base" hangingPunct="0">
              <a:spcBef>
                <a:spcPct val="0"/>
              </a:spcBef>
              <a:spcAft>
                <a:spcPct val="0"/>
              </a:spcAft>
              <a:defRPr sz="2400">
                <a:solidFill>
                  <a:schemeClr val="tx1"/>
                </a:solidFill>
                <a:latin typeface="Arial" panose="020B0604020202020204" pitchFamily="34" charset="0"/>
              </a:defRPr>
            </a:lvl9pPr>
          </a:lstStyle>
          <a:p>
            <a:fld id="{AA8B6B0C-571D-4096-8FE3-14E9B2DBFD14}" type="slidenum">
              <a:rPr lang="en-US" altLang="ja-JP" sz="1200">
                <a:latin typeface="Times New Roman" panose="02020603050405020304" pitchFamily="18" charset="0"/>
              </a:rPr>
              <a:pPr/>
              <a:t>53</a:t>
            </a:fld>
            <a:endParaRPr lang="en-US" altLang="ja-JP" sz="1200">
              <a:latin typeface="Times New Roman" panose="02020603050405020304"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861" tIns="45931" rIns="91861" bIns="45931"/>
          <a:lstStyle/>
          <a:p>
            <a:endParaRPr lang="ja-JP" altLang="ja-JP"/>
          </a:p>
        </p:txBody>
      </p:sp>
    </p:spTree>
    <p:extLst>
      <p:ext uri="{BB962C8B-B14F-4D97-AF65-F5344CB8AC3E}">
        <p14:creationId xmlns:p14="http://schemas.microsoft.com/office/powerpoint/2010/main" val="33889257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a:solidFill>
                  <a:schemeClr val="tx1"/>
                </a:solidFill>
                <a:latin typeface="Arial" panose="020B0604020202020204" pitchFamily="34" charset="0"/>
              </a:defRPr>
            </a:lvl1pPr>
            <a:lvl2pPr marL="742950" indent="-285750" defTabSz="917575">
              <a:defRPr sz="2400">
                <a:solidFill>
                  <a:schemeClr val="tx1"/>
                </a:solidFill>
                <a:latin typeface="Arial" panose="020B0604020202020204" pitchFamily="34" charset="0"/>
              </a:defRPr>
            </a:lvl2pPr>
            <a:lvl3pPr marL="1143000" indent="-228600" defTabSz="917575">
              <a:defRPr sz="2400">
                <a:solidFill>
                  <a:schemeClr val="tx1"/>
                </a:solidFill>
                <a:latin typeface="Arial" panose="020B0604020202020204" pitchFamily="34" charset="0"/>
              </a:defRPr>
            </a:lvl3pPr>
            <a:lvl4pPr marL="1600200" indent="-228600" defTabSz="917575">
              <a:defRPr sz="2400">
                <a:solidFill>
                  <a:schemeClr val="tx1"/>
                </a:solidFill>
                <a:latin typeface="Arial" panose="020B0604020202020204" pitchFamily="34" charset="0"/>
              </a:defRPr>
            </a:lvl4pPr>
            <a:lvl5pPr marL="2057400" indent="-228600" defTabSz="917575">
              <a:defRPr sz="2400">
                <a:solidFill>
                  <a:schemeClr val="tx1"/>
                </a:solidFill>
                <a:latin typeface="Arial" panose="020B0604020202020204" pitchFamily="34" charset="0"/>
              </a:defRPr>
            </a:lvl5pPr>
            <a:lvl6pPr marL="2514600" indent="-228600" defTabSz="91757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1757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1757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17575" eaLnBrk="0" fontAlgn="base" hangingPunct="0">
              <a:spcBef>
                <a:spcPct val="0"/>
              </a:spcBef>
              <a:spcAft>
                <a:spcPct val="0"/>
              </a:spcAft>
              <a:defRPr sz="2400">
                <a:solidFill>
                  <a:schemeClr val="tx1"/>
                </a:solidFill>
                <a:latin typeface="Arial" panose="020B0604020202020204" pitchFamily="34" charset="0"/>
              </a:defRPr>
            </a:lvl9pPr>
          </a:lstStyle>
          <a:p>
            <a:fld id="{6C9B81D3-FEDE-40A6-871F-6D27F3AB576A}" type="slidenum">
              <a:rPr lang="en-US" altLang="ja-JP" sz="1200">
                <a:latin typeface="Times New Roman" panose="02020603050405020304" pitchFamily="18" charset="0"/>
              </a:rPr>
              <a:pPr/>
              <a:t>54</a:t>
            </a:fld>
            <a:endParaRPr lang="en-US" altLang="ja-JP" sz="1200">
              <a:latin typeface="Times New Roman" panose="02020603050405020304"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861" tIns="45931" rIns="91861" bIns="45931"/>
          <a:lstStyle/>
          <a:p>
            <a:endParaRPr lang="ja-JP" altLang="ja-JP"/>
          </a:p>
        </p:txBody>
      </p:sp>
    </p:spTree>
    <p:extLst>
      <p:ext uri="{BB962C8B-B14F-4D97-AF65-F5344CB8AC3E}">
        <p14:creationId xmlns:p14="http://schemas.microsoft.com/office/powerpoint/2010/main" val="27079443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a:solidFill>
                  <a:schemeClr val="tx1"/>
                </a:solidFill>
                <a:latin typeface="Arial" panose="020B0604020202020204" pitchFamily="34" charset="0"/>
              </a:defRPr>
            </a:lvl1pPr>
            <a:lvl2pPr marL="742950" indent="-285750" defTabSz="917575">
              <a:defRPr sz="2400">
                <a:solidFill>
                  <a:schemeClr val="tx1"/>
                </a:solidFill>
                <a:latin typeface="Arial" panose="020B0604020202020204" pitchFamily="34" charset="0"/>
              </a:defRPr>
            </a:lvl2pPr>
            <a:lvl3pPr marL="1143000" indent="-228600" defTabSz="917575">
              <a:defRPr sz="2400">
                <a:solidFill>
                  <a:schemeClr val="tx1"/>
                </a:solidFill>
                <a:latin typeface="Arial" panose="020B0604020202020204" pitchFamily="34" charset="0"/>
              </a:defRPr>
            </a:lvl3pPr>
            <a:lvl4pPr marL="1600200" indent="-228600" defTabSz="917575">
              <a:defRPr sz="2400">
                <a:solidFill>
                  <a:schemeClr val="tx1"/>
                </a:solidFill>
                <a:latin typeface="Arial" panose="020B0604020202020204" pitchFamily="34" charset="0"/>
              </a:defRPr>
            </a:lvl4pPr>
            <a:lvl5pPr marL="2057400" indent="-228600" defTabSz="917575">
              <a:defRPr sz="2400">
                <a:solidFill>
                  <a:schemeClr val="tx1"/>
                </a:solidFill>
                <a:latin typeface="Arial" panose="020B0604020202020204" pitchFamily="34" charset="0"/>
              </a:defRPr>
            </a:lvl5pPr>
            <a:lvl6pPr marL="2514600" indent="-228600" defTabSz="91757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1757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1757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17575" eaLnBrk="0" fontAlgn="base" hangingPunct="0">
              <a:spcBef>
                <a:spcPct val="0"/>
              </a:spcBef>
              <a:spcAft>
                <a:spcPct val="0"/>
              </a:spcAft>
              <a:defRPr sz="2400">
                <a:solidFill>
                  <a:schemeClr val="tx1"/>
                </a:solidFill>
                <a:latin typeface="Arial" panose="020B0604020202020204" pitchFamily="34" charset="0"/>
              </a:defRPr>
            </a:lvl9pPr>
          </a:lstStyle>
          <a:p>
            <a:fld id="{AFD134E4-59DF-428E-9CAA-5E70F039AFAD}" type="slidenum">
              <a:rPr lang="en-US" altLang="ja-JP" sz="1200">
                <a:latin typeface="Times New Roman" panose="02020603050405020304" pitchFamily="18" charset="0"/>
              </a:rPr>
              <a:pPr/>
              <a:t>55</a:t>
            </a:fld>
            <a:endParaRPr lang="en-US" altLang="ja-JP" sz="1200">
              <a:latin typeface="Times New Roman" panose="02020603050405020304"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861" tIns="45931" rIns="91861" bIns="45931"/>
          <a:lstStyle/>
          <a:p>
            <a:endParaRPr lang="ja-JP" altLang="ja-JP"/>
          </a:p>
        </p:txBody>
      </p:sp>
    </p:spTree>
    <p:extLst>
      <p:ext uri="{BB962C8B-B14F-4D97-AF65-F5344CB8AC3E}">
        <p14:creationId xmlns:p14="http://schemas.microsoft.com/office/powerpoint/2010/main" val="41670856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a:solidFill>
                  <a:schemeClr val="tx1"/>
                </a:solidFill>
                <a:latin typeface="Arial" panose="020B0604020202020204" pitchFamily="34" charset="0"/>
              </a:defRPr>
            </a:lvl1pPr>
            <a:lvl2pPr marL="742950" indent="-285750" defTabSz="917575">
              <a:defRPr sz="2400">
                <a:solidFill>
                  <a:schemeClr val="tx1"/>
                </a:solidFill>
                <a:latin typeface="Arial" panose="020B0604020202020204" pitchFamily="34" charset="0"/>
              </a:defRPr>
            </a:lvl2pPr>
            <a:lvl3pPr marL="1143000" indent="-228600" defTabSz="917575">
              <a:defRPr sz="2400">
                <a:solidFill>
                  <a:schemeClr val="tx1"/>
                </a:solidFill>
                <a:latin typeface="Arial" panose="020B0604020202020204" pitchFamily="34" charset="0"/>
              </a:defRPr>
            </a:lvl3pPr>
            <a:lvl4pPr marL="1600200" indent="-228600" defTabSz="917575">
              <a:defRPr sz="2400">
                <a:solidFill>
                  <a:schemeClr val="tx1"/>
                </a:solidFill>
                <a:latin typeface="Arial" panose="020B0604020202020204" pitchFamily="34" charset="0"/>
              </a:defRPr>
            </a:lvl4pPr>
            <a:lvl5pPr marL="2057400" indent="-228600" defTabSz="917575">
              <a:defRPr sz="2400">
                <a:solidFill>
                  <a:schemeClr val="tx1"/>
                </a:solidFill>
                <a:latin typeface="Arial" panose="020B0604020202020204" pitchFamily="34" charset="0"/>
              </a:defRPr>
            </a:lvl5pPr>
            <a:lvl6pPr marL="2514600" indent="-228600" defTabSz="91757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1757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1757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17575" eaLnBrk="0" fontAlgn="base" hangingPunct="0">
              <a:spcBef>
                <a:spcPct val="0"/>
              </a:spcBef>
              <a:spcAft>
                <a:spcPct val="0"/>
              </a:spcAft>
              <a:defRPr sz="2400">
                <a:solidFill>
                  <a:schemeClr val="tx1"/>
                </a:solidFill>
                <a:latin typeface="Arial" panose="020B0604020202020204" pitchFamily="34" charset="0"/>
              </a:defRPr>
            </a:lvl9pPr>
          </a:lstStyle>
          <a:p>
            <a:fld id="{E1DA8491-4C8F-4EB7-88F3-B27A09D88919}" type="slidenum">
              <a:rPr lang="en-US" altLang="ja-JP" sz="1200">
                <a:latin typeface="Times New Roman" panose="02020603050405020304" pitchFamily="18" charset="0"/>
              </a:rPr>
              <a:pPr/>
              <a:t>56</a:t>
            </a:fld>
            <a:endParaRPr lang="en-US" altLang="ja-JP" sz="1200">
              <a:latin typeface="Times New Roman" panose="02020603050405020304"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861" tIns="45931" rIns="91861" bIns="45931"/>
          <a:lstStyle/>
          <a:p>
            <a:endParaRPr lang="ja-JP" altLang="ja-JP"/>
          </a:p>
        </p:txBody>
      </p:sp>
    </p:spTree>
    <p:extLst>
      <p:ext uri="{BB962C8B-B14F-4D97-AF65-F5344CB8AC3E}">
        <p14:creationId xmlns:p14="http://schemas.microsoft.com/office/powerpoint/2010/main" val="21369050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a:t>
            </a:r>
            <a:r>
              <a:rPr kumimoji="1" lang="ja-JP" altLang="en-US"/>
              <a:t>各単語に対して、類似した文脈で出現する単語のベクトルと類似するように選択された密なベクトルを構築する。類似性はベクトルの内積（スカラー積）として測定する</a:t>
            </a:r>
          </a:p>
        </p:txBody>
      </p:sp>
      <p:sp>
        <p:nvSpPr>
          <p:cNvPr id="4" name="スライド番号プレースホルダー 3"/>
          <p:cNvSpPr>
            <a:spLocks noGrp="1"/>
          </p:cNvSpPr>
          <p:nvPr>
            <p:ph type="sldNum" sz="quarter" idx="5"/>
          </p:nvPr>
        </p:nvSpPr>
        <p:spPr/>
        <p:txBody>
          <a:bodyPr/>
          <a:lstStyle/>
          <a:p>
            <a:fld id="{29884EE6-8B70-43D3-938F-878FC9823958}" type="slidenum">
              <a:rPr kumimoji="1" lang="ja-JP" altLang="en-US" smtClean="0"/>
              <a:t>58</a:t>
            </a:fld>
            <a:endParaRPr kumimoji="1" lang="ja-JP" altLang="en-US"/>
          </a:p>
        </p:txBody>
      </p:sp>
    </p:spTree>
    <p:extLst>
      <p:ext uri="{BB962C8B-B14F-4D97-AF65-F5344CB8AC3E}">
        <p14:creationId xmlns:p14="http://schemas.microsoft.com/office/powerpoint/2010/main" val="1158618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•Word2vec</a:t>
            </a:r>
            <a:r>
              <a:rPr kumimoji="1" lang="ja-JP" altLang="en-US"/>
              <a:t>は単語ベクトルを学習するためのフレームワークである（</a:t>
            </a:r>
            <a:r>
              <a:rPr kumimoji="1" lang="en-US" altLang="ja-JP" err="1"/>
              <a:t>Mikolov</a:t>
            </a:r>
            <a:r>
              <a:rPr kumimoji="1" lang="en-US" altLang="ja-JP"/>
              <a:t> et al. 2013</a:t>
            </a:r>
            <a:r>
              <a:rPr kumimoji="1" lang="ja-JP" altLang="en-US"/>
              <a:t>）</a:t>
            </a:r>
            <a:endParaRPr kumimoji="1" lang="en-US" altLang="ja-JP"/>
          </a:p>
          <a:p>
            <a:r>
              <a:rPr kumimoji="1" lang="en-US" altLang="ja-JP"/>
              <a:t>•</a:t>
            </a:r>
            <a:r>
              <a:rPr kumimoji="1" lang="ja-JP" altLang="en-US"/>
              <a:t>考え方：</a:t>
            </a:r>
            <a:endParaRPr kumimoji="1" lang="en-US" altLang="ja-JP"/>
          </a:p>
          <a:p>
            <a:r>
              <a:rPr kumimoji="1" lang="en-US" altLang="ja-JP"/>
              <a:t>	•</a:t>
            </a:r>
            <a:r>
              <a:rPr kumimoji="1" lang="ja-JP" altLang="en-US"/>
              <a:t>大規模なテキストコーパス（「本体」）を持つ：単語の長いリスト</a:t>
            </a:r>
            <a:endParaRPr kumimoji="1" lang="en-US" altLang="ja-JP"/>
          </a:p>
          <a:p>
            <a:r>
              <a:rPr kumimoji="1" lang="en-US" altLang="ja-JP"/>
              <a:t>	•</a:t>
            </a:r>
            <a:r>
              <a:rPr kumimoji="1" lang="ja-JP" altLang="en-US"/>
              <a:t>固定語彙内の各単語はベクトルで表現される</a:t>
            </a:r>
            <a:endParaRPr kumimoji="1" lang="en-US" altLang="ja-JP"/>
          </a:p>
          <a:p>
            <a:r>
              <a:rPr kumimoji="1" lang="en-US" altLang="ja-JP"/>
              <a:t>	•</a:t>
            </a:r>
            <a:r>
              <a:rPr kumimoji="1" lang="ja-JP" altLang="en-US"/>
              <a:t>テキスト内の各位置 </a:t>
            </a:r>
            <a:r>
              <a:rPr kumimoji="1" lang="en-US" altLang="ja-JP"/>
              <a:t>t </a:t>
            </a:r>
            <a:r>
              <a:rPr kumimoji="1" lang="ja-JP" altLang="en-US"/>
              <a:t>を処理する。各位置には中心語 </a:t>
            </a:r>
            <a:r>
              <a:rPr kumimoji="1" lang="en-US" altLang="ja-JP"/>
              <a:t>c </a:t>
            </a:r>
            <a:r>
              <a:rPr kumimoji="1" lang="ja-JP" altLang="en-US"/>
              <a:t>と文脈（「外部」）語 </a:t>
            </a:r>
            <a:r>
              <a:rPr kumimoji="1" lang="en-US" altLang="ja-JP"/>
              <a:t>o </a:t>
            </a:r>
            <a:r>
              <a:rPr kumimoji="1" lang="ja-JP" altLang="en-US"/>
              <a:t>が存在する</a:t>
            </a:r>
            <a:endParaRPr kumimoji="1" lang="en-US" altLang="ja-JP"/>
          </a:p>
          <a:p>
            <a:r>
              <a:rPr kumimoji="1" lang="en-US" altLang="ja-JP"/>
              <a:t>	•c </a:t>
            </a:r>
            <a:r>
              <a:rPr kumimoji="1" lang="ja-JP" altLang="en-US"/>
              <a:t>と </a:t>
            </a:r>
            <a:r>
              <a:rPr kumimoji="1" lang="en-US" altLang="ja-JP"/>
              <a:t>o </a:t>
            </a:r>
            <a:r>
              <a:rPr kumimoji="1" lang="ja-JP" altLang="en-US"/>
              <a:t>の単語ベクトルの類似度を用いて、</a:t>
            </a:r>
            <a:r>
              <a:rPr kumimoji="1" lang="en-US" altLang="ja-JP"/>
              <a:t>c </a:t>
            </a:r>
            <a:r>
              <a:rPr kumimoji="1" lang="ja-JP" altLang="en-US"/>
              <a:t>を与えた場合の </a:t>
            </a:r>
            <a:r>
              <a:rPr kumimoji="1" lang="en-US" altLang="ja-JP"/>
              <a:t>o </a:t>
            </a:r>
            <a:r>
              <a:rPr kumimoji="1" lang="ja-JP" altLang="en-US"/>
              <a:t>の確率（またはその逆）を計算する</a:t>
            </a:r>
            <a:endParaRPr kumimoji="1" lang="en-US" altLang="ja-JP"/>
          </a:p>
          <a:p>
            <a:r>
              <a:rPr kumimoji="1" lang="en-US" altLang="ja-JP"/>
              <a:t>	•</a:t>
            </a:r>
            <a:r>
              <a:rPr kumimoji="1" lang="ja-JP" altLang="en-US"/>
              <a:t>この確率を最大化するよう単語ベクトルを調整し続ける</a:t>
            </a:r>
          </a:p>
        </p:txBody>
      </p:sp>
      <p:sp>
        <p:nvSpPr>
          <p:cNvPr id="4" name="スライド番号プレースホルダー 3"/>
          <p:cNvSpPr>
            <a:spLocks noGrp="1"/>
          </p:cNvSpPr>
          <p:nvPr>
            <p:ph type="sldNum" sz="quarter" idx="5"/>
          </p:nvPr>
        </p:nvSpPr>
        <p:spPr/>
        <p:txBody>
          <a:bodyPr/>
          <a:lstStyle/>
          <a:p>
            <a:fld id="{29884EE6-8B70-43D3-938F-878FC9823958}" type="slidenum">
              <a:rPr kumimoji="1" lang="ja-JP" altLang="en-US" smtClean="0"/>
              <a:t>60</a:t>
            </a:fld>
            <a:endParaRPr kumimoji="1" lang="ja-JP" altLang="en-US"/>
          </a:p>
        </p:txBody>
      </p:sp>
    </p:spTree>
    <p:extLst>
      <p:ext uri="{BB962C8B-B14F-4D97-AF65-F5344CB8AC3E}">
        <p14:creationId xmlns:p14="http://schemas.microsoft.com/office/powerpoint/2010/main" val="40411404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各位置 𝑡 </a:t>
            </a:r>
            <a:r>
              <a:rPr lang="en-US" altLang="ja-JP"/>
              <a:t>= 1, … , </a:t>
            </a:r>
            <a:r>
              <a:rPr lang="ja-JP" altLang="en-US"/>
              <a:t>𝑇 について、中心語 𝑤</a:t>
            </a:r>
            <a:r>
              <a:rPr lang="ja-JP" altLang="en-US" baseline="-25000"/>
              <a:t>𝑡</a:t>
            </a:r>
            <a:r>
              <a:rPr lang="ja-JP" altLang="en-US"/>
              <a:t> を与えられた固定サイズ </a:t>
            </a:r>
            <a:r>
              <a:rPr lang="en-US" altLang="ja-JP" i="1"/>
              <a:t>m</a:t>
            </a:r>
            <a:r>
              <a:rPr lang="ja-JP" altLang="en-US"/>
              <a:t> のウィンドウ内で文脈語を予測する。データ尤度：</a:t>
            </a:r>
          </a:p>
          <a:p>
            <a:r>
              <a:rPr lang="ja-JP" altLang="en-US"/>
              <a:t>尤度 </a:t>
            </a:r>
            <a:r>
              <a:rPr lang="en-US" altLang="ja-JP"/>
              <a:t>=</a:t>
            </a:r>
          </a:p>
          <a:p>
            <a:endParaRPr lang="en-US" altLang="ja-JP"/>
          </a:p>
          <a:p>
            <a:r>
              <a:rPr lang="ja-JP" altLang="en-US"/>
              <a:t>目的関数 𝐽  𝜃  は（平均）負対数尤度である：</a:t>
            </a:r>
            <a:endParaRPr lang="en-US" altLang="ja-JP"/>
          </a:p>
          <a:p>
            <a:endParaRPr lang="en-US" altLang="ja-JP"/>
          </a:p>
          <a:p>
            <a:r>
              <a:rPr lang="ja-JP" altLang="en-US"/>
              <a:t>目的関数の最小化 ⟺ 予測精度の最大化</a:t>
            </a:r>
            <a:endParaRPr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29884EE6-8B70-43D3-938F-878FC9823958}" type="slidenum">
              <a:rPr kumimoji="1" lang="ja-JP" altLang="en-US" smtClean="0"/>
              <a:t>63</a:t>
            </a:fld>
            <a:endParaRPr kumimoji="1" lang="ja-JP" altLang="en-US"/>
          </a:p>
        </p:txBody>
      </p:sp>
    </p:spTree>
    <p:extLst>
      <p:ext uri="{BB962C8B-B14F-4D97-AF65-F5344CB8AC3E}">
        <p14:creationId xmlns:p14="http://schemas.microsoft.com/office/powerpoint/2010/main" val="39091604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a:latin typeface="Calibri"/>
                <a:cs typeface="Calibri"/>
              </a:rPr>
              <a:t>We</a:t>
            </a:r>
            <a:r>
              <a:rPr lang="en-US" altLang="ja-JP" sz="1200" spc="-55">
                <a:latin typeface="Calibri"/>
                <a:cs typeface="Calibri"/>
              </a:rPr>
              <a:t> </a:t>
            </a:r>
            <a:r>
              <a:rPr lang="en-US" altLang="ja-JP" sz="1200">
                <a:latin typeface="Calibri"/>
                <a:cs typeface="Calibri"/>
              </a:rPr>
              <a:t>want</a:t>
            </a:r>
            <a:r>
              <a:rPr lang="en-US" altLang="ja-JP" sz="1200" spc="-35">
                <a:latin typeface="Calibri"/>
                <a:cs typeface="Calibri"/>
              </a:rPr>
              <a:t> </a:t>
            </a:r>
            <a:r>
              <a:rPr lang="en-US" altLang="ja-JP" sz="1200">
                <a:latin typeface="Calibri"/>
                <a:cs typeface="Calibri"/>
              </a:rPr>
              <a:t>to</a:t>
            </a:r>
            <a:r>
              <a:rPr lang="en-US" altLang="ja-JP" sz="1200" spc="-45">
                <a:latin typeface="Calibri"/>
                <a:cs typeface="Calibri"/>
              </a:rPr>
              <a:t> </a:t>
            </a:r>
            <a:r>
              <a:rPr lang="en-US" altLang="ja-JP" sz="1200">
                <a:latin typeface="Calibri"/>
                <a:cs typeface="Calibri"/>
              </a:rPr>
              <a:t>minimize</a:t>
            </a:r>
            <a:r>
              <a:rPr lang="en-US" altLang="ja-JP" sz="1200" spc="-55">
                <a:latin typeface="Calibri"/>
                <a:cs typeface="Calibri"/>
              </a:rPr>
              <a:t> </a:t>
            </a:r>
            <a:r>
              <a:rPr lang="en-US" altLang="ja-JP" sz="1200">
                <a:latin typeface="Calibri"/>
                <a:cs typeface="Calibri"/>
              </a:rPr>
              <a:t>the</a:t>
            </a:r>
            <a:r>
              <a:rPr lang="en-US" altLang="ja-JP" sz="1200" spc="15">
                <a:latin typeface="Calibri"/>
                <a:cs typeface="Calibri"/>
              </a:rPr>
              <a:t> </a:t>
            </a:r>
            <a:r>
              <a:rPr lang="en-US" altLang="ja-JP" sz="1200" spc="-10">
                <a:latin typeface="Calibri"/>
                <a:cs typeface="Calibri"/>
              </a:rPr>
              <a:t>objective</a:t>
            </a:r>
            <a:r>
              <a:rPr lang="en-US" altLang="ja-JP" sz="1200" spc="-50">
                <a:latin typeface="Calibri"/>
                <a:cs typeface="Calibri"/>
              </a:rPr>
              <a:t> </a:t>
            </a:r>
            <a:r>
              <a:rPr lang="en-US" altLang="ja-JP" sz="1200" spc="-10">
                <a:latin typeface="Calibri"/>
                <a:cs typeface="Calibri"/>
              </a:rPr>
              <a:t>function:</a:t>
            </a:r>
          </a:p>
          <a:p>
            <a:r>
              <a:rPr lang="en-US" altLang="ja-JP"/>
              <a:t>-</a:t>
            </a:r>
            <a:r>
              <a:rPr lang="ja-JP" altLang="en-US"/>
              <a:t>疑問：𝑃 𝑤</a:t>
            </a:r>
            <a:r>
              <a:rPr lang="ja-JP" altLang="en-US" baseline="-25000"/>
              <a:t>𝑡</a:t>
            </a:r>
            <a:r>
              <a:rPr lang="en-US" altLang="ja-JP" baseline="-25000"/>
              <a:t>+</a:t>
            </a:r>
            <a:r>
              <a:rPr lang="ja-JP" altLang="en-US" baseline="-25000"/>
              <a:t>𝑗</a:t>
            </a:r>
            <a:r>
              <a:rPr lang="ja-JP" altLang="en-US"/>
              <a:t> </a:t>
            </a:r>
            <a:r>
              <a:rPr lang="en-US" altLang="ja-JP"/>
              <a:t>| </a:t>
            </a:r>
            <a:r>
              <a:rPr lang="ja-JP" altLang="en-US"/>
              <a:t>𝑤</a:t>
            </a:r>
            <a:r>
              <a:rPr lang="ja-JP" altLang="en-US" baseline="-25000"/>
              <a:t>𝑡</a:t>
            </a:r>
            <a:r>
              <a:rPr lang="en-US" altLang="ja-JP"/>
              <a:t>; </a:t>
            </a:r>
            <a:r>
              <a:rPr lang="ja-JP" altLang="en-US"/>
              <a:t>𝜃 の計算方法を教えてください。</a:t>
            </a:r>
          </a:p>
          <a:p>
            <a:r>
              <a:rPr lang="en-US" altLang="ja-JP"/>
              <a:t>•</a:t>
            </a:r>
            <a:r>
              <a:rPr lang="ja-JP" altLang="en-US" b="1"/>
              <a:t>回答：</a:t>
            </a:r>
            <a:r>
              <a:rPr lang="ja-JP" altLang="en-US"/>
              <a:t>単語 </a:t>
            </a:r>
            <a:r>
              <a:rPr lang="en-US" altLang="ja-JP" i="1"/>
              <a:t>w</a:t>
            </a:r>
            <a:r>
              <a:rPr lang="ja-JP" altLang="en-US"/>
              <a:t> ごとに </a:t>
            </a:r>
            <a:r>
              <a:rPr lang="en-US" altLang="ja-JP" i="1"/>
              <a:t>2</a:t>
            </a:r>
            <a:r>
              <a:rPr lang="ja-JP" altLang="en-US"/>
              <a:t> つのベクトルを </a:t>
            </a:r>
            <a:r>
              <a:rPr lang="ja-JP" altLang="en-US" i="1"/>
              <a:t>使用</a:t>
            </a:r>
            <a:r>
              <a:rPr lang="ja-JP" altLang="en-US"/>
              <a:t>します：</a:t>
            </a:r>
          </a:p>
          <a:p>
            <a:r>
              <a:rPr lang="en-US" altLang="ja-JP"/>
              <a:t>•</a:t>
            </a:r>
            <a:r>
              <a:rPr lang="en-US" altLang="ja-JP" i="1"/>
              <a:t>w</a:t>
            </a:r>
            <a:r>
              <a:rPr lang="ja-JP" altLang="en-US"/>
              <a:t> が中心単語の場合：𝑣</a:t>
            </a:r>
            <a:r>
              <a:rPr lang="ja-JP" altLang="en-US" baseline="-25000"/>
              <a:t>𝑤</a:t>
            </a:r>
            <a:endParaRPr lang="ja-JP" altLang="en-US"/>
          </a:p>
          <a:p>
            <a:r>
              <a:rPr lang="en-US" altLang="ja-JP"/>
              <a:t>•</a:t>
            </a:r>
            <a:r>
              <a:rPr lang="en-US" altLang="ja-JP" i="1"/>
              <a:t>w</a:t>
            </a:r>
            <a:r>
              <a:rPr lang="ja-JP" altLang="en-US"/>
              <a:t> が文脈単語の場合：𝑢</a:t>
            </a:r>
            <a:r>
              <a:rPr lang="ja-JP" altLang="en-US" baseline="-25000"/>
              <a:t>𝑤</a:t>
            </a:r>
            <a:endParaRPr lang="ja-JP" altLang="en-US"/>
          </a:p>
          <a:p>
            <a:r>
              <a:rPr lang="en-US" altLang="ja-JP"/>
              <a:t>•</a:t>
            </a:r>
            <a:r>
              <a:rPr lang="ja-JP" altLang="en-US"/>
              <a:t>次に、中心単語 </a:t>
            </a:r>
            <a:r>
              <a:rPr lang="en-US" altLang="ja-JP" i="1"/>
              <a:t>c</a:t>
            </a:r>
            <a:r>
              <a:rPr lang="ja-JP" altLang="en-US"/>
              <a:t> と文脈単語 </a:t>
            </a:r>
            <a:r>
              <a:rPr lang="en-US" altLang="ja-JP" i="1"/>
              <a:t>o</a:t>
            </a:r>
            <a:r>
              <a:rPr lang="ja-JP" altLang="en-US"/>
              <a:t> について：</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a:latin typeface="Calibri"/>
              <a:cs typeface="Calibri"/>
            </a:endParaRPr>
          </a:p>
          <a:p>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29884EE6-8B70-43D3-938F-878FC9823958}" type="slidenum">
              <a:rPr kumimoji="1" lang="ja-JP" altLang="en-US" smtClean="0"/>
              <a:t>64</a:t>
            </a:fld>
            <a:endParaRPr kumimoji="1" lang="ja-JP" altLang="en-US"/>
          </a:p>
        </p:txBody>
      </p:sp>
    </p:spTree>
    <p:extLst>
      <p:ext uri="{BB962C8B-B14F-4D97-AF65-F5344CB8AC3E}">
        <p14:creationId xmlns:p14="http://schemas.microsoft.com/office/powerpoint/2010/main" val="10756971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t>•</a:t>
            </a:r>
            <a:r>
              <a:rPr lang="ja-JP" altLang="en-US"/>
              <a:t>例：𝑃 𝑤</a:t>
            </a:r>
            <a:r>
              <a:rPr lang="ja-JP" altLang="en-US" baseline="-25000"/>
              <a:t>𝑡</a:t>
            </a:r>
            <a:r>
              <a:rPr lang="en-US" altLang="ja-JP" baseline="-25000"/>
              <a:t>+</a:t>
            </a:r>
            <a:r>
              <a:rPr lang="ja-JP" altLang="en-US" baseline="-25000"/>
              <a:t>𝑗</a:t>
            </a:r>
            <a:r>
              <a:rPr lang="ja-JP" altLang="en-US"/>
              <a:t> </a:t>
            </a:r>
            <a:r>
              <a:rPr lang="en-US" altLang="ja-JP"/>
              <a:t>| </a:t>
            </a:r>
            <a:r>
              <a:rPr lang="ja-JP" altLang="en-US"/>
              <a:t>𝑤</a:t>
            </a:r>
            <a:r>
              <a:rPr lang="ja-JP" altLang="en-US" baseline="-25000"/>
              <a:t>𝑡</a:t>
            </a:r>
            <a:r>
              <a:rPr lang="ja-JP" altLang="en-US"/>
              <a:t> を計算するウィンドウとプロセス</a:t>
            </a:r>
          </a:p>
          <a:p>
            <a:r>
              <a:rPr lang="en-US" altLang="ja-JP"/>
              <a:t>•</a:t>
            </a:r>
            <a:r>
              <a:rPr lang="ja-JP" altLang="en-US"/>
              <a:t>略称：</a:t>
            </a:r>
            <a:r>
              <a:rPr lang="en-US" altLang="ja-JP"/>
              <a:t>P </a:t>
            </a:r>
            <a:r>
              <a:rPr lang="ja-JP" altLang="en-US"/>
              <a:t>𝑝𝑟𝑜𝑏𝑙𝑒𝑚𝑠 </a:t>
            </a:r>
            <a:r>
              <a:rPr lang="en-US" altLang="ja-JP"/>
              <a:t>| </a:t>
            </a:r>
            <a:r>
              <a:rPr lang="ja-JP" altLang="en-US"/>
              <a:t>𝑖𝑛𝑡𝑜 </a:t>
            </a:r>
            <a:r>
              <a:rPr lang="en-US" altLang="ja-JP"/>
              <a:t>; </a:t>
            </a:r>
            <a:r>
              <a:rPr lang="ja-JP" altLang="en-US"/>
              <a:t>𝑢</a:t>
            </a:r>
            <a:r>
              <a:rPr lang="ja-JP" altLang="en-US" baseline="-25000"/>
              <a:t>𝑝𝑟𝑜𝑏𝑙𝑒𝑚𝑠</a:t>
            </a:r>
            <a:r>
              <a:rPr lang="en-US" altLang="ja-JP"/>
              <a:t>, </a:t>
            </a:r>
            <a:r>
              <a:rPr lang="ja-JP" altLang="en-US"/>
              <a:t>𝑣</a:t>
            </a:r>
            <a:r>
              <a:rPr lang="ja-JP" altLang="en-US" baseline="-25000"/>
              <a:t>𝑖𝑛𝑡𝑜</a:t>
            </a:r>
            <a:r>
              <a:rPr lang="en-US" altLang="ja-JP"/>
              <a:t>, </a:t>
            </a:r>
            <a:r>
              <a:rPr lang="ja-JP" altLang="en-US"/>
              <a:t>𝜃</a:t>
            </a:r>
          </a:p>
          <a:p>
            <a:endParaRPr kumimoji="1" lang="ja-JP" altLang="en-US"/>
          </a:p>
        </p:txBody>
      </p:sp>
      <p:sp>
        <p:nvSpPr>
          <p:cNvPr id="4" name="スライド番号プレースホルダー 3"/>
          <p:cNvSpPr>
            <a:spLocks noGrp="1"/>
          </p:cNvSpPr>
          <p:nvPr>
            <p:ph type="sldNum" sz="quarter" idx="5"/>
          </p:nvPr>
        </p:nvSpPr>
        <p:spPr/>
        <p:txBody>
          <a:bodyPr/>
          <a:lstStyle/>
          <a:p>
            <a:fld id="{29884EE6-8B70-43D3-938F-878FC9823958}" type="slidenum">
              <a:rPr kumimoji="1" lang="ja-JP" altLang="en-US" smtClean="0"/>
              <a:t>65</a:t>
            </a:fld>
            <a:endParaRPr kumimoji="1" lang="ja-JP" altLang="en-US"/>
          </a:p>
        </p:txBody>
      </p:sp>
    </p:spTree>
    <p:extLst>
      <p:ext uri="{BB962C8B-B14F-4D97-AF65-F5344CB8AC3E}">
        <p14:creationId xmlns:p14="http://schemas.microsoft.com/office/powerpoint/2010/main" val="23571235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a:t>•</a:t>
            </a:r>
            <a:r>
              <a:rPr lang="ja-JP" altLang="en-US"/>
              <a:t>これは </a:t>
            </a:r>
            <a:r>
              <a:rPr lang="ja-JP" altLang="en-US" b="1"/>
              <a:t>ソフトマックス</a:t>
            </a:r>
            <a:r>
              <a:rPr lang="ja-JP" altLang="en-US"/>
              <a:t> </a:t>
            </a:r>
            <a:r>
              <a:rPr lang="ja-JP" altLang="en-US" b="1"/>
              <a:t>関数</a:t>
            </a:r>
            <a:r>
              <a:rPr lang="ja-JP" altLang="en-US"/>
              <a:t> </a:t>
            </a:r>
            <a:r>
              <a:rPr lang="en-US" altLang="ja-JP"/>
              <a:t>ℝ</a:t>
            </a:r>
            <a:r>
              <a:rPr lang="ja-JP" altLang="en-US" baseline="30000"/>
              <a:t>𝑛</a:t>
            </a:r>
            <a:r>
              <a:rPr lang="ja-JP" altLang="en-US"/>
              <a:t> → </a:t>
            </a:r>
            <a:r>
              <a:rPr lang="en-US" altLang="ja-JP"/>
              <a:t>(0,1)</a:t>
            </a:r>
            <a:r>
              <a:rPr lang="ja-JP" altLang="en-US" baseline="30000"/>
              <a:t>𝑛</a:t>
            </a:r>
            <a:r>
              <a:rPr lang="ja-JP" altLang="en-US"/>
              <a:t> の例です。</a:t>
            </a:r>
            <a:endParaRPr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a:t>•</a:t>
            </a:r>
            <a:r>
              <a:rPr lang="ja-JP" altLang="en-US"/>
              <a:t>ソフトマックス関数は、任意の値 𝑥</a:t>
            </a:r>
            <a:r>
              <a:rPr lang="ja-JP" altLang="en-US" baseline="-25000"/>
              <a:t>𝑖</a:t>
            </a:r>
            <a:r>
              <a:rPr lang="ja-JP" altLang="en-US"/>
              <a:t> を確率分布 𝑝</a:t>
            </a:r>
            <a:r>
              <a:rPr lang="ja-JP" altLang="en-US" baseline="-25000"/>
              <a:t>𝑖</a:t>
            </a:r>
            <a:r>
              <a:rPr lang="ja-JP" altLang="en-US"/>
              <a:t> に写像する</a:t>
            </a:r>
            <a:endParaRPr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a:p>
          <a:p>
            <a:r>
              <a:rPr lang="en-US" altLang="ja-JP"/>
              <a:t>•</a:t>
            </a:r>
            <a:r>
              <a:rPr lang="ja-JP" altLang="en-US"/>
              <a:t>「最大」であるのは、最大の𝑥</a:t>
            </a:r>
            <a:r>
              <a:rPr lang="ja-JP" altLang="en-US" baseline="-25000"/>
              <a:t>𝑖</a:t>
            </a:r>
            <a:r>
              <a:rPr lang="ja-JP" altLang="en-US"/>
              <a:t>の確率を増幅するため</a:t>
            </a:r>
          </a:p>
          <a:p>
            <a:r>
              <a:rPr lang="en-US" altLang="ja-JP"/>
              <a:t>•</a:t>
            </a:r>
            <a:r>
              <a:rPr lang="ja-JP" altLang="en-US"/>
              <a:t>「ソフト」であるのは、より小さな𝑥にも依然としてある程度の確率を割り当てるため</a:t>
            </a:r>
            <a:endParaRPr lang="en-US" altLang="ja-JP"/>
          </a:p>
          <a:p>
            <a:r>
              <a:rPr lang="en-US" altLang="ja-JP"/>
              <a:t>•</a:t>
            </a:r>
            <a:r>
              <a:rPr lang="ja-JP" altLang="en-US"/>
              <a:t>深層学習で頻繁に使用される</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29884EE6-8B70-43D3-938F-878FC9823958}" type="slidenum">
              <a:rPr kumimoji="1" lang="ja-JP" altLang="en-US" smtClean="0"/>
              <a:t>66</a:t>
            </a:fld>
            <a:endParaRPr kumimoji="1" lang="ja-JP" altLang="en-US"/>
          </a:p>
        </p:txBody>
      </p:sp>
    </p:spTree>
    <p:extLst>
      <p:ext uri="{BB962C8B-B14F-4D97-AF65-F5344CB8AC3E}">
        <p14:creationId xmlns:p14="http://schemas.microsoft.com/office/powerpoint/2010/main" val="3336999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前置詞句付加</a:t>
            </a:r>
            <a:r>
              <a:rPr kumimoji="1" lang="en-US" altLang="ja-JP"/>
              <a:t>: </a:t>
            </a:r>
          </a:p>
          <a:p>
            <a:endParaRPr kumimoji="1" lang="en-US" altLang="ja-JP"/>
          </a:p>
          <a:p>
            <a:r>
              <a:rPr kumimoji="1" lang="ja-JP" altLang="en-US" sz="1200" b="0" i="0" kern="1200">
                <a:solidFill>
                  <a:schemeClr val="tx1"/>
                </a:solidFill>
                <a:effectLst/>
                <a:latin typeface="+mn-lt"/>
                <a:ea typeface="+mn-ea"/>
                <a:cs typeface="+mn-cs"/>
              </a:rPr>
              <a:t>ある特定の前置詞と名詞が</a:t>
            </a:r>
            <a:r>
              <a:rPr kumimoji="1" lang="ja-JP" altLang="en-US" sz="1200" b="0" i="0" kern="1200" err="1">
                <a:solidFill>
                  <a:schemeClr val="tx1"/>
                </a:solidFill>
                <a:effectLst/>
                <a:latin typeface="+mn-lt"/>
                <a:ea typeface="+mn-ea"/>
                <a:cs typeface="+mn-cs"/>
              </a:rPr>
              <a:t>を</a:t>
            </a:r>
            <a:r>
              <a:rPr kumimoji="1" lang="ja-JP" altLang="en-US" sz="1200" b="0" i="0" kern="1200">
                <a:solidFill>
                  <a:schemeClr val="tx1"/>
                </a:solidFill>
                <a:effectLst/>
                <a:latin typeface="+mn-lt"/>
                <a:ea typeface="+mn-ea"/>
                <a:cs typeface="+mn-cs"/>
              </a:rPr>
              <a:t>持つ前置詞句のペアに対して、動詞の選択によってその前置詞句が</a:t>
            </a:r>
            <a:r>
              <a:rPr kumimoji="1" lang="en-US" altLang="ja-JP" sz="1200" b="0" i="0" kern="1200">
                <a:solidFill>
                  <a:schemeClr val="tx1"/>
                </a:solidFill>
                <a:effectLst/>
                <a:latin typeface="+mn-lt"/>
                <a:ea typeface="+mn-ea"/>
                <a:cs typeface="+mn-cs"/>
              </a:rPr>
              <a:t>VP</a:t>
            </a:r>
            <a:r>
              <a:rPr kumimoji="1" lang="ja-JP" altLang="en-US" sz="1200" b="0" i="0" kern="1200">
                <a:solidFill>
                  <a:schemeClr val="tx1"/>
                </a:solidFill>
                <a:effectLst/>
                <a:latin typeface="+mn-lt"/>
                <a:ea typeface="+mn-ea"/>
                <a:cs typeface="+mn-cs"/>
              </a:rPr>
              <a:t>に付加するか、</a:t>
            </a:r>
            <a:r>
              <a:rPr kumimoji="1" lang="en-US" altLang="ja-JP" sz="1200" b="0" i="0" kern="1200">
                <a:solidFill>
                  <a:schemeClr val="tx1"/>
                </a:solidFill>
                <a:effectLst/>
                <a:latin typeface="+mn-lt"/>
                <a:ea typeface="+mn-ea"/>
                <a:cs typeface="+mn-cs"/>
              </a:rPr>
              <a:t>NP</a:t>
            </a:r>
            <a:r>
              <a:rPr kumimoji="1" lang="ja-JP" altLang="en-US" sz="1200" b="0" i="0" kern="1200">
                <a:solidFill>
                  <a:schemeClr val="tx1"/>
                </a:solidFill>
                <a:effectLst/>
                <a:latin typeface="+mn-lt"/>
                <a:ea typeface="+mn-ea"/>
                <a:cs typeface="+mn-cs"/>
              </a:rPr>
              <a:t>に付加するか</a:t>
            </a:r>
            <a:endParaRPr kumimoji="1" lang="en-US" altLang="ja-JP" sz="1200" b="0" i="0" kern="1200">
              <a:solidFill>
                <a:schemeClr val="tx1"/>
              </a:solidFill>
              <a:effectLst/>
              <a:latin typeface="+mn-lt"/>
              <a:ea typeface="+mn-ea"/>
              <a:cs typeface="+mn-cs"/>
            </a:endParaRPr>
          </a:p>
          <a:p>
            <a:endParaRPr kumimoji="1" lang="en-US" altLang="ja-JP" sz="1200" b="0" i="0" kern="1200">
              <a:solidFill>
                <a:schemeClr val="tx1"/>
              </a:solidFill>
              <a:effectLst/>
              <a:latin typeface="+mn-lt"/>
              <a:ea typeface="+mn-ea"/>
              <a:cs typeface="+mn-cs"/>
            </a:endParaRPr>
          </a:p>
          <a:p>
            <a:r>
              <a:rPr kumimoji="1" lang="en-US" altLang="ja-JP" sz="1200" b="0" i="0" kern="1200">
                <a:solidFill>
                  <a:schemeClr val="tx1"/>
                </a:solidFill>
                <a:effectLst/>
                <a:latin typeface="+mn-lt"/>
                <a:ea typeface="+mn-ea"/>
                <a:cs typeface="+mn-cs"/>
              </a:rPr>
              <a:t>PP</a:t>
            </a:r>
            <a:r>
              <a:rPr kumimoji="1" lang="ja-JP" altLang="en-US" sz="1200" b="0" i="0" kern="1200">
                <a:solidFill>
                  <a:schemeClr val="tx1"/>
                </a:solidFill>
                <a:effectLst/>
                <a:latin typeface="+mn-lt"/>
                <a:ea typeface="+mn-ea"/>
                <a:cs typeface="+mn-cs"/>
              </a:rPr>
              <a:t>の違いによって後ろに着く語が変わる</a:t>
            </a:r>
            <a:endParaRPr kumimoji="1" lang="en-US" altLang="ja-JP" sz="1200" b="0" i="0" kern="1200">
              <a:solidFill>
                <a:schemeClr val="tx1"/>
              </a:solidFill>
              <a:effectLst/>
              <a:latin typeface="+mn-lt"/>
              <a:ea typeface="+mn-ea"/>
              <a:cs typeface="+mn-cs"/>
            </a:endParaRPr>
          </a:p>
          <a:p>
            <a:br>
              <a:rPr lang="ja-JP" altLang="en-US"/>
            </a:br>
            <a:r>
              <a:rPr kumimoji="1" lang="ja-JP" altLang="en-US" sz="1200" b="0" i="0" kern="1200">
                <a:solidFill>
                  <a:schemeClr val="tx1"/>
                </a:solidFill>
                <a:effectLst/>
                <a:latin typeface="+mn-lt"/>
                <a:ea typeface="+mn-ea"/>
                <a:cs typeface="+mn-cs"/>
              </a:rPr>
              <a:t>私は夕食から皿を掃除した</a:t>
            </a:r>
            <a:endParaRPr kumimoji="1" lang="en-US" altLang="ja-JP" sz="1200" b="0" i="0" kern="120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洗剤で皿を掃除した</a:t>
            </a:r>
            <a:endParaRPr kumimoji="1" lang="en-US" altLang="ja-JP" sz="1200" b="0" i="0" kern="120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私は私のパジャマで皿を掃除した</a:t>
            </a:r>
            <a:endParaRPr kumimoji="1" lang="en-US" altLang="ja-JP" sz="1200" b="0" i="0" kern="120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流しの皿を掃除した</a:t>
            </a:r>
            <a:endParaRPr kumimoji="1" lang="ja-JP" altLang="en-US"/>
          </a:p>
        </p:txBody>
      </p:sp>
      <p:sp>
        <p:nvSpPr>
          <p:cNvPr id="4" name="スライド番号プレースホルダー 3"/>
          <p:cNvSpPr>
            <a:spLocks noGrp="1"/>
          </p:cNvSpPr>
          <p:nvPr>
            <p:ph type="sldNum" sz="quarter" idx="10"/>
          </p:nvPr>
        </p:nvSpPr>
        <p:spPr/>
        <p:txBody>
          <a:bodyPr/>
          <a:lstStyle/>
          <a:p>
            <a:fld id="{F2266BA9-14DA-4A05-8596-26F20D30571F}" type="slidenum">
              <a:rPr kumimoji="1" lang="ja-JP" altLang="en-US" smtClean="0"/>
              <a:t>8</a:t>
            </a:fld>
            <a:endParaRPr kumimoji="1" lang="ja-JP" altLang="en-US"/>
          </a:p>
        </p:txBody>
      </p:sp>
    </p:spTree>
    <p:extLst>
      <p:ext uri="{BB962C8B-B14F-4D97-AF65-F5344CB8AC3E}">
        <p14:creationId xmlns:p14="http://schemas.microsoft.com/office/powerpoint/2010/main" val="39839692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モデルを学習させるには、損失を最小化するようパラメータを段階的に調整する</a:t>
            </a:r>
          </a:p>
          <a:p>
            <a:r>
              <a:rPr lang="en-US" altLang="ja-JP"/>
              <a:t>•</a:t>
            </a:r>
            <a:r>
              <a:rPr lang="ja-JP" altLang="en-US"/>
              <a:t>復習：𝜃は</a:t>
            </a:r>
            <a:r>
              <a:rPr lang="ja-JP" altLang="en-US" b="1"/>
              <a:t>全ての</a:t>
            </a:r>
            <a:r>
              <a:rPr lang="ja-JP" altLang="en-US"/>
              <a:t>モデルパラメータを表し、</a:t>
            </a:r>
            <a:r>
              <a:rPr lang="en-US" altLang="ja-JP"/>
              <a:t>1</a:t>
            </a:r>
            <a:r>
              <a:rPr lang="ja-JP" altLang="en-US"/>
              <a:t>つの長いベクトルとなる</a:t>
            </a:r>
          </a:p>
          <a:p>
            <a:r>
              <a:rPr lang="en-US" altLang="ja-JP"/>
              <a:t>•</a:t>
            </a:r>
            <a:r>
              <a:rPr lang="ja-JP" altLang="en-US"/>
              <a:t>我々のケースでは</a:t>
            </a:r>
          </a:p>
          <a:p>
            <a:r>
              <a:rPr lang="en-US" altLang="ja-JP" i="1"/>
              <a:t>d</a:t>
            </a:r>
            <a:r>
              <a:rPr lang="ja-JP" altLang="en-US"/>
              <a:t>次元のベクトルと</a:t>
            </a:r>
          </a:p>
          <a:p>
            <a:r>
              <a:rPr lang="en-US" altLang="ja-JP" i="1"/>
              <a:t>V</a:t>
            </a:r>
            <a:r>
              <a:rPr lang="ja-JP" altLang="en-US"/>
              <a:t>個の単語があり、次のように表される</a:t>
            </a:r>
          </a:p>
          <a:p>
            <a:r>
              <a:rPr lang="en-US" altLang="ja-JP"/>
              <a:t>•</a:t>
            </a:r>
            <a:r>
              <a:rPr lang="ja-JP" altLang="en-US"/>
              <a:t>留意点：各単語には</a:t>
            </a:r>
            <a:r>
              <a:rPr lang="en-US" altLang="ja-JP"/>
              <a:t>2</a:t>
            </a:r>
            <a:r>
              <a:rPr lang="ja-JP" altLang="en-US"/>
              <a:t>つのベクトルが存在する</a:t>
            </a:r>
          </a:p>
          <a:p>
            <a:r>
              <a:rPr lang="en-US" altLang="ja-JP"/>
              <a:t>•</a:t>
            </a:r>
          </a:p>
          <a:p>
            <a:r>
              <a:rPr lang="en-US" altLang="ja-JP"/>
              <a:t>•</a:t>
            </a:r>
            <a:r>
              <a:rPr lang="ja-JP" altLang="en-US"/>
              <a:t>勾配を下ることでこれらのパラメータを最適化する（右図参照）</a:t>
            </a:r>
          </a:p>
          <a:p>
            <a:r>
              <a:rPr lang="en-US" altLang="ja-JP"/>
              <a:t>•</a:t>
            </a:r>
            <a:r>
              <a:rPr lang="ja-JP" altLang="en-US"/>
              <a:t>全てのベクトル勾配を計算する！</a:t>
            </a:r>
          </a:p>
          <a:p>
            <a:endParaRPr kumimoji="1" lang="ja-JP" altLang="en-US"/>
          </a:p>
        </p:txBody>
      </p:sp>
      <p:sp>
        <p:nvSpPr>
          <p:cNvPr id="4" name="スライド番号プレースホルダー 3"/>
          <p:cNvSpPr>
            <a:spLocks noGrp="1"/>
          </p:cNvSpPr>
          <p:nvPr>
            <p:ph type="sldNum" sz="quarter" idx="5"/>
          </p:nvPr>
        </p:nvSpPr>
        <p:spPr/>
        <p:txBody>
          <a:bodyPr/>
          <a:lstStyle/>
          <a:p>
            <a:fld id="{29884EE6-8B70-43D3-938F-878FC9823958}" type="slidenum">
              <a:rPr kumimoji="1" lang="ja-JP" altLang="en-US" smtClean="0"/>
              <a:t>67</a:t>
            </a:fld>
            <a:endParaRPr kumimoji="1" lang="ja-JP" altLang="en-US"/>
          </a:p>
        </p:txBody>
      </p:sp>
    </p:spTree>
    <p:extLst>
      <p:ext uri="{BB962C8B-B14F-4D97-AF65-F5344CB8AC3E}">
        <p14:creationId xmlns:p14="http://schemas.microsoft.com/office/powerpoint/2010/main" val="38953675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t>•</a:t>
            </a:r>
            <a:r>
              <a:rPr lang="ja-JP" altLang="en-US"/>
              <a:t>最小化したいコスト関数 𝐽 𝜃 がある</a:t>
            </a:r>
          </a:p>
          <a:p>
            <a:r>
              <a:rPr lang="en-US" altLang="ja-JP"/>
              <a:t>•</a:t>
            </a:r>
            <a:r>
              <a:rPr lang="ja-JP" altLang="en-US" b="1"/>
              <a:t>勾配降下法</a:t>
            </a:r>
            <a:r>
              <a:rPr lang="ja-JP" altLang="en-US"/>
              <a:t>は 𝐽 𝜃 を最小化するアルゴリズムである</a:t>
            </a:r>
          </a:p>
          <a:p>
            <a:r>
              <a:rPr lang="en-US" altLang="ja-JP"/>
              <a:t>•</a:t>
            </a:r>
            <a:r>
              <a:rPr lang="ja-JP" altLang="en-US" b="1"/>
              <a:t>考え方：</a:t>
            </a:r>
            <a:r>
              <a:rPr lang="ja-JP" altLang="en-US"/>
              <a:t>現在の 𝜃 の値に対して、𝐽 𝜃 の勾配を計算し、負の勾配の方向に小さなステップを進める。これを繰り返す。</a:t>
            </a:r>
          </a:p>
          <a:p>
            <a:r>
              <a:rPr lang="ja-JP" altLang="en-US"/>
              <a:t>注：目的関数は必ずしもこの</a:t>
            </a:r>
            <a:r>
              <a:rPr lang="en-US" altLang="ja-JP"/>
              <a:t>L</a:t>
            </a:r>
            <a:r>
              <a:rPr lang="ja-JP" altLang="en-US"/>
              <a:t>のように凸ではない</a:t>
            </a:r>
          </a:p>
          <a:p>
            <a:r>
              <a:rPr lang="ja-JP" altLang="en-US"/>
              <a:t>でも人生は意外と大丈夫なんだよね </a:t>
            </a:r>
            <a:r>
              <a:rPr lang="en-US" altLang="ja-JP"/>
              <a:t>J</a:t>
            </a:r>
          </a:p>
          <a:p>
            <a:endParaRPr kumimoji="1" lang="ja-JP" altLang="en-US"/>
          </a:p>
        </p:txBody>
      </p:sp>
      <p:sp>
        <p:nvSpPr>
          <p:cNvPr id="4" name="スライド番号プレースホルダー 3"/>
          <p:cNvSpPr>
            <a:spLocks noGrp="1"/>
          </p:cNvSpPr>
          <p:nvPr>
            <p:ph type="sldNum" sz="quarter" idx="5"/>
          </p:nvPr>
        </p:nvSpPr>
        <p:spPr/>
        <p:txBody>
          <a:bodyPr/>
          <a:lstStyle/>
          <a:p>
            <a:fld id="{29884EE6-8B70-43D3-938F-878FC9823958}" type="slidenum">
              <a:rPr kumimoji="1" lang="ja-JP" altLang="en-US" smtClean="0"/>
              <a:t>68</a:t>
            </a:fld>
            <a:endParaRPr kumimoji="1" lang="ja-JP" altLang="en-US"/>
          </a:p>
        </p:txBody>
      </p:sp>
    </p:spTree>
    <p:extLst>
      <p:ext uri="{BB962C8B-B14F-4D97-AF65-F5344CB8AC3E}">
        <p14:creationId xmlns:p14="http://schemas.microsoft.com/office/powerpoint/2010/main" val="40632951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モデルは各位置で同じ予測を行う</a:t>
            </a:r>
            <a:endParaRPr kumimoji="1" lang="en-US" altLang="ja-JP"/>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文脈内に現れる（頻繁に現れる）</a:t>
            </a:r>
            <a:r>
              <a:rPr lang="ja-JP" altLang="en-US" i="1"/>
              <a:t>すべての</a:t>
            </a:r>
            <a:r>
              <a:rPr lang="ja-JP" altLang="en-US"/>
              <a:t>単語に対して、合理的に高い確率推定値を与えるモデルを望んでいる</a:t>
            </a:r>
          </a:p>
          <a:p>
            <a:endParaRPr kumimoji="1" lang="ja-JP" altLang="en-US"/>
          </a:p>
        </p:txBody>
      </p:sp>
      <p:sp>
        <p:nvSpPr>
          <p:cNvPr id="4" name="スライド番号プレースホルダー 3"/>
          <p:cNvSpPr>
            <a:spLocks noGrp="1"/>
          </p:cNvSpPr>
          <p:nvPr>
            <p:ph type="sldNum" sz="quarter" idx="5"/>
          </p:nvPr>
        </p:nvSpPr>
        <p:spPr/>
        <p:txBody>
          <a:bodyPr/>
          <a:lstStyle/>
          <a:p>
            <a:fld id="{29884EE6-8B70-43D3-938F-878FC9823958}" type="slidenum">
              <a:rPr kumimoji="1" lang="ja-JP" altLang="en-US" smtClean="0"/>
              <a:t>71</a:t>
            </a:fld>
            <a:endParaRPr kumimoji="1" lang="ja-JP" altLang="en-US"/>
          </a:p>
        </p:txBody>
      </p:sp>
    </p:spTree>
    <p:extLst>
      <p:ext uri="{BB962C8B-B14F-4D97-AF65-F5344CB8AC3E}">
        <p14:creationId xmlns:p14="http://schemas.microsoft.com/office/powerpoint/2010/main" val="2813955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なぜ</a:t>
            </a:r>
            <a:r>
              <a:rPr lang="en-US" altLang="ja-JP"/>
              <a:t>2</a:t>
            </a:r>
            <a:r>
              <a:rPr lang="ja-JP" altLang="en-US"/>
              <a:t>つのベクトルか？ → 最適化が容易。最終的に両者を平均化</a:t>
            </a:r>
          </a:p>
          <a:p>
            <a:r>
              <a:rPr lang="en-US" altLang="ja-JP"/>
              <a:t>•</a:t>
            </a:r>
            <a:r>
              <a:rPr lang="ja-JP" altLang="en-US"/>
              <a:t>ただし単語ごとに</a:t>
            </a:r>
            <a:r>
              <a:rPr lang="en-US" altLang="ja-JP"/>
              <a:t>1</a:t>
            </a:r>
            <a:r>
              <a:rPr lang="ja-JP" altLang="en-US"/>
              <a:t>ベクトルでアルゴリズム実装可能</a:t>
            </a:r>
            <a:r>
              <a:rPr lang="en-US" altLang="ja-JP"/>
              <a:t>…</a:t>
            </a:r>
            <a:r>
              <a:rPr lang="ja-JP" altLang="en-US"/>
              <a:t>多少の改善効果あり</a:t>
            </a:r>
          </a:p>
          <a:p>
            <a:r>
              <a:rPr lang="en-US" altLang="ja-JP"/>
              <a:t>2</a:t>
            </a:r>
            <a:r>
              <a:rPr lang="ja-JP" altLang="en-US"/>
              <a:t>つのモデルバリエーション：</a:t>
            </a:r>
          </a:p>
          <a:p>
            <a:r>
              <a:rPr lang="en-US" altLang="ja-JP"/>
              <a:t>1.</a:t>
            </a:r>
            <a:r>
              <a:rPr lang="ja-JP" altLang="en-US"/>
              <a:t>スキップグラム（</a:t>
            </a:r>
            <a:r>
              <a:rPr lang="en-US" altLang="ja-JP"/>
              <a:t>SG</a:t>
            </a:r>
            <a:r>
              <a:rPr lang="ja-JP" altLang="en-US"/>
              <a:t>）</a:t>
            </a:r>
          </a:p>
          <a:p>
            <a:r>
              <a:rPr lang="ja-JP" altLang="en-US"/>
              <a:t>中心語から文脈（「外部」）語（位置非依存）を予測</a:t>
            </a:r>
          </a:p>
          <a:p>
            <a:r>
              <a:rPr lang="en-US" altLang="ja-JP"/>
              <a:t>2.</a:t>
            </a:r>
            <a:r>
              <a:rPr lang="ja-JP" altLang="en-US"/>
              <a:t>連続単語袋（</a:t>
            </a:r>
            <a:r>
              <a:rPr lang="en-US" altLang="ja-JP"/>
              <a:t>CBOW</a:t>
            </a:r>
            <a:r>
              <a:rPr lang="ja-JP" altLang="en-US"/>
              <a:t>）</a:t>
            </a:r>
          </a:p>
          <a:p>
            <a:r>
              <a:rPr lang="ja-JP" altLang="en-US"/>
              <a:t>文脈語（の集合）から中心語を予測我々が提示したのは：</a:t>
            </a:r>
            <a:r>
              <a:rPr lang="ja-JP" altLang="en-US" b="1"/>
              <a:t>スキップグラムモデル</a:t>
            </a:r>
            <a:endParaRPr lang="ja-JP" altLang="en-US"/>
          </a:p>
          <a:p>
            <a:r>
              <a:rPr lang="ja-JP" altLang="en-US"/>
              <a:t>学習用損失関数：</a:t>
            </a:r>
          </a:p>
          <a:p>
            <a:r>
              <a:rPr lang="en-US" altLang="ja-JP"/>
              <a:t>1.</a:t>
            </a:r>
            <a:r>
              <a:rPr lang="ja-JP" altLang="en-US"/>
              <a:t>ナイーブソフトマックス（単純だが高コストな損失関数、出力クラスが多い場合）</a:t>
            </a:r>
          </a:p>
          <a:p>
            <a:r>
              <a:rPr lang="en-US" altLang="ja-JP"/>
              <a:t>2.</a:t>
            </a:r>
            <a:r>
              <a:rPr lang="ja-JP" altLang="en-US"/>
              <a:t>階層的ソフトマックスのような最適化版</a:t>
            </a:r>
          </a:p>
          <a:p>
            <a:r>
              <a:rPr lang="en-US" altLang="ja-JP"/>
              <a:t>3.</a:t>
            </a:r>
            <a:r>
              <a:rPr lang="ja-JP" altLang="en-US"/>
              <a:t>ネガティブサンプリング</a:t>
            </a:r>
          </a:p>
          <a:p>
            <a:r>
              <a:rPr lang="ja-JP" altLang="en-US"/>
              <a:t>ここまで</a:t>
            </a:r>
            <a:r>
              <a:rPr lang="ja-JP" altLang="en-US" b="1"/>
              <a:t>ナイーブソフトマックス</a:t>
            </a:r>
            <a:r>
              <a:rPr lang="ja-JP" altLang="en-US"/>
              <a:t>について説明した</a:t>
            </a:r>
          </a:p>
          <a:p>
            <a:endParaRPr kumimoji="1" lang="ja-JP" altLang="en-US"/>
          </a:p>
        </p:txBody>
      </p:sp>
      <p:sp>
        <p:nvSpPr>
          <p:cNvPr id="4" name="スライド番号プレースホルダー 3"/>
          <p:cNvSpPr>
            <a:spLocks noGrp="1"/>
          </p:cNvSpPr>
          <p:nvPr>
            <p:ph type="sldNum" sz="quarter" idx="5"/>
          </p:nvPr>
        </p:nvSpPr>
        <p:spPr/>
        <p:txBody>
          <a:bodyPr/>
          <a:lstStyle/>
          <a:p>
            <a:fld id="{29884EE6-8B70-43D3-938F-878FC9823958}" type="slidenum">
              <a:rPr kumimoji="1" lang="ja-JP" altLang="en-US" smtClean="0"/>
              <a:t>73</a:t>
            </a:fld>
            <a:endParaRPr kumimoji="1" lang="ja-JP" altLang="en-US"/>
          </a:p>
        </p:txBody>
      </p:sp>
    </p:spTree>
    <p:extLst>
      <p:ext uri="{BB962C8B-B14F-4D97-AF65-F5344CB8AC3E}">
        <p14:creationId xmlns:p14="http://schemas.microsoft.com/office/powerpoint/2010/main" val="23678468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a:t>
            </a:r>
            <a:r>
              <a:rPr kumimoji="1" lang="ja-JP" altLang="en-US"/>
              <a:t>正規化項は計算コストが高い（出力クラスが多い場合）：</a:t>
            </a:r>
            <a:endParaRPr kumimoji="1" lang="en-US" altLang="ja-JP"/>
          </a:p>
          <a:p>
            <a:r>
              <a:rPr lang="en-US" altLang="ja-JP"/>
              <a:t>•</a:t>
            </a:r>
            <a:r>
              <a:rPr lang="ja-JP" altLang="en-US"/>
              <a:t>したがって、標準的な</a:t>
            </a:r>
            <a:r>
              <a:rPr lang="en-US" altLang="ja-JP"/>
              <a:t>word2vec</a:t>
            </a:r>
            <a:r>
              <a:rPr lang="ja-JP" altLang="en-US"/>
              <a:t>は</a:t>
            </a:r>
            <a:r>
              <a:rPr lang="ja-JP" altLang="en-US" b="1"/>
              <a:t>ネガティブサンプリング</a:t>
            </a:r>
            <a:r>
              <a:rPr lang="ja-JP" altLang="en-US"/>
              <a:t>を用いたスキップグラムモデルを実装する</a:t>
            </a:r>
            <a:endParaRPr lang="en-US" altLang="ja-JP"/>
          </a:p>
          <a:p>
            <a:r>
              <a:rPr lang="en-US" altLang="ja-JP"/>
              <a:t>•</a:t>
            </a:r>
            <a:r>
              <a:rPr lang="ja-JP" altLang="en-US"/>
              <a:t>主な考え方：真のペア（中心語とそのコンテキストウィンドウ内の単語）と複数の「ノイズ」ペア（中心語とランダムな単語の組み合わせ）を区別するために、二項ロジスティック回帰を訓練する</a:t>
            </a:r>
          </a:p>
          <a:p>
            <a:endParaRPr kumimoji="1" lang="ja-JP" altLang="en-US"/>
          </a:p>
        </p:txBody>
      </p:sp>
      <p:sp>
        <p:nvSpPr>
          <p:cNvPr id="4" name="スライド番号プレースホルダー 3"/>
          <p:cNvSpPr>
            <a:spLocks noGrp="1"/>
          </p:cNvSpPr>
          <p:nvPr>
            <p:ph type="sldNum" sz="quarter" idx="5"/>
          </p:nvPr>
        </p:nvSpPr>
        <p:spPr/>
        <p:txBody>
          <a:bodyPr/>
          <a:lstStyle/>
          <a:p>
            <a:fld id="{29884EE6-8B70-43D3-938F-878FC9823958}" type="slidenum">
              <a:rPr kumimoji="1" lang="ja-JP" altLang="en-US" smtClean="0"/>
              <a:t>74</a:t>
            </a:fld>
            <a:endParaRPr kumimoji="1" lang="ja-JP" altLang="en-US"/>
          </a:p>
        </p:txBody>
      </p:sp>
    </p:spTree>
    <p:extLst>
      <p:ext uri="{BB962C8B-B14F-4D97-AF65-F5344CB8AC3E}">
        <p14:creationId xmlns:p14="http://schemas.microsoft.com/office/powerpoint/2010/main" val="7889840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t>•</a:t>
            </a:r>
            <a:r>
              <a:rPr lang="en-US" altLang="ja-JP" i="1"/>
              <a:t>k</a:t>
            </a:r>
            <a:r>
              <a:rPr lang="ja-JP" altLang="en-US"/>
              <a:t>個の負のサンプルを採取する（単語確率を用いて）</a:t>
            </a:r>
          </a:p>
          <a:p>
            <a:r>
              <a:rPr lang="en-US" altLang="ja-JP"/>
              <a:t>•</a:t>
            </a:r>
            <a:r>
              <a:rPr lang="ja-JP" altLang="en-US"/>
              <a:t>真の外側単語が出現する確率を最大化する；</a:t>
            </a:r>
          </a:p>
          <a:p>
            <a:r>
              <a:rPr lang="ja-JP" altLang="en-US"/>
              <a:t>中心単語の周囲にランダムな単語が出現する確率を最小化する</a:t>
            </a:r>
          </a:p>
          <a:p>
            <a:r>
              <a:rPr lang="en-US" altLang="ja-JP"/>
              <a:t>•</a:t>
            </a:r>
            <a:r>
              <a:rPr lang="ja-JP" altLang="en-US"/>
              <a:t>このクラスと整合性のある表記法を用いて、以下を最小化する：</a:t>
            </a:r>
          </a:p>
          <a:p>
            <a:r>
              <a:rPr lang="ja-JP" altLang="en-US"/>
              <a:t>ロジスティック</a:t>
            </a:r>
            <a:r>
              <a:rPr lang="en-US" altLang="ja-JP"/>
              <a:t>/</a:t>
            </a:r>
            <a:r>
              <a:rPr lang="ja-JP" altLang="en-US"/>
              <a:t>シグモイド関数：</a:t>
            </a:r>
          </a:p>
          <a:p>
            <a:r>
              <a:rPr lang="ja-JP" altLang="en-US"/>
              <a:t>（すぐに仲良くなろう）</a:t>
            </a:r>
            <a:endParaRPr lang="en-US" altLang="ja-JP"/>
          </a:p>
          <a:p>
            <a:endParaRPr lang="en-US" altLang="ja-JP"/>
          </a:p>
          <a:p>
            <a:r>
              <a:rPr lang="en-US" altLang="ja-JP"/>
              <a:t>•P(</a:t>
            </a:r>
            <a:r>
              <a:rPr lang="en-US" altLang="ja-JP" i="1"/>
              <a:t>w</a:t>
            </a:r>
            <a:r>
              <a:rPr lang="en-US" altLang="ja-JP"/>
              <a:t>)=U(</a:t>
            </a:r>
            <a:r>
              <a:rPr lang="en-US" altLang="ja-JP" i="1"/>
              <a:t>w</a:t>
            </a:r>
            <a:r>
              <a:rPr lang="en-US" altLang="ja-JP"/>
              <a:t>)</a:t>
            </a:r>
            <a:r>
              <a:rPr lang="en-US" altLang="ja-JP" baseline="30000"/>
              <a:t>3/4</a:t>
            </a:r>
            <a:r>
              <a:rPr lang="en-US" altLang="ja-JP"/>
              <a:t>/Z </a:t>
            </a:r>
            <a:r>
              <a:rPr lang="ja-JP" altLang="en-US"/>
              <a:t>の確率でサンプリングする。ここで、単一語分布 </a:t>
            </a:r>
            <a:r>
              <a:rPr lang="en-US" altLang="ja-JP"/>
              <a:t>U(w) </a:t>
            </a:r>
            <a:r>
              <a:rPr lang="ja-JP" altLang="en-US"/>
              <a:t>を </a:t>
            </a:r>
            <a:r>
              <a:rPr lang="en-US" altLang="ja-JP"/>
              <a:t>3/4 </a:t>
            </a:r>
            <a:r>
              <a:rPr lang="ja-JP" altLang="en-US"/>
              <a:t>乗する</a:t>
            </a:r>
          </a:p>
          <a:p>
            <a:r>
              <a:rPr lang="en-US" altLang="ja-JP"/>
              <a:t>•</a:t>
            </a:r>
            <a:r>
              <a:rPr lang="ja-JP" altLang="en-US"/>
              <a:t>この指数により、出現頻度の低い語がより頻繁にサンプリングされる</a:t>
            </a:r>
          </a:p>
          <a:p>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29884EE6-8B70-43D3-938F-878FC9823958}" type="slidenum">
              <a:rPr kumimoji="1" lang="ja-JP" altLang="en-US" smtClean="0"/>
              <a:t>75</a:t>
            </a:fld>
            <a:endParaRPr kumimoji="1" lang="ja-JP" altLang="en-US"/>
          </a:p>
        </p:txBody>
      </p:sp>
    </p:spTree>
    <p:extLst>
      <p:ext uri="{BB962C8B-B14F-4D97-AF65-F5344CB8AC3E}">
        <p14:creationId xmlns:p14="http://schemas.microsoft.com/office/powerpoint/2010/main" val="1526687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t>•</a:t>
            </a:r>
            <a:r>
              <a:rPr lang="ja-JP" altLang="en-US"/>
              <a:t>各ウィンドウで反復的に勾配を計算し、</a:t>
            </a:r>
            <a:r>
              <a:rPr lang="en-US" altLang="ja-JP"/>
              <a:t>SGD</a:t>
            </a:r>
            <a:r>
              <a:rPr lang="ja-JP" altLang="en-US"/>
              <a:t>を実行する</a:t>
            </a:r>
          </a:p>
          <a:p>
            <a:r>
              <a:rPr lang="en-US" altLang="ja-JP"/>
              <a:t>•</a:t>
            </a:r>
            <a:r>
              <a:rPr lang="ja-JP" altLang="en-US"/>
              <a:t>各ウィンドウでは、最大でも</a:t>
            </a:r>
            <a:r>
              <a:rPr lang="en-US" altLang="ja-JP"/>
              <a:t>2</a:t>
            </a:r>
            <a:r>
              <a:rPr lang="en-US" altLang="ja-JP" i="1"/>
              <a:t>m</a:t>
            </a:r>
            <a:r>
              <a:rPr lang="ja-JP" altLang="en-US"/>
              <a:t> </a:t>
            </a:r>
            <a:r>
              <a:rPr lang="en-US" altLang="ja-JP"/>
              <a:t>+ 1</a:t>
            </a:r>
            <a:r>
              <a:rPr lang="ja-JP" altLang="en-US"/>
              <a:t>語と、ネガティブサンプリングによる</a:t>
            </a:r>
            <a:r>
              <a:rPr lang="en-US" altLang="ja-JP"/>
              <a:t>2</a:t>
            </a:r>
            <a:r>
              <a:rPr lang="en-US" altLang="ja-JP" i="1"/>
              <a:t>km</a:t>
            </a:r>
            <a:r>
              <a:rPr lang="ja-JP" altLang="en-US"/>
              <a:t>のネガティブ語しか存在しないため、∇</a:t>
            </a:r>
            <a:r>
              <a:rPr lang="ja-JP" altLang="en-US" baseline="-25000"/>
              <a:t>𝜃</a:t>
            </a:r>
            <a:r>
              <a:rPr lang="ja-JP" altLang="en-US"/>
              <a:t>𝐽</a:t>
            </a:r>
            <a:r>
              <a:rPr lang="ja-JP" altLang="en-US" baseline="-25000"/>
              <a:t>𝑡</a:t>
            </a:r>
            <a:r>
              <a:rPr lang="en-US" altLang="ja-JP"/>
              <a:t>(</a:t>
            </a:r>
            <a:r>
              <a:rPr lang="ja-JP" altLang="en-US"/>
              <a:t>𝜃</a:t>
            </a:r>
            <a:r>
              <a:rPr lang="en-US" altLang="ja-JP"/>
              <a:t>)</a:t>
            </a:r>
            <a:r>
              <a:rPr lang="ja-JP" altLang="en-US"/>
              <a:t>は非常に疎である！</a:t>
            </a:r>
          </a:p>
          <a:p>
            <a:endParaRPr kumimoji="1" lang="ja-JP" altLang="en-US"/>
          </a:p>
        </p:txBody>
      </p:sp>
      <p:sp>
        <p:nvSpPr>
          <p:cNvPr id="4" name="スライド番号プレースホルダー 3"/>
          <p:cNvSpPr>
            <a:spLocks noGrp="1"/>
          </p:cNvSpPr>
          <p:nvPr>
            <p:ph type="sldNum" sz="quarter" idx="5"/>
          </p:nvPr>
        </p:nvSpPr>
        <p:spPr/>
        <p:txBody>
          <a:bodyPr/>
          <a:lstStyle/>
          <a:p>
            <a:fld id="{29884EE6-8B70-43D3-938F-878FC9823958}" type="slidenum">
              <a:rPr kumimoji="1" lang="ja-JP" altLang="en-US" smtClean="0"/>
              <a:t>76</a:t>
            </a:fld>
            <a:endParaRPr kumimoji="1" lang="ja-JP" altLang="en-US"/>
          </a:p>
        </p:txBody>
      </p:sp>
    </p:spTree>
    <p:extLst>
      <p:ext uri="{BB962C8B-B14F-4D97-AF65-F5344CB8AC3E}">
        <p14:creationId xmlns:p14="http://schemas.microsoft.com/office/powerpoint/2010/main" val="21345214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a:t>
            </a:r>
            <a:r>
              <a:rPr kumimoji="1" lang="ja-JP" altLang="en-US"/>
              <a:t>実際に現れる単語ベクトルのみを更新する可能性があります！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a:t>•</a:t>
            </a:r>
            <a:r>
              <a:rPr lang="ja-JP" altLang="en-US"/>
              <a:t>解決策：完全埋め込み行列 </a:t>
            </a:r>
            <a:r>
              <a:rPr lang="en-US" altLang="ja-JP" i="1"/>
              <a:t>U</a:t>
            </a:r>
            <a:r>
              <a:rPr lang="ja-JP" altLang="en-US"/>
              <a:t> および </a:t>
            </a:r>
            <a:r>
              <a:rPr lang="en-US" altLang="ja-JP" i="1"/>
              <a:t>V</a:t>
            </a:r>
            <a:r>
              <a:rPr lang="ja-JP" altLang="en-US"/>
              <a:t> の特定行のみを更新する疎行列更新操作が必要か、単語ベクトルのハッシュを保持しておく必要がある</a:t>
            </a:r>
            <a:endParaRPr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a:t>•</a:t>
            </a:r>
            <a:r>
              <a:rPr lang="ja-JP" altLang="en-US"/>
              <a:t>何百万もの単語ベクトルを扱い分散処理を行う場合、巨大な更新データをあちこちに送らなくて済むことが重要です！</a:t>
            </a:r>
          </a:p>
          <a:p>
            <a:endParaRPr kumimoji="1" lang="ja-JP" altLang="en-US"/>
          </a:p>
        </p:txBody>
      </p:sp>
      <p:sp>
        <p:nvSpPr>
          <p:cNvPr id="4" name="スライド番号プレースホルダー 3"/>
          <p:cNvSpPr>
            <a:spLocks noGrp="1"/>
          </p:cNvSpPr>
          <p:nvPr>
            <p:ph type="sldNum" sz="quarter" idx="5"/>
          </p:nvPr>
        </p:nvSpPr>
        <p:spPr/>
        <p:txBody>
          <a:bodyPr/>
          <a:lstStyle/>
          <a:p>
            <a:fld id="{29884EE6-8B70-43D3-938F-878FC9823958}" type="slidenum">
              <a:rPr kumimoji="1" lang="ja-JP" altLang="en-US" smtClean="0"/>
              <a:t>77</a:t>
            </a:fld>
            <a:endParaRPr kumimoji="1" lang="ja-JP" altLang="en-US"/>
          </a:p>
        </p:txBody>
      </p:sp>
    </p:spTree>
    <p:extLst>
      <p:ext uri="{BB962C8B-B14F-4D97-AF65-F5344CB8AC3E}">
        <p14:creationId xmlns:p14="http://schemas.microsoft.com/office/powerpoint/2010/main" val="2440143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a:t>
            </a:r>
            <a:r>
              <a:rPr kumimoji="1" lang="ja-JP" altLang="en-US"/>
              <a:t>単純な共起ベクトル</a:t>
            </a:r>
            <a:r>
              <a:rPr kumimoji="1" lang="en-US" altLang="ja-JP"/>
              <a:t>•</a:t>
            </a:r>
            <a:r>
              <a:rPr kumimoji="1" lang="ja-JP" altLang="en-US"/>
              <a:t>語彙数が増えるとベクトルサイズも増加</a:t>
            </a:r>
            <a:r>
              <a:rPr kumimoji="1" lang="en-US" altLang="ja-JP"/>
              <a:t>•</a:t>
            </a:r>
            <a:r>
              <a:rPr kumimoji="1" lang="ja-JP" altLang="en-US"/>
              <a:t>非常に高次元：大量のストレージが必要（疎ベクトルではあるが）</a:t>
            </a:r>
            <a:r>
              <a:rPr kumimoji="1" lang="en-US" altLang="ja-JP"/>
              <a:t>•</a:t>
            </a:r>
            <a:r>
              <a:rPr kumimoji="1" lang="ja-JP" altLang="en-US"/>
              <a:t>後続の分類モデルは疎性の問題を抱える → モデルの頑健性が低下</a:t>
            </a:r>
            <a:r>
              <a:rPr kumimoji="1" lang="en-US" altLang="ja-JP"/>
              <a:t>••</a:t>
            </a:r>
            <a:r>
              <a:rPr kumimoji="1" lang="ja-JP" altLang="en-US"/>
              <a:t>低次元ベクトル</a:t>
            </a:r>
            <a:r>
              <a:rPr kumimoji="1" lang="en-US" altLang="ja-JP"/>
              <a:t>•</a:t>
            </a:r>
            <a:r>
              <a:rPr kumimoji="1" lang="ja-JP" altLang="en-US"/>
              <a:t>考え方：重要な情報の「大部分」を固定された少数の次元（高密度ベクトル）に保存</a:t>
            </a:r>
            <a:r>
              <a:rPr kumimoji="1" lang="en-US" altLang="ja-JP"/>
              <a:t>•</a:t>
            </a:r>
            <a:r>
              <a:rPr kumimoji="1" lang="ja-JP" altLang="en-US"/>
              <a:t>通常</a:t>
            </a:r>
            <a:r>
              <a:rPr kumimoji="1" lang="en-US" altLang="ja-JP"/>
              <a:t>25</a:t>
            </a:r>
            <a:r>
              <a:rPr kumimoji="1" lang="ja-JP" altLang="en-US"/>
              <a:t>～</a:t>
            </a:r>
            <a:r>
              <a:rPr kumimoji="1" lang="en-US" altLang="ja-JP"/>
              <a:t>1000</a:t>
            </a:r>
            <a:r>
              <a:rPr kumimoji="1" lang="ja-JP" altLang="en-US"/>
              <a:t>次元、</a:t>
            </a:r>
            <a:r>
              <a:rPr kumimoji="1" lang="en-US" altLang="ja-JP"/>
              <a:t>word2vec</a:t>
            </a:r>
            <a:r>
              <a:rPr kumimoji="1" lang="ja-JP" altLang="en-US"/>
              <a:t>と同様</a:t>
            </a:r>
            <a:r>
              <a:rPr kumimoji="1" lang="en-US" altLang="ja-JP"/>
              <a:t>•</a:t>
            </a:r>
            <a:r>
              <a:rPr kumimoji="1" lang="ja-JP" altLang="en-US"/>
              <a:t>次元削減の方法？</a:t>
            </a:r>
          </a:p>
        </p:txBody>
      </p:sp>
      <p:sp>
        <p:nvSpPr>
          <p:cNvPr id="4" name="スライド番号プレースホルダー 3"/>
          <p:cNvSpPr>
            <a:spLocks noGrp="1"/>
          </p:cNvSpPr>
          <p:nvPr>
            <p:ph type="sldNum" sz="quarter" idx="5"/>
          </p:nvPr>
        </p:nvSpPr>
        <p:spPr/>
        <p:txBody>
          <a:bodyPr/>
          <a:lstStyle/>
          <a:p>
            <a:fld id="{29884EE6-8B70-43D3-938F-878FC9823958}" type="slidenum">
              <a:rPr kumimoji="1" lang="ja-JP" altLang="en-US" smtClean="0"/>
              <a:t>80</a:t>
            </a:fld>
            <a:endParaRPr kumimoji="1" lang="ja-JP" altLang="en-US"/>
          </a:p>
        </p:txBody>
      </p:sp>
    </p:spTree>
    <p:extLst>
      <p:ext uri="{BB962C8B-B14F-4D97-AF65-F5344CB8AC3E}">
        <p14:creationId xmlns:p14="http://schemas.microsoft.com/office/powerpoint/2010/main" val="3986223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br>
              <a:rPr lang="ja-JP" altLang="en-US"/>
            </a:br>
            <a:r>
              <a:rPr kumimoji="1" lang="ja-JP" altLang="en-US" sz="1200" b="0" i="0" kern="1200">
                <a:solidFill>
                  <a:schemeClr val="tx1"/>
                </a:solidFill>
                <a:effectLst/>
                <a:latin typeface="+mn-lt"/>
                <a:ea typeface="+mn-ea"/>
                <a:cs typeface="+mn-cs"/>
              </a:rPr>
              <a:t>記号的または論理的な規則を書く：</a:t>
            </a:r>
            <a:endParaRPr kumimoji="1" lang="ja-JP" altLang="en-US"/>
          </a:p>
        </p:txBody>
      </p:sp>
      <p:sp>
        <p:nvSpPr>
          <p:cNvPr id="4" name="スライド番号プレースホルダー 3"/>
          <p:cNvSpPr>
            <a:spLocks noGrp="1"/>
          </p:cNvSpPr>
          <p:nvPr>
            <p:ph type="sldNum" sz="quarter" idx="10"/>
          </p:nvPr>
        </p:nvSpPr>
        <p:spPr/>
        <p:txBody>
          <a:bodyPr/>
          <a:lstStyle/>
          <a:p>
            <a:fld id="{F2266BA9-14DA-4A05-8596-26F20D30571F}" type="slidenum">
              <a:rPr kumimoji="1" lang="ja-JP" altLang="en-US" smtClean="0"/>
              <a:t>9</a:t>
            </a:fld>
            <a:endParaRPr kumimoji="1" lang="ja-JP" altLang="en-US"/>
          </a:p>
        </p:txBody>
      </p:sp>
    </p:spTree>
    <p:extLst>
      <p:ext uri="{BB962C8B-B14F-4D97-AF65-F5344CB8AC3E}">
        <p14:creationId xmlns:p14="http://schemas.microsoft.com/office/powerpoint/2010/main" val="2968737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B279640-081D-498E-933C-340A3A7062F3}" type="slidenum">
              <a:rPr lang="en-US" altLang="ja-JP"/>
              <a:pPr/>
              <a:t>10</a:t>
            </a:fld>
            <a:endParaRPr lang="en-US" altLang="ja-JP"/>
          </a:p>
        </p:txBody>
      </p:sp>
      <p:sp>
        <p:nvSpPr>
          <p:cNvPr id="407554" name="Rectangle 7"/>
          <p:cNvSpPr txBox="1">
            <a:spLocks noGrp="1" noChangeArrowheads="1"/>
          </p:cNvSpPr>
          <p:nvPr/>
        </p:nvSpPr>
        <p:spPr bwMode="auto">
          <a:xfrm>
            <a:off x="3883025" y="8685213"/>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nchor="b"/>
          <a:lstStyle>
            <a:lvl1pPr>
              <a:defRPr>
                <a:solidFill>
                  <a:schemeClr val="tx1"/>
                </a:solidFill>
                <a:latin typeface="Arial" panose="020B0604020202020204" pitchFamily="34" charset="0"/>
                <a:cs typeface="Arial" panose="020B0604020202020204" pitchFamily="34" charset="0"/>
              </a:defRPr>
            </a:lvl1pPr>
            <a:lvl2pPr marL="703263" indent="-269875">
              <a:defRPr>
                <a:solidFill>
                  <a:schemeClr val="tx1"/>
                </a:solidFill>
                <a:latin typeface="Arial" panose="020B0604020202020204" pitchFamily="34" charset="0"/>
                <a:cs typeface="Arial" panose="020B0604020202020204" pitchFamily="34" charset="0"/>
              </a:defRPr>
            </a:lvl2pPr>
            <a:lvl3pPr marL="1082675" indent="-215900">
              <a:defRPr>
                <a:solidFill>
                  <a:schemeClr val="tx1"/>
                </a:solidFill>
                <a:latin typeface="Arial" panose="020B0604020202020204" pitchFamily="34" charset="0"/>
                <a:cs typeface="Arial" panose="020B0604020202020204" pitchFamily="34" charset="0"/>
              </a:defRPr>
            </a:lvl3pPr>
            <a:lvl4pPr marL="1516063" indent="-217488">
              <a:defRPr>
                <a:solidFill>
                  <a:schemeClr val="tx1"/>
                </a:solidFill>
                <a:latin typeface="Arial" panose="020B0604020202020204" pitchFamily="34" charset="0"/>
                <a:cs typeface="Arial" panose="020B0604020202020204" pitchFamily="34" charset="0"/>
              </a:defRPr>
            </a:lvl4pPr>
            <a:lvl5pPr marL="1949450" indent="-217488">
              <a:defRPr>
                <a:solidFill>
                  <a:schemeClr val="tx1"/>
                </a:solidFill>
                <a:latin typeface="Arial" panose="020B0604020202020204" pitchFamily="34" charset="0"/>
                <a:cs typeface="Arial" panose="020B0604020202020204" pitchFamily="34" charset="0"/>
              </a:defRPr>
            </a:lvl5pPr>
            <a:lvl6pPr marL="2406650" indent="-217488"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863850" indent="-217488"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321050" indent="-217488"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778250" indent="-217488"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0A0C50F7-1E47-4E52-9715-FFD6181C9FBF}" type="slidenum">
              <a:rPr lang="en-US" altLang="ja-JP" sz="1200">
                <a:ea typeface="ＭＳ Ｐゴシック" panose="020B0600070205080204" pitchFamily="50" charset="-128"/>
              </a:rPr>
              <a:pPr algn="r"/>
              <a:t>10</a:t>
            </a:fld>
            <a:endParaRPr lang="en-US" altLang="ja-JP" sz="1200">
              <a:ea typeface="ＭＳ Ｐゴシック" panose="020B0600070205080204" pitchFamily="50" charset="-128"/>
            </a:endParaRPr>
          </a:p>
        </p:txBody>
      </p:sp>
      <p:sp>
        <p:nvSpPr>
          <p:cNvPr id="407555" name="Rectangle 2"/>
          <p:cNvSpPr>
            <a:spLocks noGrp="1" noRot="1" noChangeAspect="1" noChangeArrowheads="1" noTextEdit="1"/>
          </p:cNvSpPr>
          <p:nvPr>
            <p:ph type="sldImg"/>
          </p:nvPr>
        </p:nvSpPr>
        <p:spPr>
          <a:xfrm>
            <a:off x="379413" y="685800"/>
            <a:ext cx="6097587" cy="3430588"/>
          </a:xfrm>
          <a:ln/>
        </p:spPr>
      </p:sp>
      <p:sp>
        <p:nvSpPr>
          <p:cNvPr id="407556" name="Rectangle 3"/>
          <p:cNvSpPr>
            <a:spLocks noGrp="1" noChangeArrowheads="1"/>
          </p:cNvSpPr>
          <p:nvPr>
            <p:ph type="body" idx="1"/>
          </p:nvPr>
        </p:nvSpPr>
        <p:spPr>
          <a:xfrm>
            <a:off x="914400" y="4343400"/>
            <a:ext cx="5027613" cy="4116388"/>
          </a:xfrm>
        </p:spPr>
        <p:txBody>
          <a:bodyPr wrap="none" lIns="90064" tIns="45032" rIns="90064" bIns="45032" anchor="ctr"/>
          <a:lstStyle/>
          <a:p>
            <a:pPr defTabSz="457200"/>
            <a:r>
              <a:rPr kumimoji="1" lang="ja-JP" altLang="en-US" sz="1200" b="0" i="0" kern="1200">
                <a:solidFill>
                  <a:schemeClr val="tx1"/>
                </a:solidFill>
                <a:effectLst/>
                <a:latin typeface="+mn-lt"/>
                <a:ea typeface="+mn-ea"/>
                <a:cs typeface="+mn-cs"/>
              </a:rPr>
              <a:t>文脈自由文法はタプル</a:t>
            </a:r>
            <a:r>
              <a:rPr kumimoji="1" lang="en-US" altLang="ja-JP" sz="1200" b="0" i="0" kern="1200">
                <a:solidFill>
                  <a:schemeClr val="tx1"/>
                </a:solidFill>
                <a:effectLst/>
                <a:latin typeface="+mn-lt"/>
                <a:ea typeface="+mn-ea"/>
                <a:cs typeface="+mn-cs"/>
              </a:rPr>
              <a:t>&lt;N</a:t>
            </a:r>
            <a:r>
              <a:rPr kumimoji="1" lang="ja-JP" altLang="en-US" sz="1200" b="0" i="0" kern="1200" err="1">
                <a:solidFill>
                  <a:schemeClr val="tx1"/>
                </a:solidFill>
                <a:effectLst/>
                <a:latin typeface="+mn-lt"/>
                <a:ea typeface="+mn-ea"/>
                <a:cs typeface="+mn-cs"/>
              </a:rPr>
              <a:t>、</a:t>
            </a:r>
            <a:r>
              <a:rPr kumimoji="1" lang="en-US" altLang="ja-JP" sz="1200" b="0" i="0" kern="1200">
                <a:solidFill>
                  <a:schemeClr val="tx1"/>
                </a:solidFill>
                <a:effectLst/>
                <a:latin typeface="+mn-lt"/>
                <a:ea typeface="+mn-ea"/>
                <a:cs typeface="+mn-cs"/>
              </a:rPr>
              <a:t>T</a:t>
            </a:r>
            <a:r>
              <a:rPr kumimoji="1" lang="ja-JP" altLang="en-US" sz="1200" b="0" i="0" kern="1200" err="1">
                <a:solidFill>
                  <a:schemeClr val="tx1"/>
                </a:solidFill>
                <a:effectLst/>
                <a:latin typeface="+mn-lt"/>
                <a:ea typeface="+mn-ea"/>
                <a:cs typeface="+mn-cs"/>
              </a:rPr>
              <a:t>、</a:t>
            </a:r>
            <a:r>
              <a:rPr kumimoji="1" lang="en-US" altLang="ja-JP" sz="1200" b="0" i="0" kern="1200">
                <a:solidFill>
                  <a:schemeClr val="tx1"/>
                </a:solidFill>
                <a:effectLst/>
                <a:latin typeface="+mn-lt"/>
                <a:ea typeface="+mn-ea"/>
                <a:cs typeface="+mn-cs"/>
              </a:rPr>
              <a:t>S</a:t>
            </a:r>
            <a:r>
              <a:rPr kumimoji="1" lang="ja-JP" altLang="en-US" sz="1200" b="0" i="0" kern="1200" err="1">
                <a:solidFill>
                  <a:schemeClr val="tx1"/>
                </a:solidFill>
                <a:effectLst/>
                <a:latin typeface="+mn-lt"/>
                <a:ea typeface="+mn-ea"/>
                <a:cs typeface="+mn-cs"/>
              </a:rPr>
              <a:t>、</a:t>
            </a:r>
            <a:r>
              <a:rPr kumimoji="1" lang="en-US" altLang="ja-JP" sz="1200" b="0" i="0" kern="1200">
                <a:solidFill>
                  <a:schemeClr val="tx1"/>
                </a:solidFill>
                <a:effectLst/>
                <a:latin typeface="+mn-lt"/>
                <a:ea typeface="+mn-ea"/>
                <a:cs typeface="+mn-cs"/>
              </a:rPr>
              <a:t>R&gt;</a:t>
            </a:r>
            <a:r>
              <a:rPr kumimoji="1" lang="ja-JP" altLang="en-US" sz="1200" b="0" i="0" kern="1200">
                <a:solidFill>
                  <a:schemeClr val="tx1"/>
                </a:solidFill>
                <a:effectLst/>
                <a:latin typeface="+mn-lt"/>
                <a:ea typeface="+mn-ea"/>
                <a:cs typeface="+mn-cs"/>
              </a:rPr>
              <a:t>です。</a:t>
            </a:r>
            <a:endParaRPr kumimoji="1" lang="en-US" altLang="ja-JP" sz="1200" b="0" i="0" kern="1200">
              <a:solidFill>
                <a:schemeClr val="tx1"/>
              </a:solidFill>
              <a:effectLst/>
              <a:latin typeface="+mn-lt"/>
              <a:ea typeface="+mn-ea"/>
              <a:cs typeface="+mn-cs"/>
            </a:endParaRPr>
          </a:p>
          <a:p>
            <a:pPr defTabSz="457200"/>
            <a:r>
              <a:rPr kumimoji="1" lang="en-US" altLang="ja-JP" sz="1200" b="0" i="0" kern="1200">
                <a:solidFill>
                  <a:schemeClr val="tx1"/>
                </a:solidFill>
                <a:effectLst/>
                <a:latin typeface="+mn-lt"/>
                <a:ea typeface="+mn-ea"/>
                <a:cs typeface="+mn-cs"/>
              </a:rPr>
              <a:t>N</a:t>
            </a:r>
            <a:r>
              <a:rPr kumimoji="1" lang="ja-JP" altLang="en-US" sz="1200" b="0" i="0" kern="1200">
                <a:solidFill>
                  <a:schemeClr val="tx1"/>
                </a:solidFill>
                <a:effectLst/>
                <a:latin typeface="+mn-lt"/>
                <a:ea typeface="+mn-ea"/>
                <a:cs typeface="+mn-cs"/>
              </a:rPr>
              <a:t>：非終端記号の集合</a:t>
            </a:r>
            <a:endParaRPr kumimoji="1" lang="en-US" altLang="ja-JP" sz="1200" b="0" i="0" kern="1200">
              <a:solidFill>
                <a:schemeClr val="tx1"/>
              </a:solidFill>
              <a:effectLst/>
              <a:latin typeface="+mn-lt"/>
              <a:ea typeface="+mn-ea"/>
              <a:cs typeface="+mn-cs"/>
            </a:endParaRPr>
          </a:p>
          <a:p>
            <a:pPr defTabSz="457200"/>
            <a:r>
              <a:rPr kumimoji="1" lang="en-US" altLang="ja-JP" sz="1200" b="0" i="0" kern="1200">
                <a:solidFill>
                  <a:schemeClr val="tx1"/>
                </a:solidFill>
                <a:effectLst/>
                <a:latin typeface="+mn-lt"/>
                <a:ea typeface="+mn-ea"/>
                <a:cs typeface="+mn-cs"/>
              </a:rPr>
              <a:t>-</a:t>
            </a:r>
            <a:r>
              <a:rPr kumimoji="1" lang="en-US" altLang="ja-JP" sz="1200" b="0" i="0" kern="1200" baseline="0">
                <a:solidFill>
                  <a:schemeClr val="tx1"/>
                </a:solidFill>
                <a:effectLst/>
                <a:latin typeface="+mn-lt"/>
                <a:ea typeface="+mn-ea"/>
                <a:cs typeface="+mn-cs"/>
              </a:rPr>
              <a:t> </a:t>
            </a:r>
            <a:r>
              <a:rPr kumimoji="1" lang="ja-JP" altLang="en-US" sz="1200" b="0" i="0" kern="1200">
                <a:solidFill>
                  <a:schemeClr val="tx1"/>
                </a:solidFill>
                <a:effectLst/>
                <a:latin typeface="+mn-lt"/>
                <a:ea typeface="+mn-ea"/>
                <a:cs typeface="+mn-cs"/>
              </a:rPr>
              <a:t>句カテゴリ：</a:t>
            </a:r>
            <a:r>
              <a:rPr kumimoji="1" lang="en-US" altLang="ja-JP" sz="1200" b="0" i="0" kern="1200">
                <a:solidFill>
                  <a:schemeClr val="tx1"/>
                </a:solidFill>
                <a:effectLst/>
                <a:latin typeface="+mn-lt"/>
                <a:ea typeface="+mn-ea"/>
                <a:cs typeface="+mn-cs"/>
              </a:rPr>
              <a:t>S</a:t>
            </a:r>
            <a:r>
              <a:rPr kumimoji="1" lang="ja-JP" altLang="en-US" sz="1200" b="0" i="0" kern="1200" err="1">
                <a:solidFill>
                  <a:schemeClr val="tx1"/>
                </a:solidFill>
                <a:effectLst/>
                <a:latin typeface="+mn-lt"/>
                <a:ea typeface="+mn-ea"/>
                <a:cs typeface="+mn-cs"/>
              </a:rPr>
              <a:t>、</a:t>
            </a:r>
            <a:r>
              <a:rPr kumimoji="1" lang="en-US" altLang="ja-JP" sz="1200" b="0" i="0" kern="1200">
                <a:solidFill>
                  <a:schemeClr val="tx1"/>
                </a:solidFill>
                <a:effectLst/>
                <a:latin typeface="+mn-lt"/>
                <a:ea typeface="+mn-ea"/>
                <a:cs typeface="+mn-cs"/>
              </a:rPr>
              <a:t>NP</a:t>
            </a:r>
            <a:r>
              <a:rPr kumimoji="1" lang="ja-JP" altLang="en-US" sz="1200" b="0" i="0" kern="1200" err="1">
                <a:solidFill>
                  <a:schemeClr val="tx1"/>
                </a:solidFill>
                <a:effectLst/>
                <a:latin typeface="+mn-lt"/>
                <a:ea typeface="+mn-ea"/>
                <a:cs typeface="+mn-cs"/>
              </a:rPr>
              <a:t>、</a:t>
            </a:r>
            <a:r>
              <a:rPr kumimoji="1" lang="en-US" altLang="ja-JP" sz="1200" b="0" i="0" kern="1200">
                <a:solidFill>
                  <a:schemeClr val="tx1"/>
                </a:solidFill>
                <a:effectLst/>
                <a:latin typeface="+mn-lt"/>
                <a:ea typeface="+mn-ea"/>
                <a:cs typeface="+mn-cs"/>
              </a:rPr>
              <a:t>VP</a:t>
            </a:r>
            <a:r>
              <a:rPr kumimoji="1" lang="ja-JP" altLang="en-US" sz="1200" b="0" i="0" kern="1200" err="1">
                <a:solidFill>
                  <a:schemeClr val="tx1"/>
                </a:solidFill>
                <a:effectLst/>
                <a:latin typeface="+mn-lt"/>
                <a:ea typeface="+mn-ea"/>
                <a:cs typeface="+mn-cs"/>
              </a:rPr>
              <a:t>、</a:t>
            </a:r>
            <a:r>
              <a:rPr kumimoji="1" lang="en-US" altLang="ja-JP" sz="1200" b="0" i="0" kern="1200">
                <a:solidFill>
                  <a:schemeClr val="tx1"/>
                </a:solidFill>
                <a:effectLst/>
                <a:latin typeface="+mn-lt"/>
                <a:ea typeface="+mn-ea"/>
                <a:cs typeface="+mn-cs"/>
              </a:rPr>
              <a:t>ADJP</a:t>
            </a:r>
            <a:r>
              <a:rPr kumimoji="1" lang="ja-JP" altLang="en-US" sz="1200" b="0" i="0" kern="1200">
                <a:solidFill>
                  <a:schemeClr val="tx1"/>
                </a:solidFill>
                <a:effectLst/>
                <a:latin typeface="+mn-lt"/>
                <a:ea typeface="+mn-ea"/>
                <a:cs typeface="+mn-cs"/>
              </a:rPr>
              <a:t>など </a:t>
            </a:r>
            <a:endParaRPr kumimoji="1" lang="en-US" altLang="ja-JP" sz="1200" b="0" i="0" kern="1200">
              <a:solidFill>
                <a:schemeClr val="tx1"/>
              </a:solidFill>
              <a:effectLst/>
              <a:latin typeface="+mn-lt"/>
              <a:ea typeface="+mn-ea"/>
              <a:cs typeface="+mn-cs"/>
            </a:endParaRPr>
          </a:p>
          <a:p>
            <a:pPr defTabSz="457200"/>
            <a:r>
              <a:rPr kumimoji="1" lang="en-US" altLang="ja-JP" sz="1200" b="0" i="0" kern="1200">
                <a:solidFill>
                  <a:schemeClr val="tx1"/>
                </a:solidFill>
                <a:effectLst/>
                <a:latin typeface="+mn-lt"/>
                <a:ea typeface="+mn-ea"/>
                <a:cs typeface="+mn-cs"/>
              </a:rPr>
              <a:t>- </a:t>
            </a:r>
            <a:r>
              <a:rPr kumimoji="1" lang="ja-JP" altLang="en-US" sz="1200" b="0" i="0" kern="1200">
                <a:solidFill>
                  <a:schemeClr val="tx1"/>
                </a:solidFill>
                <a:effectLst/>
                <a:latin typeface="+mn-lt"/>
                <a:ea typeface="+mn-ea"/>
                <a:cs typeface="+mn-cs"/>
              </a:rPr>
              <a:t>品詞（前端末）：</a:t>
            </a:r>
            <a:r>
              <a:rPr kumimoji="1" lang="en-US" altLang="ja-JP" sz="1200" b="0" i="0" kern="1200">
                <a:solidFill>
                  <a:schemeClr val="tx1"/>
                </a:solidFill>
                <a:effectLst/>
                <a:latin typeface="+mn-lt"/>
                <a:ea typeface="+mn-ea"/>
                <a:cs typeface="+mn-cs"/>
              </a:rPr>
              <a:t>NN</a:t>
            </a:r>
            <a:r>
              <a:rPr kumimoji="1" lang="ja-JP" altLang="en-US" sz="1200" b="0" i="0" kern="1200" err="1">
                <a:solidFill>
                  <a:schemeClr val="tx1"/>
                </a:solidFill>
                <a:effectLst/>
                <a:latin typeface="+mn-lt"/>
                <a:ea typeface="+mn-ea"/>
                <a:cs typeface="+mn-cs"/>
              </a:rPr>
              <a:t>、</a:t>
            </a:r>
            <a:r>
              <a:rPr kumimoji="1" lang="en-US" altLang="ja-JP" sz="1200" b="0" i="0" kern="1200">
                <a:solidFill>
                  <a:schemeClr val="tx1"/>
                </a:solidFill>
                <a:effectLst/>
                <a:latin typeface="+mn-lt"/>
                <a:ea typeface="+mn-ea"/>
                <a:cs typeface="+mn-cs"/>
              </a:rPr>
              <a:t>JJ</a:t>
            </a:r>
            <a:r>
              <a:rPr kumimoji="1" lang="ja-JP" altLang="en-US" sz="1200" b="0" i="0" kern="1200" err="1">
                <a:solidFill>
                  <a:schemeClr val="tx1"/>
                </a:solidFill>
                <a:effectLst/>
                <a:latin typeface="+mn-lt"/>
                <a:ea typeface="+mn-ea"/>
                <a:cs typeface="+mn-cs"/>
              </a:rPr>
              <a:t>、</a:t>
            </a:r>
            <a:r>
              <a:rPr kumimoji="1" lang="en-US" altLang="ja-JP" sz="1200" b="0" i="0" kern="1200">
                <a:solidFill>
                  <a:schemeClr val="tx1"/>
                </a:solidFill>
                <a:effectLst/>
                <a:latin typeface="+mn-lt"/>
                <a:ea typeface="+mn-ea"/>
                <a:cs typeface="+mn-cs"/>
              </a:rPr>
              <a:t>DT</a:t>
            </a:r>
            <a:r>
              <a:rPr kumimoji="1" lang="ja-JP" altLang="en-US" sz="1200" b="0" i="0" kern="1200" err="1">
                <a:solidFill>
                  <a:schemeClr val="tx1"/>
                </a:solidFill>
                <a:effectLst/>
                <a:latin typeface="+mn-lt"/>
                <a:ea typeface="+mn-ea"/>
                <a:cs typeface="+mn-cs"/>
              </a:rPr>
              <a:t>、</a:t>
            </a:r>
            <a:r>
              <a:rPr kumimoji="1" lang="en-US" altLang="ja-JP" sz="1200" b="0" i="0" kern="1200">
                <a:solidFill>
                  <a:schemeClr val="tx1"/>
                </a:solidFill>
                <a:effectLst/>
                <a:latin typeface="+mn-lt"/>
                <a:ea typeface="+mn-ea"/>
                <a:cs typeface="+mn-cs"/>
              </a:rPr>
              <a:t>VB </a:t>
            </a:r>
          </a:p>
          <a:p>
            <a:pPr defTabSz="457200"/>
            <a:endParaRPr kumimoji="1" lang="en-US" altLang="ja-JP" sz="1200" b="0" i="0" kern="1200">
              <a:solidFill>
                <a:schemeClr val="tx1"/>
              </a:solidFill>
              <a:effectLst/>
              <a:latin typeface="+mn-lt"/>
              <a:ea typeface="+mn-ea"/>
              <a:cs typeface="+mn-cs"/>
            </a:endParaRPr>
          </a:p>
          <a:p>
            <a:pPr defTabSz="457200"/>
            <a:r>
              <a:rPr kumimoji="1" lang="en-US" altLang="ja-JP" sz="1200" b="0" i="0" kern="1200">
                <a:solidFill>
                  <a:schemeClr val="tx1"/>
                </a:solidFill>
                <a:effectLst/>
                <a:latin typeface="+mn-lt"/>
                <a:ea typeface="+mn-ea"/>
                <a:cs typeface="+mn-cs"/>
              </a:rPr>
              <a:t>T</a:t>
            </a:r>
            <a:r>
              <a:rPr kumimoji="1" lang="ja-JP" altLang="en-US" sz="1200" b="0" i="0" kern="1200">
                <a:solidFill>
                  <a:schemeClr val="tx1"/>
                </a:solidFill>
                <a:effectLst/>
                <a:latin typeface="+mn-lt"/>
                <a:ea typeface="+mn-ea"/>
                <a:cs typeface="+mn-cs"/>
              </a:rPr>
              <a:t>：端末の集合（単語）</a:t>
            </a:r>
            <a:endParaRPr kumimoji="1" lang="en-US" altLang="ja-JP" sz="1200" b="0" i="0" kern="1200">
              <a:solidFill>
                <a:schemeClr val="tx1"/>
              </a:solidFill>
              <a:effectLst/>
              <a:latin typeface="+mn-lt"/>
              <a:ea typeface="+mn-ea"/>
              <a:cs typeface="+mn-cs"/>
            </a:endParaRPr>
          </a:p>
          <a:p>
            <a:pPr defTabSz="457200"/>
            <a:r>
              <a:rPr kumimoji="1" lang="en-US" altLang="ja-JP" sz="1200" b="0" i="0" kern="1200">
                <a:solidFill>
                  <a:schemeClr val="tx1"/>
                </a:solidFill>
                <a:effectLst/>
                <a:latin typeface="+mn-lt"/>
                <a:ea typeface="+mn-ea"/>
                <a:cs typeface="+mn-cs"/>
              </a:rPr>
              <a:t>S</a:t>
            </a:r>
            <a:r>
              <a:rPr kumimoji="1" lang="ja-JP" altLang="en-US" sz="1200" b="0" i="0" kern="1200">
                <a:solidFill>
                  <a:schemeClr val="tx1"/>
                </a:solidFill>
                <a:effectLst/>
                <a:latin typeface="+mn-lt"/>
                <a:ea typeface="+mn-ea"/>
                <a:cs typeface="+mn-cs"/>
              </a:rPr>
              <a:t>：開始記号 </a:t>
            </a:r>
            <a:endParaRPr kumimoji="1" lang="en-US" altLang="ja-JP" sz="1200" b="0" i="0" kern="1200">
              <a:solidFill>
                <a:schemeClr val="tx1"/>
              </a:solidFill>
              <a:effectLst/>
              <a:latin typeface="+mn-lt"/>
              <a:ea typeface="+mn-ea"/>
              <a:cs typeface="+mn-cs"/>
            </a:endParaRPr>
          </a:p>
          <a:p>
            <a:pPr marL="171450" indent="-171450" defTabSz="457200">
              <a:buFontTx/>
              <a:buChar char="-"/>
            </a:pPr>
            <a:r>
              <a:rPr kumimoji="1" lang="ja-JP" altLang="en-US" sz="1200" b="0" i="0" kern="1200">
                <a:solidFill>
                  <a:schemeClr val="tx1"/>
                </a:solidFill>
                <a:effectLst/>
                <a:latin typeface="+mn-lt"/>
                <a:ea typeface="+mn-ea"/>
                <a:cs typeface="+mn-cs"/>
              </a:rPr>
              <a:t>多くの場合、</a:t>
            </a:r>
            <a:r>
              <a:rPr kumimoji="1" lang="en-US" altLang="ja-JP" sz="1200" b="0" i="0" kern="1200">
                <a:solidFill>
                  <a:schemeClr val="tx1"/>
                </a:solidFill>
                <a:effectLst/>
                <a:latin typeface="+mn-lt"/>
                <a:ea typeface="+mn-ea"/>
                <a:cs typeface="+mn-cs"/>
              </a:rPr>
              <a:t>ROOT</a:t>
            </a:r>
            <a:r>
              <a:rPr kumimoji="1" lang="ja-JP" altLang="en-US" sz="1200" b="0" i="0" kern="1200">
                <a:solidFill>
                  <a:schemeClr val="tx1"/>
                </a:solidFill>
                <a:effectLst/>
                <a:latin typeface="+mn-lt"/>
                <a:ea typeface="+mn-ea"/>
                <a:cs typeface="+mn-cs"/>
              </a:rPr>
              <a:t>または</a:t>
            </a:r>
            <a:r>
              <a:rPr kumimoji="1" lang="en-US" altLang="ja-JP" sz="1200" b="0" i="0" kern="1200">
                <a:solidFill>
                  <a:schemeClr val="tx1"/>
                </a:solidFill>
                <a:effectLst/>
                <a:latin typeface="+mn-lt"/>
                <a:ea typeface="+mn-ea"/>
                <a:cs typeface="+mn-cs"/>
              </a:rPr>
              <a:t>TOP</a:t>
            </a:r>
            <a:r>
              <a:rPr kumimoji="1" lang="ja-JP" altLang="en-US" sz="1200" b="0" i="0" kern="1200">
                <a:solidFill>
                  <a:schemeClr val="tx1"/>
                </a:solidFill>
                <a:effectLst/>
                <a:latin typeface="+mn-lt"/>
                <a:ea typeface="+mn-ea"/>
                <a:cs typeface="+mn-cs"/>
              </a:rPr>
              <a:t>と書かれています</a:t>
            </a:r>
            <a:endParaRPr kumimoji="1" lang="en-US" altLang="ja-JP" sz="1200" b="0" i="0" kern="1200">
              <a:solidFill>
                <a:schemeClr val="tx1"/>
              </a:solidFill>
              <a:effectLst/>
              <a:latin typeface="+mn-lt"/>
              <a:ea typeface="+mn-ea"/>
              <a:cs typeface="+mn-cs"/>
            </a:endParaRPr>
          </a:p>
          <a:p>
            <a:pPr marL="0" indent="0" defTabSz="457200">
              <a:buFontTx/>
              <a:buNone/>
            </a:pPr>
            <a:r>
              <a:rPr kumimoji="1" lang="en-US" altLang="ja-JP" sz="1200" b="0" i="0" kern="1200">
                <a:solidFill>
                  <a:schemeClr val="tx1"/>
                </a:solidFill>
                <a:effectLst/>
                <a:latin typeface="+mn-lt"/>
                <a:ea typeface="+mn-ea"/>
                <a:cs typeface="+mn-cs"/>
              </a:rPr>
              <a:t>R</a:t>
            </a:r>
            <a:r>
              <a:rPr kumimoji="1" lang="ja-JP" altLang="en-US" sz="1200" b="0" i="0" kern="1200">
                <a:solidFill>
                  <a:schemeClr val="tx1"/>
                </a:solidFill>
                <a:effectLst/>
                <a:latin typeface="+mn-lt"/>
                <a:ea typeface="+mn-ea"/>
                <a:cs typeface="+mn-cs"/>
              </a:rPr>
              <a:t>：一連のルール</a:t>
            </a:r>
            <a:endParaRPr kumimoji="1" lang="en-US" altLang="ja-JP" sz="1200" b="0" i="0" kern="1200">
              <a:solidFill>
                <a:schemeClr val="tx1"/>
              </a:solidFill>
              <a:effectLst/>
              <a:latin typeface="+mn-lt"/>
              <a:ea typeface="+mn-ea"/>
              <a:cs typeface="+mn-cs"/>
            </a:endParaRPr>
          </a:p>
          <a:p>
            <a:pPr marL="171450" indent="-171450" defTabSz="457200">
              <a:buFontTx/>
              <a:buChar char="-"/>
            </a:pPr>
            <a:r>
              <a:rPr kumimoji="1" lang="en-US" altLang="ja-JP" sz="1200" b="0" i="0" kern="1200">
                <a:solidFill>
                  <a:schemeClr val="tx1"/>
                </a:solidFill>
                <a:effectLst/>
                <a:latin typeface="+mn-lt"/>
                <a:ea typeface="+mn-ea"/>
                <a:cs typeface="+mn-cs"/>
              </a:rPr>
              <a:t>X-&gt;Y1 Y2…</a:t>
            </a:r>
            <a:r>
              <a:rPr kumimoji="1" lang="en-US" altLang="ja-JP" sz="1200" b="0" i="0" kern="1200" err="1">
                <a:solidFill>
                  <a:schemeClr val="tx1"/>
                </a:solidFill>
                <a:effectLst/>
                <a:latin typeface="+mn-lt"/>
                <a:ea typeface="+mn-ea"/>
                <a:cs typeface="+mn-cs"/>
              </a:rPr>
              <a:t>Yk</a:t>
            </a:r>
            <a:r>
              <a:rPr kumimoji="1" lang="ja-JP" altLang="en-US" sz="1200" b="0" i="0" kern="1200">
                <a:solidFill>
                  <a:schemeClr val="tx1"/>
                </a:solidFill>
                <a:effectLst/>
                <a:latin typeface="+mn-lt"/>
                <a:ea typeface="+mn-ea"/>
                <a:cs typeface="+mn-cs"/>
              </a:rPr>
              <a:t>の形式で、</a:t>
            </a:r>
            <a:r>
              <a:rPr kumimoji="1" lang="en-US" altLang="ja-JP" sz="1200" b="0" i="0" kern="1200" err="1">
                <a:solidFill>
                  <a:schemeClr val="tx1"/>
                </a:solidFill>
                <a:effectLst/>
                <a:latin typeface="+mn-lt"/>
                <a:ea typeface="+mn-ea"/>
                <a:cs typeface="+mn-cs"/>
              </a:rPr>
              <a:t>X,Yi</a:t>
            </a:r>
            <a:r>
              <a:rPr kumimoji="1" lang="ja-JP" altLang="en-US" sz="1200" b="0" i="0" kern="1200">
                <a:solidFill>
                  <a:schemeClr val="tx1"/>
                </a:solidFill>
                <a:effectLst/>
                <a:latin typeface="+mn-lt"/>
                <a:ea typeface="+mn-ea"/>
                <a:cs typeface="+mn-cs"/>
              </a:rPr>
              <a:t>∈</a:t>
            </a:r>
            <a:r>
              <a:rPr kumimoji="1" lang="en-US" altLang="ja-JP" sz="1200" b="0" i="0" kern="1200">
                <a:solidFill>
                  <a:schemeClr val="tx1"/>
                </a:solidFill>
                <a:effectLst/>
                <a:latin typeface="+mn-lt"/>
                <a:ea typeface="+mn-ea"/>
                <a:cs typeface="+mn-cs"/>
              </a:rPr>
              <a:t>N </a:t>
            </a:r>
          </a:p>
          <a:p>
            <a:pPr marL="171450" indent="-171450" defTabSz="457200">
              <a:buFontTx/>
              <a:buChar char="-"/>
            </a:pPr>
            <a:r>
              <a:rPr kumimoji="1" lang="ja-JP" altLang="en-US" sz="1200" b="0" i="0" kern="1200">
                <a:solidFill>
                  <a:schemeClr val="tx1"/>
                </a:solidFill>
                <a:effectLst/>
                <a:latin typeface="+mn-lt"/>
                <a:ea typeface="+mn-ea"/>
                <a:cs typeface="+mn-cs"/>
              </a:rPr>
              <a:t>例：</a:t>
            </a:r>
            <a:r>
              <a:rPr kumimoji="1" lang="en-US" altLang="ja-JP" sz="1200" b="0" i="0" kern="1200">
                <a:solidFill>
                  <a:schemeClr val="tx1"/>
                </a:solidFill>
                <a:effectLst/>
                <a:latin typeface="+mn-lt"/>
                <a:ea typeface="+mn-ea"/>
                <a:cs typeface="+mn-cs"/>
              </a:rPr>
              <a:t>S→NP VP</a:t>
            </a:r>
            <a:r>
              <a:rPr kumimoji="1" lang="ja-JP" altLang="en-US" sz="1200" b="0" i="0" kern="1200" err="1">
                <a:solidFill>
                  <a:schemeClr val="tx1"/>
                </a:solidFill>
                <a:effectLst/>
                <a:latin typeface="+mn-lt"/>
                <a:ea typeface="+mn-ea"/>
                <a:cs typeface="+mn-cs"/>
              </a:rPr>
              <a:t>、</a:t>
            </a:r>
            <a:r>
              <a:rPr kumimoji="1" lang="en-US" altLang="ja-JP" sz="1200" b="0" i="0" kern="1200">
                <a:solidFill>
                  <a:schemeClr val="tx1"/>
                </a:solidFill>
                <a:effectLst/>
                <a:latin typeface="+mn-lt"/>
                <a:ea typeface="+mn-ea"/>
                <a:cs typeface="+mn-cs"/>
              </a:rPr>
              <a:t>VP→VP CC VP</a:t>
            </a:r>
          </a:p>
          <a:p>
            <a:pPr marL="171450" indent="-171450" defTabSz="457200">
              <a:buFontTx/>
              <a:buChar char="-"/>
            </a:pPr>
            <a:r>
              <a:rPr kumimoji="1" lang="ja-JP" altLang="en-US" sz="1200" b="0" i="0" kern="1200">
                <a:solidFill>
                  <a:schemeClr val="tx1"/>
                </a:solidFill>
                <a:effectLst/>
                <a:latin typeface="+mn-lt"/>
                <a:ea typeface="+mn-ea"/>
                <a:cs typeface="+mn-cs"/>
              </a:rPr>
              <a:t>リライト、プロダクション、ローカルツリーとも呼ばれます</a:t>
            </a:r>
            <a:endParaRPr lang="ja-JP" altLang="ja-JP"/>
          </a:p>
        </p:txBody>
      </p:sp>
    </p:spTree>
    <p:extLst>
      <p:ext uri="{BB962C8B-B14F-4D97-AF65-F5344CB8AC3E}">
        <p14:creationId xmlns:p14="http://schemas.microsoft.com/office/powerpoint/2010/main" val="1408860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a:t>文法によって認められた文を解析する</a:t>
            </a:r>
            <a:endParaRPr lang="en-US" altLang="ja-JP"/>
          </a:p>
          <a:p>
            <a:r>
              <a:rPr lang="ja-JP" altLang="ja-JP"/>
              <a:t>推論システムを使って単語からの構文解析を証明する </a:t>
            </a:r>
            <a:endParaRPr lang="en-US" altLang="ja-JP"/>
          </a:p>
          <a:p>
            <a:r>
              <a:rPr lang="ja-JP" altLang="ja-JP"/>
              <a:t>単純な10規則文法：592パース 実サイズの文法：何百万もの構文解析！ </a:t>
            </a:r>
            <a:endParaRPr lang="en-US" altLang="ja-JP"/>
          </a:p>
          <a:p>
            <a:r>
              <a:rPr lang="ja-JP" altLang="ja-JP"/>
              <a:t>これは非常にひどくスケールします、</a:t>
            </a:r>
            <a:endParaRPr lang="en-US" altLang="ja-JP"/>
          </a:p>
          <a:p>
            <a:r>
              <a:rPr lang="ja-JP" altLang="ja-JP"/>
              <a:t>広範囲にわたるツールを生み出しませんでした</a:t>
            </a:r>
            <a:endParaRPr kumimoji="1" lang="ja-JP" altLang="en-US"/>
          </a:p>
        </p:txBody>
      </p:sp>
      <p:sp>
        <p:nvSpPr>
          <p:cNvPr id="4" name="スライド番号プレースホルダー 3"/>
          <p:cNvSpPr>
            <a:spLocks noGrp="1"/>
          </p:cNvSpPr>
          <p:nvPr>
            <p:ph type="sldNum" sz="quarter" idx="10"/>
          </p:nvPr>
        </p:nvSpPr>
        <p:spPr/>
        <p:txBody>
          <a:bodyPr/>
          <a:lstStyle/>
          <a:p>
            <a:fld id="{F2266BA9-14DA-4A05-8596-26F20D30571F}" type="slidenum">
              <a:rPr kumimoji="1" lang="ja-JP" altLang="en-US" smtClean="0"/>
              <a:t>11</a:t>
            </a:fld>
            <a:endParaRPr kumimoji="1" lang="ja-JP" altLang="en-US"/>
          </a:p>
        </p:txBody>
      </p:sp>
    </p:spTree>
    <p:extLst>
      <p:ext uri="{BB962C8B-B14F-4D97-AF65-F5344CB8AC3E}">
        <p14:creationId xmlns:p14="http://schemas.microsoft.com/office/powerpoint/2010/main" val="3348896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D47297-8E04-4AF3-ABD2-52217886B4F2}" type="slidenum">
              <a:rPr lang="en-US" altLang="ja-JP"/>
              <a:pPr/>
              <a:t>12</a:t>
            </a:fld>
            <a:endParaRPr lang="en-US" altLang="ja-JP"/>
          </a:p>
        </p:txBody>
      </p:sp>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p:txBody>
          <a:bodyPr/>
          <a:lstStyle/>
          <a:p>
            <a:r>
              <a:rPr lang="en-US" altLang="ja-JP">
                <a:ea typeface="ＭＳ Ｐゴシック" panose="020B0600070205080204" pitchFamily="50" charset="-128"/>
              </a:rPr>
              <a:t>It generates the same set of parses for a text that the corresponding context free grammar does, and assigns a probability to each parse.</a:t>
            </a:r>
          </a:p>
          <a:p>
            <a:endParaRPr lang="en-US" altLang="ja-JP">
              <a:ea typeface="ＭＳ Ｐゴシック" panose="020B0600070205080204" pitchFamily="50" charset="-128"/>
            </a:endParaRPr>
          </a:p>
          <a:p>
            <a:r>
              <a:rPr lang="ja-JP" altLang="en-US">
                <a:ea typeface="ＭＳ Ｐゴシック" panose="020B0600070205080204" pitchFamily="50" charset="-128"/>
              </a:rPr>
              <a:t>確率と各プロダクションを関連付けるコンテキストフリー文法。</a:t>
            </a:r>
          </a:p>
          <a:p>
            <a:r>
              <a:rPr lang="en-US" altLang="ja-JP">
                <a:ea typeface="ＭＳ Ｐゴシック" panose="020B0600070205080204" pitchFamily="50" charset="-128"/>
              </a:rPr>
              <a:t>P</a:t>
            </a:r>
            <a:r>
              <a:rPr lang="ja-JP" altLang="en-US">
                <a:ea typeface="ＭＳ Ｐゴシック" panose="020B0600070205080204" pitchFamily="50" charset="-128"/>
              </a:rPr>
              <a:t>（</a:t>
            </a:r>
            <a:r>
              <a:rPr lang="en-US" altLang="ja-JP">
                <a:ea typeface="ＭＳ Ｐゴシック" panose="020B0600070205080204" pitchFamily="50" charset="-128"/>
              </a:rPr>
              <a:t>Y1 Y2…</a:t>
            </a:r>
            <a:r>
              <a:rPr lang="en-US" altLang="ja-JP" err="1">
                <a:ea typeface="ＭＳ Ｐゴシック" panose="020B0600070205080204" pitchFamily="50" charset="-128"/>
              </a:rPr>
              <a:t>Yk</a:t>
            </a:r>
            <a:r>
              <a:rPr lang="en-US" altLang="ja-JP">
                <a:ea typeface="ＭＳ Ｐゴシック" panose="020B0600070205080204" pitchFamily="50" charset="-128"/>
              </a:rPr>
              <a:t> | X</a:t>
            </a:r>
            <a:r>
              <a:rPr lang="ja-JP" altLang="en-US">
                <a:ea typeface="ＭＳ Ｐゴシック" panose="020B0600070205080204" pitchFamily="50" charset="-128"/>
              </a:rPr>
              <a:t>）</a:t>
            </a:r>
          </a:p>
          <a:p>
            <a:r>
              <a:rPr lang="ja-JP" altLang="en-US">
                <a:ea typeface="ＭＳ Ｐゴシック" panose="020B0600070205080204" pitchFamily="50" charset="-128"/>
              </a:rPr>
              <a:t>ＰＣＦＧによって生成された解析の確率は、それを生成するために使用されたプロダクションの確率の単なる積である。</a:t>
            </a:r>
            <a:endParaRPr lang="en-US" altLang="ja-JP">
              <a:ea typeface="ＭＳ Ｐゴシック" panose="020B0600070205080204" pitchFamily="50" charset="-128"/>
            </a:endParaRPr>
          </a:p>
          <a:p>
            <a:endParaRPr lang="en-US" altLang="ja-JP">
              <a:ea typeface="ＭＳ Ｐゴシック" panose="020B0600070205080204" pitchFamily="50" charset="-128"/>
            </a:endParaRPr>
          </a:p>
          <a:p>
            <a:r>
              <a:rPr lang="ja-JP" altLang="en-US">
                <a:ea typeface="ＭＳ Ｐゴシック" panose="020B0600070205080204" pitchFamily="50" charset="-128"/>
              </a:rPr>
              <a:t>それは、対応する文脈自由文法が行うのと同じ一連の解析を生成し、そして各解析に確率を割り当てる。</a:t>
            </a:r>
            <a:endParaRPr lang="en-US" altLang="ja-JP">
              <a:ea typeface="ＭＳ Ｐゴシック" panose="020B0600070205080204" pitchFamily="50" charset="-128"/>
            </a:endParaRPr>
          </a:p>
        </p:txBody>
      </p:sp>
    </p:spTree>
    <p:extLst>
      <p:ext uri="{BB962C8B-B14F-4D97-AF65-F5344CB8AC3E}">
        <p14:creationId xmlns:p14="http://schemas.microsoft.com/office/powerpoint/2010/main" val="3435806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CB278D-9679-20E2-4479-6A8A7AC28A9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8205B09-3660-3554-24B1-13967D2B57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31C780A-FBA7-E38D-1845-47418665F3F4}"/>
              </a:ext>
            </a:extLst>
          </p:cNvPr>
          <p:cNvSpPr>
            <a:spLocks noGrp="1"/>
          </p:cNvSpPr>
          <p:nvPr>
            <p:ph type="dt" sz="half" idx="10"/>
          </p:nvPr>
        </p:nvSpPr>
        <p:spPr/>
        <p:txBody>
          <a:bodyPr/>
          <a:lstStyle/>
          <a:p>
            <a:fld id="{D72F0F87-4FB9-4ACF-9434-AD621D4B32A5}" type="datetimeFigureOut">
              <a:rPr kumimoji="1" lang="ja-JP" altLang="en-US" smtClean="0"/>
              <a:t>2025/10/14</a:t>
            </a:fld>
            <a:endParaRPr kumimoji="1" lang="ja-JP" altLang="en-US"/>
          </a:p>
        </p:txBody>
      </p:sp>
      <p:sp>
        <p:nvSpPr>
          <p:cNvPr id="5" name="フッター プレースホルダー 4">
            <a:extLst>
              <a:ext uri="{FF2B5EF4-FFF2-40B4-BE49-F238E27FC236}">
                <a16:creationId xmlns:a16="http://schemas.microsoft.com/office/drawing/2014/main" id="{56586464-B01D-80E4-8B9B-D4BD7192835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34B8526-0A35-F4BA-AF05-55DEC57B0BF9}"/>
              </a:ext>
            </a:extLst>
          </p:cNvPr>
          <p:cNvSpPr>
            <a:spLocks noGrp="1"/>
          </p:cNvSpPr>
          <p:nvPr>
            <p:ph type="sldNum" sz="quarter" idx="12"/>
          </p:nvPr>
        </p:nvSpPr>
        <p:spPr/>
        <p:txBody>
          <a:bodyPr/>
          <a:lstStyle/>
          <a:p>
            <a:fld id="{B3557248-74EF-4C34-BA85-35753E30C24D}" type="slidenum">
              <a:rPr kumimoji="1" lang="ja-JP" altLang="en-US" smtClean="0"/>
              <a:t>‹#›</a:t>
            </a:fld>
            <a:endParaRPr kumimoji="1" lang="ja-JP" altLang="en-US"/>
          </a:p>
        </p:txBody>
      </p:sp>
    </p:spTree>
    <p:extLst>
      <p:ext uri="{BB962C8B-B14F-4D97-AF65-F5344CB8AC3E}">
        <p14:creationId xmlns:p14="http://schemas.microsoft.com/office/powerpoint/2010/main" val="1236997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7EAD02-9129-BF12-8237-B2C7E65EB7E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FA9E752-038E-2454-BE8D-2FA25E5B9FB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1FD72FC-4F86-0D5A-2AA9-060FB1497F0C}"/>
              </a:ext>
            </a:extLst>
          </p:cNvPr>
          <p:cNvSpPr>
            <a:spLocks noGrp="1"/>
          </p:cNvSpPr>
          <p:nvPr>
            <p:ph type="dt" sz="half" idx="10"/>
          </p:nvPr>
        </p:nvSpPr>
        <p:spPr/>
        <p:txBody>
          <a:bodyPr/>
          <a:lstStyle/>
          <a:p>
            <a:fld id="{D72F0F87-4FB9-4ACF-9434-AD621D4B32A5}" type="datetimeFigureOut">
              <a:rPr kumimoji="1" lang="ja-JP" altLang="en-US" smtClean="0"/>
              <a:t>2025/10/14</a:t>
            </a:fld>
            <a:endParaRPr kumimoji="1" lang="ja-JP" altLang="en-US"/>
          </a:p>
        </p:txBody>
      </p:sp>
      <p:sp>
        <p:nvSpPr>
          <p:cNvPr id="5" name="フッター プレースホルダー 4">
            <a:extLst>
              <a:ext uri="{FF2B5EF4-FFF2-40B4-BE49-F238E27FC236}">
                <a16:creationId xmlns:a16="http://schemas.microsoft.com/office/drawing/2014/main" id="{DFF2DBC7-948F-472D-0AFE-04CEA338865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0C6B5EF-973E-9AE3-8159-F7313DC7B009}"/>
              </a:ext>
            </a:extLst>
          </p:cNvPr>
          <p:cNvSpPr>
            <a:spLocks noGrp="1"/>
          </p:cNvSpPr>
          <p:nvPr>
            <p:ph type="sldNum" sz="quarter" idx="12"/>
          </p:nvPr>
        </p:nvSpPr>
        <p:spPr/>
        <p:txBody>
          <a:bodyPr/>
          <a:lstStyle/>
          <a:p>
            <a:fld id="{B3557248-74EF-4C34-BA85-35753E30C24D}" type="slidenum">
              <a:rPr kumimoji="1" lang="ja-JP" altLang="en-US" smtClean="0"/>
              <a:t>‹#›</a:t>
            </a:fld>
            <a:endParaRPr kumimoji="1" lang="ja-JP" altLang="en-US"/>
          </a:p>
        </p:txBody>
      </p:sp>
    </p:spTree>
    <p:extLst>
      <p:ext uri="{BB962C8B-B14F-4D97-AF65-F5344CB8AC3E}">
        <p14:creationId xmlns:p14="http://schemas.microsoft.com/office/powerpoint/2010/main" val="1442035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C8CE0DC-12A9-CD4D-07F3-C7119061413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C444B42-225C-54B0-7474-478E1327B61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5B864E1-A234-92FA-651A-B62367B8F0E7}"/>
              </a:ext>
            </a:extLst>
          </p:cNvPr>
          <p:cNvSpPr>
            <a:spLocks noGrp="1"/>
          </p:cNvSpPr>
          <p:nvPr>
            <p:ph type="dt" sz="half" idx="10"/>
          </p:nvPr>
        </p:nvSpPr>
        <p:spPr/>
        <p:txBody>
          <a:bodyPr/>
          <a:lstStyle/>
          <a:p>
            <a:fld id="{D72F0F87-4FB9-4ACF-9434-AD621D4B32A5}" type="datetimeFigureOut">
              <a:rPr kumimoji="1" lang="ja-JP" altLang="en-US" smtClean="0"/>
              <a:t>2025/10/14</a:t>
            </a:fld>
            <a:endParaRPr kumimoji="1" lang="ja-JP" altLang="en-US"/>
          </a:p>
        </p:txBody>
      </p:sp>
      <p:sp>
        <p:nvSpPr>
          <p:cNvPr id="5" name="フッター プレースホルダー 4">
            <a:extLst>
              <a:ext uri="{FF2B5EF4-FFF2-40B4-BE49-F238E27FC236}">
                <a16:creationId xmlns:a16="http://schemas.microsoft.com/office/drawing/2014/main" id="{9A59A622-6AEB-3988-CFE7-6805542C75D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43228A5-A4E1-E6FE-8B1E-EE674BF02478}"/>
              </a:ext>
            </a:extLst>
          </p:cNvPr>
          <p:cNvSpPr>
            <a:spLocks noGrp="1"/>
          </p:cNvSpPr>
          <p:nvPr>
            <p:ph type="sldNum" sz="quarter" idx="12"/>
          </p:nvPr>
        </p:nvSpPr>
        <p:spPr/>
        <p:txBody>
          <a:bodyPr/>
          <a:lstStyle/>
          <a:p>
            <a:fld id="{B3557248-74EF-4C34-BA85-35753E30C24D}" type="slidenum">
              <a:rPr kumimoji="1" lang="ja-JP" altLang="en-US" smtClean="0"/>
              <a:t>‹#›</a:t>
            </a:fld>
            <a:endParaRPr kumimoji="1" lang="ja-JP" altLang="en-US"/>
          </a:p>
        </p:txBody>
      </p:sp>
    </p:spTree>
    <p:extLst>
      <p:ext uri="{BB962C8B-B14F-4D97-AF65-F5344CB8AC3E}">
        <p14:creationId xmlns:p14="http://schemas.microsoft.com/office/powerpoint/2010/main" val="700753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8"/>
            <a:ext cx="10972800" cy="1143000"/>
          </a:xfrm>
        </p:spPr>
        <p:txBody>
          <a:bodyPr/>
          <a:lstStyle/>
          <a:p>
            <a:r>
              <a:rPr lang="ja-JP" altLang="en-US"/>
              <a:t>マスター タイトルの書式設定</a:t>
            </a:r>
          </a:p>
        </p:txBody>
      </p:sp>
      <p:sp>
        <p:nvSpPr>
          <p:cNvPr id="3" name="表プレースホルダー 2"/>
          <p:cNvSpPr>
            <a:spLocks noGrp="1"/>
          </p:cNvSpPr>
          <p:nvPr>
            <p:ph type="tbl" idx="1"/>
          </p:nvPr>
        </p:nvSpPr>
        <p:spPr>
          <a:xfrm>
            <a:off x="609600" y="1600201"/>
            <a:ext cx="10972800" cy="4525963"/>
          </a:xfrm>
        </p:spPr>
        <p:txBody>
          <a:bodyPr/>
          <a:lstStyle/>
          <a:p>
            <a:endParaRPr lang="ja-JP" altLang="en-US"/>
          </a:p>
        </p:txBody>
      </p:sp>
      <p:sp>
        <p:nvSpPr>
          <p:cNvPr id="4" name="日付プレースホルダー 3"/>
          <p:cNvSpPr>
            <a:spLocks noGrp="1"/>
          </p:cNvSpPr>
          <p:nvPr>
            <p:ph type="dt" sz="half" idx="10"/>
          </p:nvPr>
        </p:nvSpPr>
        <p:spPr>
          <a:xfrm>
            <a:off x="609600" y="6245225"/>
            <a:ext cx="2844800" cy="476250"/>
          </a:xfrm>
        </p:spPr>
        <p:txBody>
          <a:bodyPr/>
          <a:lstStyle>
            <a:lvl1pPr>
              <a:defRPr/>
            </a:lvl1pPr>
          </a:lstStyle>
          <a:p>
            <a:endParaRPr lang="en-US" altLang="ja-JP"/>
          </a:p>
        </p:txBody>
      </p:sp>
      <p:sp>
        <p:nvSpPr>
          <p:cNvPr id="5" name="フッター プレースホルダー 4"/>
          <p:cNvSpPr>
            <a:spLocks noGrp="1"/>
          </p:cNvSpPr>
          <p:nvPr>
            <p:ph type="ftr" sz="quarter" idx="11"/>
          </p:nvPr>
        </p:nvSpPr>
        <p:spPr>
          <a:xfrm>
            <a:off x="4165600" y="6245225"/>
            <a:ext cx="3860800" cy="476250"/>
          </a:xfrm>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a:xfrm>
            <a:off x="8737600" y="6245225"/>
            <a:ext cx="2844800" cy="476250"/>
          </a:xfrm>
        </p:spPr>
        <p:txBody>
          <a:bodyPr/>
          <a:lstStyle>
            <a:lvl1pPr>
              <a:defRPr/>
            </a:lvl1pPr>
          </a:lstStyle>
          <a:p>
            <a:fld id="{2EFE42EC-DA1B-4873-81E2-116613655148}" type="slidenum">
              <a:rPr lang="en-US" altLang="ja-JP"/>
              <a:pPr/>
              <a:t>‹#›</a:t>
            </a:fld>
            <a:endParaRPr lang="en-US" altLang="ja-JP"/>
          </a:p>
        </p:txBody>
      </p:sp>
    </p:spTree>
    <p:extLst>
      <p:ext uri="{BB962C8B-B14F-4D97-AF65-F5344CB8AC3E}">
        <p14:creationId xmlns:p14="http://schemas.microsoft.com/office/powerpoint/2010/main" val="2374662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7B92"/>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10/14/2025</a:t>
            </a:fld>
            <a:endParaRPr lang="en-US"/>
          </a:p>
        </p:txBody>
      </p:sp>
      <p:sp>
        <p:nvSpPr>
          <p:cNvPr id="5" name="Holder 5"/>
          <p:cNvSpPr>
            <a:spLocks noGrp="1"/>
          </p:cNvSpPr>
          <p:nvPr>
            <p:ph type="sldNum" sz="quarter" idx="7"/>
          </p:nvPr>
        </p:nvSpPr>
        <p:spPr/>
        <p:txBody>
          <a:bodyPr lIns="0" tIns="0" rIns="0" bIns="0"/>
          <a:lstStyle>
            <a:lvl1pPr>
              <a:defRPr sz="1400" b="0" i="0">
                <a:solidFill>
                  <a:schemeClr val="tx1"/>
                </a:solidFill>
                <a:latin typeface="Calibri"/>
                <a:cs typeface="Calibri"/>
              </a:defRPr>
            </a:lvl1pPr>
          </a:lstStyle>
          <a:p>
            <a:pPr marL="38100">
              <a:lnSpc>
                <a:spcPts val="1450"/>
              </a:lnSpc>
            </a:pPr>
            <a:fld id="{81D60167-4931-47E6-BA6A-407CBD079E47}" type="slidenum">
              <a:rPr spc="-50" dirty="0"/>
              <a:t>‹#›</a:t>
            </a:fld>
            <a:endParaRPr spc="-50"/>
          </a:p>
        </p:txBody>
      </p:sp>
    </p:spTree>
    <p:extLst>
      <p:ext uri="{BB962C8B-B14F-4D97-AF65-F5344CB8AC3E}">
        <p14:creationId xmlns:p14="http://schemas.microsoft.com/office/powerpoint/2010/main" val="919383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85457" y="172085"/>
            <a:ext cx="8867140" cy="1071245"/>
          </a:xfrm>
          <a:prstGeom prst="rect">
            <a:avLst/>
          </a:prstGeom>
        </p:spPr>
        <p:txBody>
          <a:bodyPr wrap="square" lIns="0" tIns="0" rIns="0" bIns="0">
            <a:spAutoFit/>
          </a:bodyPr>
          <a:lstStyle>
            <a:lvl1pPr>
              <a:defRPr sz="3200" b="1" i="0">
                <a:solidFill>
                  <a:srgbClr val="007B92"/>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10/14/2025</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Calibri"/>
                <a:cs typeface="Calibri"/>
              </a:defRPr>
            </a:lvl1pPr>
          </a:lstStyle>
          <a:p>
            <a:pPr marL="38100">
              <a:lnSpc>
                <a:spcPts val="1450"/>
              </a:lnSpc>
            </a:pPr>
            <a:fld id="{81D60167-4931-47E6-BA6A-407CBD079E47}" type="slidenum">
              <a:rPr spc="-50" dirty="0"/>
              <a:t>‹#›</a:t>
            </a:fld>
            <a:endParaRPr spc="-50"/>
          </a:p>
        </p:txBody>
      </p:sp>
    </p:spTree>
    <p:extLst>
      <p:ext uri="{BB962C8B-B14F-4D97-AF65-F5344CB8AC3E}">
        <p14:creationId xmlns:p14="http://schemas.microsoft.com/office/powerpoint/2010/main" val="1979634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36CAD8-9D6B-A5AF-1DEF-B58D882928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7FB0C86-9414-3C2F-A2FD-88F6BF7B88A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ECE48E7-8982-FA5E-5488-1DC1ACC1FA6F}"/>
              </a:ext>
            </a:extLst>
          </p:cNvPr>
          <p:cNvSpPr>
            <a:spLocks noGrp="1"/>
          </p:cNvSpPr>
          <p:nvPr>
            <p:ph type="dt" sz="half" idx="10"/>
          </p:nvPr>
        </p:nvSpPr>
        <p:spPr/>
        <p:txBody>
          <a:bodyPr/>
          <a:lstStyle/>
          <a:p>
            <a:fld id="{D72F0F87-4FB9-4ACF-9434-AD621D4B32A5}" type="datetimeFigureOut">
              <a:rPr kumimoji="1" lang="ja-JP" altLang="en-US" smtClean="0"/>
              <a:t>2025/10/14</a:t>
            </a:fld>
            <a:endParaRPr kumimoji="1" lang="ja-JP" altLang="en-US"/>
          </a:p>
        </p:txBody>
      </p:sp>
      <p:sp>
        <p:nvSpPr>
          <p:cNvPr id="5" name="フッター プレースホルダー 4">
            <a:extLst>
              <a:ext uri="{FF2B5EF4-FFF2-40B4-BE49-F238E27FC236}">
                <a16:creationId xmlns:a16="http://schemas.microsoft.com/office/drawing/2014/main" id="{0BE9585E-02B0-45F6-1A94-52AC8F9D11F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F1B3AB2-EF97-CFDE-3D43-34440CF34BB8}"/>
              </a:ext>
            </a:extLst>
          </p:cNvPr>
          <p:cNvSpPr>
            <a:spLocks noGrp="1"/>
          </p:cNvSpPr>
          <p:nvPr>
            <p:ph type="sldNum" sz="quarter" idx="12"/>
          </p:nvPr>
        </p:nvSpPr>
        <p:spPr/>
        <p:txBody>
          <a:bodyPr/>
          <a:lstStyle/>
          <a:p>
            <a:fld id="{B3557248-74EF-4C34-BA85-35753E30C24D}" type="slidenum">
              <a:rPr kumimoji="1" lang="ja-JP" altLang="en-US" smtClean="0"/>
              <a:t>‹#›</a:t>
            </a:fld>
            <a:endParaRPr kumimoji="1" lang="ja-JP" altLang="en-US"/>
          </a:p>
        </p:txBody>
      </p:sp>
    </p:spTree>
    <p:extLst>
      <p:ext uri="{BB962C8B-B14F-4D97-AF65-F5344CB8AC3E}">
        <p14:creationId xmlns:p14="http://schemas.microsoft.com/office/powerpoint/2010/main" val="2238312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12284-81F9-CB91-99BF-C5811BD7E54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693ECC6-2000-4E20-7507-7ED0EA41270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00699BB-1973-C27E-A75A-BA599B7DA47B}"/>
              </a:ext>
            </a:extLst>
          </p:cNvPr>
          <p:cNvSpPr>
            <a:spLocks noGrp="1"/>
          </p:cNvSpPr>
          <p:nvPr>
            <p:ph type="dt" sz="half" idx="10"/>
          </p:nvPr>
        </p:nvSpPr>
        <p:spPr/>
        <p:txBody>
          <a:bodyPr/>
          <a:lstStyle/>
          <a:p>
            <a:fld id="{D72F0F87-4FB9-4ACF-9434-AD621D4B32A5}" type="datetimeFigureOut">
              <a:rPr kumimoji="1" lang="ja-JP" altLang="en-US" smtClean="0"/>
              <a:t>2025/10/14</a:t>
            </a:fld>
            <a:endParaRPr kumimoji="1" lang="ja-JP" altLang="en-US"/>
          </a:p>
        </p:txBody>
      </p:sp>
      <p:sp>
        <p:nvSpPr>
          <p:cNvPr id="5" name="フッター プレースホルダー 4">
            <a:extLst>
              <a:ext uri="{FF2B5EF4-FFF2-40B4-BE49-F238E27FC236}">
                <a16:creationId xmlns:a16="http://schemas.microsoft.com/office/drawing/2014/main" id="{FE785CA2-DDC2-1069-293A-B9A97EF1837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126E888-0FB3-8C32-77B5-8A1F38076243}"/>
              </a:ext>
            </a:extLst>
          </p:cNvPr>
          <p:cNvSpPr>
            <a:spLocks noGrp="1"/>
          </p:cNvSpPr>
          <p:nvPr>
            <p:ph type="sldNum" sz="quarter" idx="12"/>
          </p:nvPr>
        </p:nvSpPr>
        <p:spPr/>
        <p:txBody>
          <a:bodyPr/>
          <a:lstStyle/>
          <a:p>
            <a:fld id="{B3557248-74EF-4C34-BA85-35753E30C24D}" type="slidenum">
              <a:rPr kumimoji="1" lang="ja-JP" altLang="en-US" smtClean="0"/>
              <a:t>‹#›</a:t>
            </a:fld>
            <a:endParaRPr kumimoji="1" lang="ja-JP" altLang="en-US"/>
          </a:p>
        </p:txBody>
      </p:sp>
    </p:spTree>
    <p:extLst>
      <p:ext uri="{BB962C8B-B14F-4D97-AF65-F5344CB8AC3E}">
        <p14:creationId xmlns:p14="http://schemas.microsoft.com/office/powerpoint/2010/main" val="1972122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5C9E3D-A0EF-6657-B124-E96ABE2A7F6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AE47260-2275-A7B2-AE46-47784376E80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D26C2A6-1318-7C72-7304-91CB08D15E2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0343C2D-7C7A-3718-3757-B2C205B83801}"/>
              </a:ext>
            </a:extLst>
          </p:cNvPr>
          <p:cNvSpPr>
            <a:spLocks noGrp="1"/>
          </p:cNvSpPr>
          <p:nvPr>
            <p:ph type="dt" sz="half" idx="10"/>
          </p:nvPr>
        </p:nvSpPr>
        <p:spPr/>
        <p:txBody>
          <a:bodyPr/>
          <a:lstStyle/>
          <a:p>
            <a:fld id="{D72F0F87-4FB9-4ACF-9434-AD621D4B32A5}" type="datetimeFigureOut">
              <a:rPr kumimoji="1" lang="ja-JP" altLang="en-US" smtClean="0"/>
              <a:t>2025/10/14</a:t>
            </a:fld>
            <a:endParaRPr kumimoji="1" lang="ja-JP" altLang="en-US"/>
          </a:p>
        </p:txBody>
      </p:sp>
      <p:sp>
        <p:nvSpPr>
          <p:cNvPr id="6" name="フッター プレースホルダー 5">
            <a:extLst>
              <a:ext uri="{FF2B5EF4-FFF2-40B4-BE49-F238E27FC236}">
                <a16:creationId xmlns:a16="http://schemas.microsoft.com/office/drawing/2014/main" id="{5ABFAEDF-DC89-B287-73E5-D5EEDD54B83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86A5501-8E81-0746-4256-85E8EB042F30}"/>
              </a:ext>
            </a:extLst>
          </p:cNvPr>
          <p:cNvSpPr>
            <a:spLocks noGrp="1"/>
          </p:cNvSpPr>
          <p:nvPr>
            <p:ph type="sldNum" sz="quarter" idx="12"/>
          </p:nvPr>
        </p:nvSpPr>
        <p:spPr/>
        <p:txBody>
          <a:bodyPr/>
          <a:lstStyle/>
          <a:p>
            <a:fld id="{B3557248-74EF-4C34-BA85-35753E30C24D}" type="slidenum">
              <a:rPr kumimoji="1" lang="ja-JP" altLang="en-US" smtClean="0"/>
              <a:t>‹#›</a:t>
            </a:fld>
            <a:endParaRPr kumimoji="1" lang="ja-JP" altLang="en-US"/>
          </a:p>
        </p:txBody>
      </p:sp>
    </p:spTree>
    <p:extLst>
      <p:ext uri="{BB962C8B-B14F-4D97-AF65-F5344CB8AC3E}">
        <p14:creationId xmlns:p14="http://schemas.microsoft.com/office/powerpoint/2010/main" val="1877050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CC27A5-0469-F80B-9EE9-42F1FC6A01F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D725ECB-CC21-9E2D-BDFC-5DC9320843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38475E5-0D7F-87BE-C95E-D3A0C233158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E8C49E6-F5A3-79B7-F32B-22F7F21463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182E25B-F579-D8BB-3F83-5A9B3D55B65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B1721A6-DF85-04F0-FC36-4C5FD5E29E97}"/>
              </a:ext>
            </a:extLst>
          </p:cNvPr>
          <p:cNvSpPr>
            <a:spLocks noGrp="1"/>
          </p:cNvSpPr>
          <p:nvPr>
            <p:ph type="dt" sz="half" idx="10"/>
          </p:nvPr>
        </p:nvSpPr>
        <p:spPr/>
        <p:txBody>
          <a:bodyPr/>
          <a:lstStyle/>
          <a:p>
            <a:fld id="{D72F0F87-4FB9-4ACF-9434-AD621D4B32A5}" type="datetimeFigureOut">
              <a:rPr kumimoji="1" lang="ja-JP" altLang="en-US" smtClean="0"/>
              <a:t>2025/10/14</a:t>
            </a:fld>
            <a:endParaRPr kumimoji="1" lang="ja-JP" altLang="en-US"/>
          </a:p>
        </p:txBody>
      </p:sp>
      <p:sp>
        <p:nvSpPr>
          <p:cNvPr id="8" name="フッター プレースホルダー 7">
            <a:extLst>
              <a:ext uri="{FF2B5EF4-FFF2-40B4-BE49-F238E27FC236}">
                <a16:creationId xmlns:a16="http://schemas.microsoft.com/office/drawing/2014/main" id="{25056494-6946-6F53-80F4-037F0D5157C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1CC8C6B-287C-04F7-17CA-57D172185E26}"/>
              </a:ext>
            </a:extLst>
          </p:cNvPr>
          <p:cNvSpPr>
            <a:spLocks noGrp="1"/>
          </p:cNvSpPr>
          <p:nvPr>
            <p:ph type="sldNum" sz="quarter" idx="12"/>
          </p:nvPr>
        </p:nvSpPr>
        <p:spPr/>
        <p:txBody>
          <a:bodyPr/>
          <a:lstStyle/>
          <a:p>
            <a:fld id="{B3557248-74EF-4C34-BA85-35753E30C24D}" type="slidenum">
              <a:rPr kumimoji="1" lang="ja-JP" altLang="en-US" smtClean="0"/>
              <a:t>‹#›</a:t>
            </a:fld>
            <a:endParaRPr kumimoji="1" lang="ja-JP" altLang="en-US"/>
          </a:p>
        </p:txBody>
      </p:sp>
    </p:spTree>
    <p:extLst>
      <p:ext uri="{BB962C8B-B14F-4D97-AF65-F5344CB8AC3E}">
        <p14:creationId xmlns:p14="http://schemas.microsoft.com/office/powerpoint/2010/main" val="3978869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CB282F-4E3F-6A82-F805-196265C5F19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FB849F4-8BCC-B894-6C52-9933E267473F}"/>
              </a:ext>
            </a:extLst>
          </p:cNvPr>
          <p:cNvSpPr>
            <a:spLocks noGrp="1"/>
          </p:cNvSpPr>
          <p:nvPr>
            <p:ph type="dt" sz="half" idx="10"/>
          </p:nvPr>
        </p:nvSpPr>
        <p:spPr/>
        <p:txBody>
          <a:bodyPr/>
          <a:lstStyle/>
          <a:p>
            <a:fld id="{D72F0F87-4FB9-4ACF-9434-AD621D4B32A5}" type="datetimeFigureOut">
              <a:rPr kumimoji="1" lang="ja-JP" altLang="en-US" smtClean="0"/>
              <a:t>2025/10/14</a:t>
            </a:fld>
            <a:endParaRPr kumimoji="1" lang="ja-JP" altLang="en-US"/>
          </a:p>
        </p:txBody>
      </p:sp>
      <p:sp>
        <p:nvSpPr>
          <p:cNvPr id="4" name="フッター プレースホルダー 3">
            <a:extLst>
              <a:ext uri="{FF2B5EF4-FFF2-40B4-BE49-F238E27FC236}">
                <a16:creationId xmlns:a16="http://schemas.microsoft.com/office/drawing/2014/main" id="{2BB57082-C6B9-D2CA-2EB1-36C23E1AF97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273D5EA-EE23-CB29-AEF0-C28937478F1B}"/>
              </a:ext>
            </a:extLst>
          </p:cNvPr>
          <p:cNvSpPr>
            <a:spLocks noGrp="1"/>
          </p:cNvSpPr>
          <p:nvPr>
            <p:ph type="sldNum" sz="quarter" idx="12"/>
          </p:nvPr>
        </p:nvSpPr>
        <p:spPr/>
        <p:txBody>
          <a:bodyPr/>
          <a:lstStyle/>
          <a:p>
            <a:fld id="{B3557248-74EF-4C34-BA85-35753E30C24D}" type="slidenum">
              <a:rPr kumimoji="1" lang="ja-JP" altLang="en-US" smtClean="0"/>
              <a:t>‹#›</a:t>
            </a:fld>
            <a:endParaRPr kumimoji="1" lang="ja-JP" altLang="en-US"/>
          </a:p>
        </p:txBody>
      </p:sp>
    </p:spTree>
    <p:extLst>
      <p:ext uri="{BB962C8B-B14F-4D97-AF65-F5344CB8AC3E}">
        <p14:creationId xmlns:p14="http://schemas.microsoft.com/office/powerpoint/2010/main" val="2658541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FB15EB7-E026-D2C2-83A5-8254125765EB}"/>
              </a:ext>
            </a:extLst>
          </p:cNvPr>
          <p:cNvSpPr>
            <a:spLocks noGrp="1"/>
          </p:cNvSpPr>
          <p:nvPr>
            <p:ph type="dt" sz="half" idx="10"/>
          </p:nvPr>
        </p:nvSpPr>
        <p:spPr/>
        <p:txBody>
          <a:bodyPr/>
          <a:lstStyle/>
          <a:p>
            <a:fld id="{D72F0F87-4FB9-4ACF-9434-AD621D4B32A5}" type="datetimeFigureOut">
              <a:rPr kumimoji="1" lang="ja-JP" altLang="en-US" smtClean="0"/>
              <a:t>2025/10/14</a:t>
            </a:fld>
            <a:endParaRPr kumimoji="1" lang="ja-JP" altLang="en-US"/>
          </a:p>
        </p:txBody>
      </p:sp>
      <p:sp>
        <p:nvSpPr>
          <p:cNvPr id="3" name="フッター プレースホルダー 2">
            <a:extLst>
              <a:ext uri="{FF2B5EF4-FFF2-40B4-BE49-F238E27FC236}">
                <a16:creationId xmlns:a16="http://schemas.microsoft.com/office/drawing/2014/main" id="{43D1A436-CA5C-DF44-354B-FC602F0FBA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F6CE31-BD4E-6141-47CC-7555B5B7399F}"/>
              </a:ext>
            </a:extLst>
          </p:cNvPr>
          <p:cNvSpPr>
            <a:spLocks noGrp="1"/>
          </p:cNvSpPr>
          <p:nvPr>
            <p:ph type="sldNum" sz="quarter" idx="12"/>
          </p:nvPr>
        </p:nvSpPr>
        <p:spPr/>
        <p:txBody>
          <a:bodyPr/>
          <a:lstStyle/>
          <a:p>
            <a:fld id="{B3557248-74EF-4C34-BA85-35753E30C24D}" type="slidenum">
              <a:rPr kumimoji="1" lang="ja-JP" altLang="en-US" smtClean="0"/>
              <a:t>‹#›</a:t>
            </a:fld>
            <a:endParaRPr kumimoji="1" lang="ja-JP" altLang="en-US"/>
          </a:p>
        </p:txBody>
      </p:sp>
    </p:spTree>
    <p:extLst>
      <p:ext uri="{BB962C8B-B14F-4D97-AF65-F5344CB8AC3E}">
        <p14:creationId xmlns:p14="http://schemas.microsoft.com/office/powerpoint/2010/main" val="567713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2DC90B-7AD2-3525-CD0C-46590025F64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3C674E1-596A-9AC9-2FA9-35781A9E18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9939225-CD0B-0920-2BF8-06B864825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16A1BA4-98E6-0FF0-92DF-E598AC0F869B}"/>
              </a:ext>
            </a:extLst>
          </p:cNvPr>
          <p:cNvSpPr>
            <a:spLocks noGrp="1"/>
          </p:cNvSpPr>
          <p:nvPr>
            <p:ph type="dt" sz="half" idx="10"/>
          </p:nvPr>
        </p:nvSpPr>
        <p:spPr/>
        <p:txBody>
          <a:bodyPr/>
          <a:lstStyle/>
          <a:p>
            <a:fld id="{D72F0F87-4FB9-4ACF-9434-AD621D4B32A5}" type="datetimeFigureOut">
              <a:rPr kumimoji="1" lang="ja-JP" altLang="en-US" smtClean="0"/>
              <a:t>2025/10/14</a:t>
            </a:fld>
            <a:endParaRPr kumimoji="1" lang="ja-JP" altLang="en-US"/>
          </a:p>
        </p:txBody>
      </p:sp>
      <p:sp>
        <p:nvSpPr>
          <p:cNvPr id="6" name="フッター プレースホルダー 5">
            <a:extLst>
              <a:ext uri="{FF2B5EF4-FFF2-40B4-BE49-F238E27FC236}">
                <a16:creationId xmlns:a16="http://schemas.microsoft.com/office/drawing/2014/main" id="{91FD7C40-C0AA-5BEF-305C-C77B89C1AB7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4EF36AA-37CD-B410-35F6-68CEED17E28F}"/>
              </a:ext>
            </a:extLst>
          </p:cNvPr>
          <p:cNvSpPr>
            <a:spLocks noGrp="1"/>
          </p:cNvSpPr>
          <p:nvPr>
            <p:ph type="sldNum" sz="quarter" idx="12"/>
          </p:nvPr>
        </p:nvSpPr>
        <p:spPr/>
        <p:txBody>
          <a:bodyPr/>
          <a:lstStyle/>
          <a:p>
            <a:fld id="{B3557248-74EF-4C34-BA85-35753E30C24D}" type="slidenum">
              <a:rPr kumimoji="1" lang="ja-JP" altLang="en-US" smtClean="0"/>
              <a:t>‹#›</a:t>
            </a:fld>
            <a:endParaRPr kumimoji="1" lang="ja-JP" altLang="en-US"/>
          </a:p>
        </p:txBody>
      </p:sp>
    </p:spTree>
    <p:extLst>
      <p:ext uri="{BB962C8B-B14F-4D97-AF65-F5344CB8AC3E}">
        <p14:creationId xmlns:p14="http://schemas.microsoft.com/office/powerpoint/2010/main" val="2067453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2E4E27-89F6-4668-215A-74DE67EE045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F05643A-E961-1EBA-61D6-E0083E9977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32B8F99-7C50-2D26-EAAF-285B534CE1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6C78965-16BF-319E-74B2-29BD50CDCCBE}"/>
              </a:ext>
            </a:extLst>
          </p:cNvPr>
          <p:cNvSpPr>
            <a:spLocks noGrp="1"/>
          </p:cNvSpPr>
          <p:nvPr>
            <p:ph type="dt" sz="half" idx="10"/>
          </p:nvPr>
        </p:nvSpPr>
        <p:spPr/>
        <p:txBody>
          <a:bodyPr/>
          <a:lstStyle/>
          <a:p>
            <a:fld id="{D72F0F87-4FB9-4ACF-9434-AD621D4B32A5}" type="datetimeFigureOut">
              <a:rPr kumimoji="1" lang="ja-JP" altLang="en-US" smtClean="0"/>
              <a:t>2025/10/14</a:t>
            </a:fld>
            <a:endParaRPr kumimoji="1" lang="ja-JP" altLang="en-US"/>
          </a:p>
        </p:txBody>
      </p:sp>
      <p:sp>
        <p:nvSpPr>
          <p:cNvPr id="6" name="フッター プレースホルダー 5">
            <a:extLst>
              <a:ext uri="{FF2B5EF4-FFF2-40B4-BE49-F238E27FC236}">
                <a16:creationId xmlns:a16="http://schemas.microsoft.com/office/drawing/2014/main" id="{33AD4FF1-F224-4A16-79DA-34F97E71C5F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9CA0025-25AD-5F99-4339-0159E98961E8}"/>
              </a:ext>
            </a:extLst>
          </p:cNvPr>
          <p:cNvSpPr>
            <a:spLocks noGrp="1"/>
          </p:cNvSpPr>
          <p:nvPr>
            <p:ph type="sldNum" sz="quarter" idx="12"/>
          </p:nvPr>
        </p:nvSpPr>
        <p:spPr/>
        <p:txBody>
          <a:bodyPr/>
          <a:lstStyle/>
          <a:p>
            <a:fld id="{B3557248-74EF-4C34-BA85-35753E30C24D}" type="slidenum">
              <a:rPr kumimoji="1" lang="ja-JP" altLang="en-US" smtClean="0"/>
              <a:t>‹#›</a:t>
            </a:fld>
            <a:endParaRPr kumimoji="1" lang="ja-JP" altLang="en-US"/>
          </a:p>
        </p:txBody>
      </p:sp>
    </p:spTree>
    <p:extLst>
      <p:ext uri="{BB962C8B-B14F-4D97-AF65-F5344CB8AC3E}">
        <p14:creationId xmlns:p14="http://schemas.microsoft.com/office/powerpoint/2010/main" val="2326041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8B228D6-AF34-88DF-2EBC-1C01339A92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2AF02B4-9C0F-31A8-91CC-C36BBDA329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5DC34C3-9F88-1766-6339-43050882A6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72F0F87-4FB9-4ACF-9434-AD621D4B32A5}" type="datetimeFigureOut">
              <a:rPr kumimoji="1" lang="ja-JP" altLang="en-US" smtClean="0"/>
              <a:t>2025/10/14</a:t>
            </a:fld>
            <a:endParaRPr kumimoji="1" lang="ja-JP" altLang="en-US"/>
          </a:p>
        </p:txBody>
      </p:sp>
      <p:sp>
        <p:nvSpPr>
          <p:cNvPr id="5" name="フッター プレースホルダー 4">
            <a:extLst>
              <a:ext uri="{FF2B5EF4-FFF2-40B4-BE49-F238E27FC236}">
                <a16:creationId xmlns:a16="http://schemas.microsoft.com/office/drawing/2014/main" id="{87C0AA78-7703-56FC-266F-D8C06B4169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D977C36-3C57-BE73-FD17-AA935F5D36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557248-74EF-4C34-BA85-35753E30C24D}" type="slidenum">
              <a:rPr kumimoji="1" lang="ja-JP" altLang="en-US" smtClean="0"/>
              <a:t>‹#›</a:t>
            </a:fld>
            <a:endParaRPr kumimoji="1" lang="ja-JP" altLang="en-US"/>
          </a:p>
        </p:txBody>
      </p:sp>
    </p:spTree>
    <p:extLst>
      <p:ext uri="{BB962C8B-B14F-4D97-AF65-F5344CB8AC3E}">
        <p14:creationId xmlns:p14="http://schemas.microsoft.com/office/powerpoint/2010/main" val="1071162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wmf"/></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wmf"/><Relationship Id="rId5" Type="http://schemas.openxmlformats.org/officeDocument/2006/relationships/oleObject" Target="../embeddings/oleObject3.bin"/><Relationship Id="rId4" Type="http://schemas.openxmlformats.org/officeDocument/2006/relationships/image" Target="../media/image18.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wmf"/></Relationships>
</file>

<file path=ppt/slides/_rels/slide26.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5.bin"/><Relationship Id="rId7" Type="http://schemas.openxmlformats.org/officeDocument/2006/relationships/oleObject" Target="../embeddings/oleObject3.bin"/><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wmf"/><Relationship Id="rId5" Type="http://schemas.openxmlformats.org/officeDocument/2006/relationships/oleObject" Target="../embeddings/oleObject2.bin"/><Relationship Id="rId4" Type="http://schemas.openxmlformats.org/officeDocument/2006/relationships/image" Target="../media/image21.wmf"/></Relationships>
</file>

<file path=ppt/slides/_rels/slide27.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oleObject" Target="../embeddings/oleObject7.bin"/><Relationship Id="rId4" Type="http://schemas.openxmlformats.org/officeDocument/2006/relationships/image" Target="../media/image22.wmf"/></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wmf"/><Relationship Id="rId4" Type="http://schemas.openxmlformats.org/officeDocument/2006/relationships/oleObject" Target="../embeddings/oleObject9.bin"/></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0.bin"/><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oleObject" Target="../embeddings/oleObject11.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5.wmf"/></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oleObject" Target="../embeddings/oleObject14.bin"/><Relationship Id="rId4" Type="http://schemas.openxmlformats.org/officeDocument/2006/relationships/image" Target="../media/image37.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35.wmf"/><Relationship Id="rId5" Type="http://schemas.openxmlformats.org/officeDocument/2006/relationships/oleObject" Target="../embeddings/oleObject17.bin"/><Relationship Id="rId4" Type="http://schemas.openxmlformats.org/officeDocument/2006/relationships/image" Target="../media/image40.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5.wmf"/></Relationships>
</file>

<file path=ppt/slides/_rels/slide57.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3" Type="http://schemas.openxmlformats.org/officeDocument/2006/relationships/image" Target="../media/image59.png"/><Relationship Id="rId18" Type="http://schemas.openxmlformats.org/officeDocument/2006/relationships/image" Target="../media/image64.png"/><Relationship Id="rId26" Type="http://schemas.openxmlformats.org/officeDocument/2006/relationships/image" Target="../media/image72.png"/><Relationship Id="rId39" Type="http://schemas.openxmlformats.org/officeDocument/2006/relationships/image" Target="../media/image85.png"/><Relationship Id="rId21" Type="http://schemas.openxmlformats.org/officeDocument/2006/relationships/image" Target="../media/image67.png"/><Relationship Id="rId34" Type="http://schemas.openxmlformats.org/officeDocument/2006/relationships/image" Target="../media/image80.png"/><Relationship Id="rId7" Type="http://schemas.openxmlformats.org/officeDocument/2006/relationships/image" Target="../media/image53.png"/><Relationship Id="rId2" Type="http://schemas.openxmlformats.org/officeDocument/2006/relationships/notesSlide" Target="../notesSlides/notesSlide46.xml"/><Relationship Id="rId16" Type="http://schemas.openxmlformats.org/officeDocument/2006/relationships/image" Target="../media/image62.png"/><Relationship Id="rId20" Type="http://schemas.openxmlformats.org/officeDocument/2006/relationships/image" Target="../media/image66.png"/><Relationship Id="rId29" Type="http://schemas.openxmlformats.org/officeDocument/2006/relationships/image" Target="../media/image75.png"/><Relationship Id="rId41"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70.png"/><Relationship Id="rId32" Type="http://schemas.openxmlformats.org/officeDocument/2006/relationships/image" Target="../media/image78.png"/><Relationship Id="rId37" Type="http://schemas.openxmlformats.org/officeDocument/2006/relationships/image" Target="../media/image83.png"/><Relationship Id="rId40" Type="http://schemas.openxmlformats.org/officeDocument/2006/relationships/image" Target="../media/image86.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4.png"/><Relationship Id="rId36" Type="http://schemas.openxmlformats.org/officeDocument/2006/relationships/image" Target="../media/image82.png"/><Relationship Id="rId10" Type="http://schemas.openxmlformats.org/officeDocument/2006/relationships/image" Target="../media/image56.png"/><Relationship Id="rId19" Type="http://schemas.openxmlformats.org/officeDocument/2006/relationships/image" Target="../media/image65.png"/><Relationship Id="rId31" Type="http://schemas.openxmlformats.org/officeDocument/2006/relationships/image" Target="../media/image77.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68.png"/><Relationship Id="rId27" Type="http://schemas.openxmlformats.org/officeDocument/2006/relationships/image" Target="../media/image73.png"/><Relationship Id="rId30" Type="http://schemas.openxmlformats.org/officeDocument/2006/relationships/image" Target="../media/image76.png"/><Relationship Id="rId35" Type="http://schemas.openxmlformats.org/officeDocument/2006/relationships/image" Target="../media/image81.png"/><Relationship Id="rId8" Type="http://schemas.openxmlformats.org/officeDocument/2006/relationships/image" Target="../media/image54.png"/><Relationship Id="rId3" Type="http://schemas.openxmlformats.org/officeDocument/2006/relationships/image" Target="../media/image49.png"/><Relationship Id="rId12" Type="http://schemas.openxmlformats.org/officeDocument/2006/relationships/image" Target="../media/image58.png"/><Relationship Id="rId17" Type="http://schemas.openxmlformats.org/officeDocument/2006/relationships/image" Target="../media/image63.png"/><Relationship Id="rId25" Type="http://schemas.openxmlformats.org/officeDocument/2006/relationships/image" Target="../media/image71.png"/><Relationship Id="rId33" Type="http://schemas.openxmlformats.org/officeDocument/2006/relationships/image" Target="../media/image79.png"/><Relationship Id="rId38" Type="http://schemas.openxmlformats.org/officeDocument/2006/relationships/image" Target="../media/image84.png"/></Relationships>
</file>

<file path=ppt/slides/_rels/slide64.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26" Type="http://schemas.openxmlformats.org/officeDocument/2006/relationships/image" Target="../media/image111.png"/><Relationship Id="rId3" Type="http://schemas.openxmlformats.org/officeDocument/2006/relationships/image" Target="../media/image88.png"/><Relationship Id="rId21" Type="http://schemas.openxmlformats.org/officeDocument/2006/relationships/image" Target="../media/image106.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5" Type="http://schemas.openxmlformats.org/officeDocument/2006/relationships/image" Target="../media/image110.png"/><Relationship Id="rId2" Type="http://schemas.openxmlformats.org/officeDocument/2006/relationships/notesSlide" Target="../notesSlides/notesSlide47.xml"/><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24" Type="http://schemas.openxmlformats.org/officeDocument/2006/relationships/image" Target="../media/image109.png"/><Relationship Id="rId5" Type="http://schemas.openxmlformats.org/officeDocument/2006/relationships/image" Target="../media/image90.png"/><Relationship Id="rId15" Type="http://schemas.openxmlformats.org/officeDocument/2006/relationships/image" Target="../media/image100.png"/><Relationship Id="rId23" Type="http://schemas.openxmlformats.org/officeDocument/2006/relationships/image" Target="../media/image108.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7.png"/><Relationship Id="rId27" Type="http://schemas.openxmlformats.org/officeDocument/2006/relationships/image" Target="../media/image112.png"/></Relationships>
</file>

<file path=ppt/slides/_rels/slide6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 Id="rId14" Type="http://schemas.openxmlformats.org/officeDocument/2006/relationships/image" Target="../media/image125.png"/></Relationships>
</file>

<file path=ppt/slides/_rels/slide67.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68.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image" Target="../media/image150.png"/><Relationship Id="rId26" Type="http://schemas.openxmlformats.org/officeDocument/2006/relationships/image" Target="../media/image158.png"/><Relationship Id="rId39" Type="http://schemas.openxmlformats.org/officeDocument/2006/relationships/image" Target="../media/image171.png"/><Relationship Id="rId21" Type="http://schemas.openxmlformats.org/officeDocument/2006/relationships/image" Target="../media/image153.png"/><Relationship Id="rId34" Type="http://schemas.openxmlformats.org/officeDocument/2006/relationships/image" Target="../media/image166.png"/><Relationship Id="rId42" Type="http://schemas.openxmlformats.org/officeDocument/2006/relationships/image" Target="../media/image174.png"/><Relationship Id="rId47" Type="http://schemas.openxmlformats.org/officeDocument/2006/relationships/image" Target="../media/image179.png"/><Relationship Id="rId50" Type="http://schemas.openxmlformats.org/officeDocument/2006/relationships/image" Target="../media/image182.png"/><Relationship Id="rId7" Type="http://schemas.openxmlformats.org/officeDocument/2006/relationships/image" Target="../media/image139.png"/><Relationship Id="rId2" Type="http://schemas.openxmlformats.org/officeDocument/2006/relationships/notesSlide" Target="../notesSlides/notesSlide52.xml"/><Relationship Id="rId16" Type="http://schemas.openxmlformats.org/officeDocument/2006/relationships/image" Target="../media/image148.png"/><Relationship Id="rId29" Type="http://schemas.openxmlformats.org/officeDocument/2006/relationships/image" Target="../media/image161.png"/><Relationship Id="rId11" Type="http://schemas.openxmlformats.org/officeDocument/2006/relationships/image" Target="../media/image143.png"/><Relationship Id="rId24" Type="http://schemas.openxmlformats.org/officeDocument/2006/relationships/image" Target="../media/image156.png"/><Relationship Id="rId32" Type="http://schemas.openxmlformats.org/officeDocument/2006/relationships/image" Target="../media/image164.png"/><Relationship Id="rId37" Type="http://schemas.openxmlformats.org/officeDocument/2006/relationships/image" Target="../media/image169.png"/><Relationship Id="rId40" Type="http://schemas.openxmlformats.org/officeDocument/2006/relationships/image" Target="../media/image172.png"/><Relationship Id="rId45" Type="http://schemas.openxmlformats.org/officeDocument/2006/relationships/image" Target="../media/image177.png"/><Relationship Id="rId5" Type="http://schemas.openxmlformats.org/officeDocument/2006/relationships/image" Target="../media/image137.png"/><Relationship Id="rId15" Type="http://schemas.openxmlformats.org/officeDocument/2006/relationships/image" Target="../media/image147.png"/><Relationship Id="rId23" Type="http://schemas.openxmlformats.org/officeDocument/2006/relationships/image" Target="../media/image155.png"/><Relationship Id="rId28" Type="http://schemas.openxmlformats.org/officeDocument/2006/relationships/image" Target="../media/image160.png"/><Relationship Id="rId36" Type="http://schemas.openxmlformats.org/officeDocument/2006/relationships/image" Target="../media/image168.png"/><Relationship Id="rId49" Type="http://schemas.openxmlformats.org/officeDocument/2006/relationships/image" Target="../media/image181.png"/><Relationship Id="rId10" Type="http://schemas.openxmlformats.org/officeDocument/2006/relationships/image" Target="../media/image142.png"/><Relationship Id="rId19" Type="http://schemas.openxmlformats.org/officeDocument/2006/relationships/image" Target="../media/image151.png"/><Relationship Id="rId31" Type="http://schemas.openxmlformats.org/officeDocument/2006/relationships/image" Target="../media/image163.png"/><Relationship Id="rId44" Type="http://schemas.openxmlformats.org/officeDocument/2006/relationships/image" Target="../media/image176.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 Id="rId22" Type="http://schemas.openxmlformats.org/officeDocument/2006/relationships/image" Target="../media/image154.png"/><Relationship Id="rId27" Type="http://schemas.openxmlformats.org/officeDocument/2006/relationships/image" Target="../media/image159.png"/><Relationship Id="rId30" Type="http://schemas.openxmlformats.org/officeDocument/2006/relationships/image" Target="../media/image162.png"/><Relationship Id="rId35" Type="http://schemas.openxmlformats.org/officeDocument/2006/relationships/image" Target="../media/image167.png"/><Relationship Id="rId43" Type="http://schemas.openxmlformats.org/officeDocument/2006/relationships/image" Target="../media/image175.png"/><Relationship Id="rId48" Type="http://schemas.openxmlformats.org/officeDocument/2006/relationships/image" Target="../media/image180.png"/><Relationship Id="rId8" Type="http://schemas.openxmlformats.org/officeDocument/2006/relationships/image" Target="../media/image140.png"/><Relationship Id="rId3" Type="http://schemas.openxmlformats.org/officeDocument/2006/relationships/image" Target="../media/image135.png"/><Relationship Id="rId12" Type="http://schemas.openxmlformats.org/officeDocument/2006/relationships/image" Target="../media/image144.png"/><Relationship Id="rId17" Type="http://schemas.openxmlformats.org/officeDocument/2006/relationships/image" Target="../media/image149.png"/><Relationship Id="rId25" Type="http://schemas.openxmlformats.org/officeDocument/2006/relationships/image" Target="../media/image157.png"/><Relationship Id="rId33" Type="http://schemas.openxmlformats.org/officeDocument/2006/relationships/image" Target="../media/image165.png"/><Relationship Id="rId38" Type="http://schemas.openxmlformats.org/officeDocument/2006/relationships/image" Target="../media/image170.png"/><Relationship Id="rId46" Type="http://schemas.openxmlformats.org/officeDocument/2006/relationships/image" Target="../media/image178.png"/><Relationship Id="rId20" Type="http://schemas.openxmlformats.org/officeDocument/2006/relationships/image" Target="../media/image152.png"/><Relationship Id="rId41"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138.png"/></Relationships>
</file>

<file path=ppt/slides/_rels/slide72.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image" Target="../media/image183.jp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png"/><Relationship Id="rId9" Type="http://schemas.openxmlformats.org/officeDocument/2006/relationships/image" Target="../media/image191.png"/></Relationships>
</file>

<file path=ppt/slides/_rels/slide75.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18" Type="http://schemas.openxmlformats.org/officeDocument/2006/relationships/image" Target="../media/image207.png"/><Relationship Id="rId3" Type="http://schemas.openxmlformats.org/officeDocument/2006/relationships/hyperlink" Target="https://arxiv.org/abs/1310.4546" TargetMode="External"/><Relationship Id="rId7" Type="http://schemas.openxmlformats.org/officeDocument/2006/relationships/image" Target="../media/image196.png"/><Relationship Id="rId12" Type="http://schemas.openxmlformats.org/officeDocument/2006/relationships/image" Target="../media/image201.png"/><Relationship Id="rId17" Type="http://schemas.openxmlformats.org/officeDocument/2006/relationships/image" Target="../media/image206.png"/><Relationship Id="rId2" Type="http://schemas.openxmlformats.org/officeDocument/2006/relationships/notesSlide" Target="../notesSlides/notesSlide55.xml"/><Relationship Id="rId16"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94.png"/><Relationship Id="rId15" Type="http://schemas.openxmlformats.org/officeDocument/2006/relationships/image" Target="../media/image204.pn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png"/><Relationship Id="rId14" Type="http://schemas.openxmlformats.org/officeDocument/2006/relationships/image" Target="../media/image203.png"/></Relationships>
</file>

<file path=ppt/slides/_rels/slide76.xml.rels><?xml version="1.0" encoding="UTF-8" standalone="yes"?>
<Relationships xmlns="http://schemas.openxmlformats.org/package/2006/relationships"><Relationship Id="rId3" Type="http://schemas.openxmlformats.org/officeDocument/2006/relationships/image" Target="../media/image208.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w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17.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image" Target="../media/image222.jpg"/><Relationship Id="rId5" Type="http://schemas.openxmlformats.org/officeDocument/2006/relationships/image" Target="../media/image221.png"/><Relationship Id="rId4" Type="http://schemas.openxmlformats.org/officeDocument/2006/relationships/image" Target="../media/image220.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jpg"/><Relationship Id="rId4" Type="http://schemas.openxmlformats.org/officeDocument/2006/relationships/image" Target="../media/image225.png"/></Relationships>
</file>

<file path=ppt/slides/_rels/slide88.xml.rels><?xml version="1.0" encoding="UTF-8" standalone="yes"?>
<Relationships xmlns="http://schemas.openxmlformats.org/package/2006/relationships"><Relationship Id="rId2" Type="http://schemas.openxmlformats.org/officeDocument/2006/relationships/image" Target="../media/image228.jp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hyperlink" Target="http://www.cs.technion.ac.il/~gabr/resources/data/wordsim353/"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17" Type="http://schemas.openxmlformats.org/officeDocument/2006/relationships/image" Target="../media/image344.png"/><Relationship Id="rId21" Type="http://schemas.openxmlformats.org/officeDocument/2006/relationships/image" Target="../media/image248.png"/><Relationship Id="rId42" Type="http://schemas.openxmlformats.org/officeDocument/2006/relationships/image" Target="../media/image269.png"/><Relationship Id="rId63" Type="http://schemas.openxmlformats.org/officeDocument/2006/relationships/image" Target="../media/image290.png"/><Relationship Id="rId84" Type="http://schemas.openxmlformats.org/officeDocument/2006/relationships/image" Target="../media/image311.png"/><Relationship Id="rId138" Type="http://schemas.openxmlformats.org/officeDocument/2006/relationships/image" Target="../media/image365.png"/><Relationship Id="rId159" Type="http://schemas.openxmlformats.org/officeDocument/2006/relationships/image" Target="../media/image386.png"/><Relationship Id="rId107" Type="http://schemas.openxmlformats.org/officeDocument/2006/relationships/image" Target="../media/image334.png"/><Relationship Id="rId11" Type="http://schemas.openxmlformats.org/officeDocument/2006/relationships/image" Target="../media/image238.png"/><Relationship Id="rId32" Type="http://schemas.openxmlformats.org/officeDocument/2006/relationships/image" Target="../media/image259.png"/><Relationship Id="rId53" Type="http://schemas.openxmlformats.org/officeDocument/2006/relationships/image" Target="../media/image280.png"/><Relationship Id="rId74" Type="http://schemas.openxmlformats.org/officeDocument/2006/relationships/image" Target="../media/image301.png"/><Relationship Id="rId128" Type="http://schemas.openxmlformats.org/officeDocument/2006/relationships/image" Target="../media/image355.png"/><Relationship Id="rId149" Type="http://schemas.openxmlformats.org/officeDocument/2006/relationships/image" Target="../media/image376.png"/><Relationship Id="rId5" Type="http://schemas.openxmlformats.org/officeDocument/2006/relationships/image" Target="../media/image232.png"/><Relationship Id="rId95" Type="http://schemas.openxmlformats.org/officeDocument/2006/relationships/image" Target="../media/image322.png"/><Relationship Id="rId160" Type="http://schemas.openxmlformats.org/officeDocument/2006/relationships/image" Target="../media/image387.png"/><Relationship Id="rId22" Type="http://schemas.openxmlformats.org/officeDocument/2006/relationships/image" Target="../media/image249.png"/><Relationship Id="rId43" Type="http://schemas.openxmlformats.org/officeDocument/2006/relationships/image" Target="../media/image270.png"/><Relationship Id="rId64" Type="http://schemas.openxmlformats.org/officeDocument/2006/relationships/image" Target="../media/image291.png"/><Relationship Id="rId118" Type="http://schemas.openxmlformats.org/officeDocument/2006/relationships/image" Target="../media/image345.png"/><Relationship Id="rId139" Type="http://schemas.openxmlformats.org/officeDocument/2006/relationships/image" Target="../media/image366.png"/><Relationship Id="rId85" Type="http://schemas.openxmlformats.org/officeDocument/2006/relationships/image" Target="../media/image312.png"/><Relationship Id="rId150" Type="http://schemas.openxmlformats.org/officeDocument/2006/relationships/image" Target="../media/image377.png"/><Relationship Id="rId12" Type="http://schemas.openxmlformats.org/officeDocument/2006/relationships/image" Target="../media/image239.png"/><Relationship Id="rId17" Type="http://schemas.openxmlformats.org/officeDocument/2006/relationships/image" Target="../media/image244.png"/><Relationship Id="rId33" Type="http://schemas.openxmlformats.org/officeDocument/2006/relationships/image" Target="../media/image260.png"/><Relationship Id="rId38" Type="http://schemas.openxmlformats.org/officeDocument/2006/relationships/image" Target="../media/image265.png"/><Relationship Id="rId59" Type="http://schemas.openxmlformats.org/officeDocument/2006/relationships/image" Target="../media/image286.png"/><Relationship Id="rId103" Type="http://schemas.openxmlformats.org/officeDocument/2006/relationships/image" Target="../media/image330.png"/><Relationship Id="rId108" Type="http://schemas.openxmlformats.org/officeDocument/2006/relationships/image" Target="../media/image335.png"/><Relationship Id="rId124" Type="http://schemas.openxmlformats.org/officeDocument/2006/relationships/image" Target="../media/image351.png"/><Relationship Id="rId129" Type="http://schemas.openxmlformats.org/officeDocument/2006/relationships/image" Target="../media/image356.png"/><Relationship Id="rId54" Type="http://schemas.openxmlformats.org/officeDocument/2006/relationships/image" Target="../media/image281.png"/><Relationship Id="rId70" Type="http://schemas.openxmlformats.org/officeDocument/2006/relationships/image" Target="../media/image297.png"/><Relationship Id="rId75" Type="http://schemas.openxmlformats.org/officeDocument/2006/relationships/image" Target="../media/image302.png"/><Relationship Id="rId91" Type="http://schemas.openxmlformats.org/officeDocument/2006/relationships/image" Target="../media/image318.png"/><Relationship Id="rId96" Type="http://schemas.openxmlformats.org/officeDocument/2006/relationships/image" Target="../media/image323.png"/><Relationship Id="rId140" Type="http://schemas.openxmlformats.org/officeDocument/2006/relationships/image" Target="../media/image367.png"/><Relationship Id="rId145" Type="http://schemas.openxmlformats.org/officeDocument/2006/relationships/image" Target="../media/image372.png"/><Relationship Id="rId161" Type="http://schemas.openxmlformats.org/officeDocument/2006/relationships/image" Target="../media/image388.png"/><Relationship Id="rId1" Type="http://schemas.openxmlformats.org/officeDocument/2006/relationships/slideLayout" Target="../slideLayouts/slideLayout2.xml"/><Relationship Id="rId6" Type="http://schemas.openxmlformats.org/officeDocument/2006/relationships/image" Target="../media/image233.png"/><Relationship Id="rId23" Type="http://schemas.openxmlformats.org/officeDocument/2006/relationships/image" Target="../media/image250.png"/><Relationship Id="rId28" Type="http://schemas.openxmlformats.org/officeDocument/2006/relationships/image" Target="../media/image255.png"/><Relationship Id="rId49" Type="http://schemas.openxmlformats.org/officeDocument/2006/relationships/image" Target="../media/image276.png"/><Relationship Id="rId114" Type="http://schemas.openxmlformats.org/officeDocument/2006/relationships/image" Target="../media/image341.png"/><Relationship Id="rId119" Type="http://schemas.openxmlformats.org/officeDocument/2006/relationships/image" Target="../media/image346.png"/><Relationship Id="rId44" Type="http://schemas.openxmlformats.org/officeDocument/2006/relationships/image" Target="../media/image271.png"/><Relationship Id="rId60" Type="http://schemas.openxmlformats.org/officeDocument/2006/relationships/image" Target="../media/image287.png"/><Relationship Id="rId65" Type="http://schemas.openxmlformats.org/officeDocument/2006/relationships/image" Target="../media/image292.png"/><Relationship Id="rId81" Type="http://schemas.openxmlformats.org/officeDocument/2006/relationships/image" Target="../media/image308.png"/><Relationship Id="rId86" Type="http://schemas.openxmlformats.org/officeDocument/2006/relationships/image" Target="../media/image313.png"/><Relationship Id="rId130" Type="http://schemas.openxmlformats.org/officeDocument/2006/relationships/image" Target="../media/image357.png"/><Relationship Id="rId135" Type="http://schemas.openxmlformats.org/officeDocument/2006/relationships/image" Target="../media/image362.png"/><Relationship Id="rId151" Type="http://schemas.openxmlformats.org/officeDocument/2006/relationships/image" Target="../media/image378.png"/><Relationship Id="rId156" Type="http://schemas.openxmlformats.org/officeDocument/2006/relationships/image" Target="../media/image383.png"/><Relationship Id="rId13" Type="http://schemas.openxmlformats.org/officeDocument/2006/relationships/image" Target="../media/image240.png"/><Relationship Id="rId18" Type="http://schemas.openxmlformats.org/officeDocument/2006/relationships/image" Target="../media/image245.png"/><Relationship Id="rId39" Type="http://schemas.openxmlformats.org/officeDocument/2006/relationships/image" Target="../media/image266.png"/><Relationship Id="rId109" Type="http://schemas.openxmlformats.org/officeDocument/2006/relationships/image" Target="../media/image336.png"/><Relationship Id="rId34" Type="http://schemas.openxmlformats.org/officeDocument/2006/relationships/image" Target="../media/image261.png"/><Relationship Id="rId50" Type="http://schemas.openxmlformats.org/officeDocument/2006/relationships/image" Target="../media/image277.png"/><Relationship Id="rId55" Type="http://schemas.openxmlformats.org/officeDocument/2006/relationships/image" Target="../media/image282.png"/><Relationship Id="rId76" Type="http://schemas.openxmlformats.org/officeDocument/2006/relationships/image" Target="../media/image303.png"/><Relationship Id="rId97" Type="http://schemas.openxmlformats.org/officeDocument/2006/relationships/image" Target="../media/image324.png"/><Relationship Id="rId104" Type="http://schemas.openxmlformats.org/officeDocument/2006/relationships/image" Target="../media/image331.png"/><Relationship Id="rId120" Type="http://schemas.openxmlformats.org/officeDocument/2006/relationships/image" Target="../media/image347.png"/><Relationship Id="rId125" Type="http://schemas.openxmlformats.org/officeDocument/2006/relationships/image" Target="../media/image352.png"/><Relationship Id="rId141" Type="http://schemas.openxmlformats.org/officeDocument/2006/relationships/image" Target="../media/image368.png"/><Relationship Id="rId146" Type="http://schemas.openxmlformats.org/officeDocument/2006/relationships/image" Target="../media/image373.png"/><Relationship Id="rId7" Type="http://schemas.openxmlformats.org/officeDocument/2006/relationships/image" Target="../media/image234.png"/><Relationship Id="rId71" Type="http://schemas.openxmlformats.org/officeDocument/2006/relationships/image" Target="../media/image298.png"/><Relationship Id="rId92" Type="http://schemas.openxmlformats.org/officeDocument/2006/relationships/image" Target="../media/image319.png"/><Relationship Id="rId162" Type="http://schemas.openxmlformats.org/officeDocument/2006/relationships/image" Target="../media/image389.png"/><Relationship Id="rId2" Type="http://schemas.openxmlformats.org/officeDocument/2006/relationships/image" Target="../media/image229.png"/><Relationship Id="rId29" Type="http://schemas.openxmlformats.org/officeDocument/2006/relationships/image" Target="../media/image256.png"/><Relationship Id="rId24" Type="http://schemas.openxmlformats.org/officeDocument/2006/relationships/image" Target="../media/image251.png"/><Relationship Id="rId40" Type="http://schemas.openxmlformats.org/officeDocument/2006/relationships/image" Target="../media/image267.png"/><Relationship Id="rId45" Type="http://schemas.openxmlformats.org/officeDocument/2006/relationships/image" Target="../media/image272.png"/><Relationship Id="rId66" Type="http://schemas.openxmlformats.org/officeDocument/2006/relationships/image" Target="../media/image293.png"/><Relationship Id="rId87" Type="http://schemas.openxmlformats.org/officeDocument/2006/relationships/image" Target="../media/image314.png"/><Relationship Id="rId110" Type="http://schemas.openxmlformats.org/officeDocument/2006/relationships/image" Target="../media/image337.png"/><Relationship Id="rId115" Type="http://schemas.openxmlformats.org/officeDocument/2006/relationships/image" Target="../media/image342.png"/><Relationship Id="rId131" Type="http://schemas.openxmlformats.org/officeDocument/2006/relationships/image" Target="../media/image358.png"/><Relationship Id="rId136" Type="http://schemas.openxmlformats.org/officeDocument/2006/relationships/image" Target="../media/image363.png"/><Relationship Id="rId157" Type="http://schemas.openxmlformats.org/officeDocument/2006/relationships/image" Target="../media/image384.png"/><Relationship Id="rId61" Type="http://schemas.openxmlformats.org/officeDocument/2006/relationships/image" Target="../media/image288.png"/><Relationship Id="rId82" Type="http://schemas.openxmlformats.org/officeDocument/2006/relationships/image" Target="../media/image309.png"/><Relationship Id="rId152" Type="http://schemas.openxmlformats.org/officeDocument/2006/relationships/image" Target="../media/image379.png"/><Relationship Id="rId19" Type="http://schemas.openxmlformats.org/officeDocument/2006/relationships/image" Target="../media/image246.png"/><Relationship Id="rId14" Type="http://schemas.openxmlformats.org/officeDocument/2006/relationships/image" Target="../media/image241.png"/><Relationship Id="rId30" Type="http://schemas.openxmlformats.org/officeDocument/2006/relationships/image" Target="../media/image257.png"/><Relationship Id="rId35" Type="http://schemas.openxmlformats.org/officeDocument/2006/relationships/image" Target="../media/image262.png"/><Relationship Id="rId56" Type="http://schemas.openxmlformats.org/officeDocument/2006/relationships/image" Target="../media/image283.png"/><Relationship Id="rId77" Type="http://schemas.openxmlformats.org/officeDocument/2006/relationships/image" Target="../media/image304.png"/><Relationship Id="rId100" Type="http://schemas.openxmlformats.org/officeDocument/2006/relationships/image" Target="../media/image327.png"/><Relationship Id="rId105" Type="http://schemas.openxmlformats.org/officeDocument/2006/relationships/image" Target="../media/image332.png"/><Relationship Id="rId126" Type="http://schemas.openxmlformats.org/officeDocument/2006/relationships/image" Target="../media/image353.png"/><Relationship Id="rId147" Type="http://schemas.openxmlformats.org/officeDocument/2006/relationships/image" Target="../media/image374.png"/><Relationship Id="rId8" Type="http://schemas.openxmlformats.org/officeDocument/2006/relationships/image" Target="../media/image235.png"/><Relationship Id="rId51" Type="http://schemas.openxmlformats.org/officeDocument/2006/relationships/image" Target="../media/image278.png"/><Relationship Id="rId72" Type="http://schemas.openxmlformats.org/officeDocument/2006/relationships/image" Target="../media/image299.png"/><Relationship Id="rId93" Type="http://schemas.openxmlformats.org/officeDocument/2006/relationships/image" Target="../media/image320.png"/><Relationship Id="rId98" Type="http://schemas.openxmlformats.org/officeDocument/2006/relationships/image" Target="../media/image325.png"/><Relationship Id="rId121" Type="http://schemas.openxmlformats.org/officeDocument/2006/relationships/image" Target="../media/image348.png"/><Relationship Id="rId142" Type="http://schemas.openxmlformats.org/officeDocument/2006/relationships/image" Target="../media/image369.png"/><Relationship Id="rId163" Type="http://schemas.openxmlformats.org/officeDocument/2006/relationships/image" Target="../media/image390.png"/><Relationship Id="rId3" Type="http://schemas.openxmlformats.org/officeDocument/2006/relationships/image" Target="../media/image230.png"/><Relationship Id="rId25" Type="http://schemas.openxmlformats.org/officeDocument/2006/relationships/image" Target="../media/image252.png"/><Relationship Id="rId46" Type="http://schemas.openxmlformats.org/officeDocument/2006/relationships/image" Target="../media/image273.png"/><Relationship Id="rId67" Type="http://schemas.openxmlformats.org/officeDocument/2006/relationships/image" Target="../media/image294.png"/><Relationship Id="rId116" Type="http://schemas.openxmlformats.org/officeDocument/2006/relationships/image" Target="../media/image343.png"/><Relationship Id="rId137" Type="http://schemas.openxmlformats.org/officeDocument/2006/relationships/image" Target="../media/image364.png"/><Relationship Id="rId158" Type="http://schemas.openxmlformats.org/officeDocument/2006/relationships/image" Target="../media/image385.png"/><Relationship Id="rId20" Type="http://schemas.openxmlformats.org/officeDocument/2006/relationships/image" Target="../media/image247.png"/><Relationship Id="rId41" Type="http://schemas.openxmlformats.org/officeDocument/2006/relationships/image" Target="../media/image268.png"/><Relationship Id="rId62" Type="http://schemas.openxmlformats.org/officeDocument/2006/relationships/image" Target="../media/image289.png"/><Relationship Id="rId83" Type="http://schemas.openxmlformats.org/officeDocument/2006/relationships/image" Target="../media/image310.png"/><Relationship Id="rId88" Type="http://schemas.openxmlformats.org/officeDocument/2006/relationships/image" Target="../media/image315.png"/><Relationship Id="rId111" Type="http://schemas.openxmlformats.org/officeDocument/2006/relationships/image" Target="../media/image338.png"/><Relationship Id="rId132" Type="http://schemas.openxmlformats.org/officeDocument/2006/relationships/image" Target="../media/image359.png"/><Relationship Id="rId153" Type="http://schemas.openxmlformats.org/officeDocument/2006/relationships/image" Target="../media/image380.png"/><Relationship Id="rId15" Type="http://schemas.openxmlformats.org/officeDocument/2006/relationships/image" Target="../media/image242.png"/><Relationship Id="rId36" Type="http://schemas.openxmlformats.org/officeDocument/2006/relationships/image" Target="../media/image263.png"/><Relationship Id="rId57" Type="http://schemas.openxmlformats.org/officeDocument/2006/relationships/image" Target="../media/image284.png"/><Relationship Id="rId106" Type="http://schemas.openxmlformats.org/officeDocument/2006/relationships/image" Target="../media/image333.png"/><Relationship Id="rId127" Type="http://schemas.openxmlformats.org/officeDocument/2006/relationships/image" Target="../media/image354.png"/><Relationship Id="rId10" Type="http://schemas.openxmlformats.org/officeDocument/2006/relationships/image" Target="../media/image237.png"/><Relationship Id="rId31" Type="http://schemas.openxmlformats.org/officeDocument/2006/relationships/image" Target="../media/image258.png"/><Relationship Id="rId52" Type="http://schemas.openxmlformats.org/officeDocument/2006/relationships/image" Target="../media/image279.png"/><Relationship Id="rId73" Type="http://schemas.openxmlformats.org/officeDocument/2006/relationships/image" Target="../media/image300.png"/><Relationship Id="rId78" Type="http://schemas.openxmlformats.org/officeDocument/2006/relationships/image" Target="../media/image305.png"/><Relationship Id="rId94" Type="http://schemas.openxmlformats.org/officeDocument/2006/relationships/image" Target="../media/image321.png"/><Relationship Id="rId99" Type="http://schemas.openxmlformats.org/officeDocument/2006/relationships/image" Target="../media/image326.png"/><Relationship Id="rId101" Type="http://schemas.openxmlformats.org/officeDocument/2006/relationships/image" Target="../media/image328.png"/><Relationship Id="rId122" Type="http://schemas.openxmlformats.org/officeDocument/2006/relationships/image" Target="../media/image349.png"/><Relationship Id="rId143" Type="http://schemas.openxmlformats.org/officeDocument/2006/relationships/image" Target="../media/image370.png"/><Relationship Id="rId148" Type="http://schemas.openxmlformats.org/officeDocument/2006/relationships/image" Target="../media/image375.png"/><Relationship Id="rId164" Type="http://schemas.openxmlformats.org/officeDocument/2006/relationships/image" Target="../media/image391.png"/><Relationship Id="rId4" Type="http://schemas.openxmlformats.org/officeDocument/2006/relationships/image" Target="../media/image231.png"/><Relationship Id="rId9" Type="http://schemas.openxmlformats.org/officeDocument/2006/relationships/image" Target="../media/image236.png"/><Relationship Id="rId26" Type="http://schemas.openxmlformats.org/officeDocument/2006/relationships/image" Target="../media/image253.png"/><Relationship Id="rId47" Type="http://schemas.openxmlformats.org/officeDocument/2006/relationships/image" Target="../media/image274.png"/><Relationship Id="rId68" Type="http://schemas.openxmlformats.org/officeDocument/2006/relationships/image" Target="../media/image295.png"/><Relationship Id="rId89" Type="http://schemas.openxmlformats.org/officeDocument/2006/relationships/image" Target="../media/image316.png"/><Relationship Id="rId112" Type="http://schemas.openxmlformats.org/officeDocument/2006/relationships/image" Target="../media/image339.png"/><Relationship Id="rId133" Type="http://schemas.openxmlformats.org/officeDocument/2006/relationships/image" Target="../media/image360.png"/><Relationship Id="rId154" Type="http://schemas.openxmlformats.org/officeDocument/2006/relationships/image" Target="../media/image381.png"/><Relationship Id="rId16" Type="http://schemas.openxmlformats.org/officeDocument/2006/relationships/image" Target="../media/image243.png"/><Relationship Id="rId37" Type="http://schemas.openxmlformats.org/officeDocument/2006/relationships/image" Target="../media/image264.png"/><Relationship Id="rId58" Type="http://schemas.openxmlformats.org/officeDocument/2006/relationships/image" Target="../media/image285.png"/><Relationship Id="rId79" Type="http://schemas.openxmlformats.org/officeDocument/2006/relationships/image" Target="../media/image306.png"/><Relationship Id="rId102" Type="http://schemas.openxmlformats.org/officeDocument/2006/relationships/image" Target="../media/image329.png"/><Relationship Id="rId123" Type="http://schemas.openxmlformats.org/officeDocument/2006/relationships/image" Target="../media/image350.png"/><Relationship Id="rId144" Type="http://schemas.openxmlformats.org/officeDocument/2006/relationships/image" Target="../media/image371.png"/><Relationship Id="rId90" Type="http://schemas.openxmlformats.org/officeDocument/2006/relationships/image" Target="../media/image317.png"/><Relationship Id="rId165" Type="http://schemas.openxmlformats.org/officeDocument/2006/relationships/image" Target="../media/image392.png"/><Relationship Id="rId27" Type="http://schemas.openxmlformats.org/officeDocument/2006/relationships/image" Target="../media/image254.png"/><Relationship Id="rId48" Type="http://schemas.openxmlformats.org/officeDocument/2006/relationships/image" Target="../media/image275.png"/><Relationship Id="rId69" Type="http://schemas.openxmlformats.org/officeDocument/2006/relationships/image" Target="../media/image296.png"/><Relationship Id="rId113" Type="http://schemas.openxmlformats.org/officeDocument/2006/relationships/image" Target="../media/image340.png"/><Relationship Id="rId134" Type="http://schemas.openxmlformats.org/officeDocument/2006/relationships/image" Target="../media/image361.png"/><Relationship Id="rId80" Type="http://schemas.openxmlformats.org/officeDocument/2006/relationships/image" Target="../media/image307.png"/><Relationship Id="rId155" Type="http://schemas.openxmlformats.org/officeDocument/2006/relationships/image" Target="../media/image382.png"/></Relationships>
</file>

<file path=ppt/slides/_rels/slide91.xml.rels><?xml version="1.0" encoding="UTF-8" standalone="yes"?>
<Relationships xmlns="http://schemas.openxmlformats.org/package/2006/relationships"><Relationship Id="rId26" Type="http://schemas.openxmlformats.org/officeDocument/2006/relationships/image" Target="../media/image417.png"/><Relationship Id="rId21" Type="http://schemas.openxmlformats.org/officeDocument/2006/relationships/image" Target="../media/image412.png"/><Relationship Id="rId42" Type="http://schemas.openxmlformats.org/officeDocument/2006/relationships/image" Target="../media/image433.png"/><Relationship Id="rId47" Type="http://schemas.openxmlformats.org/officeDocument/2006/relationships/image" Target="../media/image438.png"/><Relationship Id="rId63" Type="http://schemas.openxmlformats.org/officeDocument/2006/relationships/image" Target="../media/image454.png"/><Relationship Id="rId68" Type="http://schemas.openxmlformats.org/officeDocument/2006/relationships/image" Target="../media/image459.png"/><Relationship Id="rId84" Type="http://schemas.openxmlformats.org/officeDocument/2006/relationships/image" Target="../media/image475.png"/><Relationship Id="rId89" Type="http://schemas.openxmlformats.org/officeDocument/2006/relationships/image" Target="../media/image480.png"/><Relationship Id="rId16" Type="http://schemas.openxmlformats.org/officeDocument/2006/relationships/image" Target="../media/image407.png"/><Relationship Id="rId107" Type="http://schemas.openxmlformats.org/officeDocument/2006/relationships/image" Target="../media/image498.png"/><Relationship Id="rId11" Type="http://schemas.openxmlformats.org/officeDocument/2006/relationships/image" Target="../media/image402.png"/><Relationship Id="rId32" Type="http://schemas.openxmlformats.org/officeDocument/2006/relationships/image" Target="../media/image423.png"/><Relationship Id="rId37" Type="http://schemas.openxmlformats.org/officeDocument/2006/relationships/image" Target="../media/image428.png"/><Relationship Id="rId53" Type="http://schemas.openxmlformats.org/officeDocument/2006/relationships/image" Target="../media/image444.png"/><Relationship Id="rId58" Type="http://schemas.openxmlformats.org/officeDocument/2006/relationships/image" Target="../media/image449.png"/><Relationship Id="rId74" Type="http://schemas.openxmlformats.org/officeDocument/2006/relationships/image" Target="../media/image465.png"/><Relationship Id="rId79" Type="http://schemas.openxmlformats.org/officeDocument/2006/relationships/image" Target="../media/image470.png"/><Relationship Id="rId102" Type="http://schemas.openxmlformats.org/officeDocument/2006/relationships/image" Target="../media/image493.png"/><Relationship Id="rId5" Type="http://schemas.openxmlformats.org/officeDocument/2006/relationships/image" Target="../media/image396.png"/><Relationship Id="rId90" Type="http://schemas.openxmlformats.org/officeDocument/2006/relationships/image" Target="../media/image481.png"/><Relationship Id="rId95" Type="http://schemas.openxmlformats.org/officeDocument/2006/relationships/image" Target="../media/image486.png"/><Relationship Id="rId22" Type="http://schemas.openxmlformats.org/officeDocument/2006/relationships/image" Target="../media/image413.png"/><Relationship Id="rId27" Type="http://schemas.openxmlformats.org/officeDocument/2006/relationships/image" Target="../media/image418.png"/><Relationship Id="rId43" Type="http://schemas.openxmlformats.org/officeDocument/2006/relationships/image" Target="../media/image434.png"/><Relationship Id="rId48" Type="http://schemas.openxmlformats.org/officeDocument/2006/relationships/image" Target="../media/image439.png"/><Relationship Id="rId64" Type="http://schemas.openxmlformats.org/officeDocument/2006/relationships/image" Target="../media/image455.png"/><Relationship Id="rId69" Type="http://schemas.openxmlformats.org/officeDocument/2006/relationships/image" Target="../media/image460.png"/><Relationship Id="rId80" Type="http://schemas.openxmlformats.org/officeDocument/2006/relationships/image" Target="../media/image471.png"/><Relationship Id="rId85" Type="http://schemas.openxmlformats.org/officeDocument/2006/relationships/image" Target="../media/image476.png"/><Relationship Id="rId12" Type="http://schemas.openxmlformats.org/officeDocument/2006/relationships/image" Target="../media/image403.png"/><Relationship Id="rId17" Type="http://schemas.openxmlformats.org/officeDocument/2006/relationships/image" Target="../media/image408.png"/><Relationship Id="rId33" Type="http://schemas.openxmlformats.org/officeDocument/2006/relationships/image" Target="../media/image424.png"/><Relationship Id="rId38" Type="http://schemas.openxmlformats.org/officeDocument/2006/relationships/image" Target="../media/image429.png"/><Relationship Id="rId59" Type="http://schemas.openxmlformats.org/officeDocument/2006/relationships/image" Target="../media/image450.png"/><Relationship Id="rId103" Type="http://schemas.openxmlformats.org/officeDocument/2006/relationships/image" Target="../media/image494.png"/><Relationship Id="rId20" Type="http://schemas.openxmlformats.org/officeDocument/2006/relationships/image" Target="../media/image411.png"/><Relationship Id="rId41" Type="http://schemas.openxmlformats.org/officeDocument/2006/relationships/image" Target="../media/image432.png"/><Relationship Id="rId54" Type="http://schemas.openxmlformats.org/officeDocument/2006/relationships/image" Target="../media/image445.png"/><Relationship Id="rId62" Type="http://schemas.openxmlformats.org/officeDocument/2006/relationships/image" Target="../media/image453.png"/><Relationship Id="rId70" Type="http://schemas.openxmlformats.org/officeDocument/2006/relationships/image" Target="../media/image461.png"/><Relationship Id="rId75" Type="http://schemas.openxmlformats.org/officeDocument/2006/relationships/image" Target="../media/image466.png"/><Relationship Id="rId83" Type="http://schemas.openxmlformats.org/officeDocument/2006/relationships/image" Target="../media/image474.png"/><Relationship Id="rId88" Type="http://schemas.openxmlformats.org/officeDocument/2006/relationships/image" Target="../media/image479.png"/><Relationship Id="rId91" Type="http://schemas.openxmlformats.org/officeDocument/2006/relationships/image" Target="../media/image482.png"/><Relationship Id="rId96" Type="http://schemas.openxmlformats.org/officeDocument/2006/relationships/image" Target="../media/image487.png"/><Relationship Id="rId1" Type="http://schemas.openxmlformats.org/officeDocument/2006/relationships/slideLayout" Target="../slideLayouts/slideLayout2.xml"/><Relationship Id="rId6" Type="http://schemas.openxmlformats.org/officeDocument/2006/relationships/image" Target="../media/image397.png"/><Relationship Id="rId15" Type="http://schemas.openxmlformats.org/officeDocument/2006/relationships/image" Target="../media/image406.png"/><Relationship Id="rId23" Type="http://schemas.openxmlformats.org/officeDocument/2006/relationships/image" Target="../media/image414.png"/><Relationship Id="rId28" Type="http://schemas.openxmlformats.org/officeDocument/2006/relationships/image" Target="../media/image419.png"/><Relationship Id="rId36" Type="http://schemas.openxmlformats.org/officeDocument/2006/relationships/image" Target="../media/image427.png"/><Relationship Id="rId49" Type="http://schemas.openxmlformats.org/officeDocument/2006/relationships/image" Target="../media/image440.png"/><Relationship Id="rId57" Type="http://schemas.openxmlformats.org/officeDocument/2006/relationships/image" Target="../media/image448.png"/><Relationship Id="rId106" Type="http://schemas.openxmlformats.org/officeDocument/2006/relationships/image" Target="../media/image497.png"/><Relationship Id="rId10" Type="http://schemas.openxmlformats.org/officeDocument/2006/relationships/image" Target="../media/image401.png"/><Relationship Id="rId31" Type="http://schemas.openxmlformats.org/officeDocument/2006/relationships/image" Target="../media/image422.png"/><Relationship Id="rId44" Type="http://schemas.openxmlformats.org/officeDocument/2006/relationships/image" Target="../media/image435.png"/><Relationship Id="rId52" Type="http://schemas.openxmlformats.org/officeDocument/2006/relationships/image" Target="../media/image443.png"/><Relationship Id="rId60" Type="http://schemas.openxmlformats.org/officeDocument/2006/relationships/image" Target="../media/image451.png"/><Relationship Id="rId65" Type="http://schemas.openxmlformats.org/officeDocument/2006/relationships/image" Target="../media/image456.png"/><Relationship Id="rId73" Type="http://schemas.openxmlformats.org/officeDocument/2006/relationships/image" Target="../media/image464.png"/><Relationship Id="rId78" Type="http://schemas.openxmlformats.org/officeDocument/2006/relationships/image" Target="../media/image469.png"/><Relationship Id="rId81" Type="http://schemas.openxmlformats.org/officeDocument/2006/relationships/image" Target="../media/image472.png"/><Relationship Id="rId86" Type="http://schemas.openxmlformats.org/officeDocument/2006/relationships/image" Target="../media/image477.png"/><Relationship Id="rId94" Type="http://schemas.openxmlformats.org/officeDocument/2006/relationships/image" Target="../media/image485.png"/><Relationship Id="rId99" Type="http://schemas.openxmlformats.org/officeDocument/2006/relationships/image" Target="../media/image490.png"/><Relationship Id="rId101" Type="http://schemas.openxmlformats.org/officeDocument/2006/relationships/image" Target="../media/image492.png"/><Relationship Id="rId4" Type="http://schemas.openxmlformats.org/officeDocument/2006/relationships/image" Target="../media/image395.png"/><Relationship Id="rId9" Type="http://schemas.openxmlformats.org/officeDocument/2006/relationships/image" Target="../media/image400.png"/><Relationship Id="rId13" Type="http://schemas.openxmlformats.org/officeDocument/2006/relationships/image" Target="../media/image404.png"/><Relationship Id="rId18" Type="http://schemas.openxmlformats.org/officeDocument/2006/relationships/image" Target="../media/image409.png"/><Relationship Id="rId39" Type="http://schemas.openxmlformats.org/officeDocument/2006/relationships/image" Target="../media/image430.png"/><Relationship Id="rId34" Type="http://schemas.openxmlformats.org/officeDocument/2006/relationships/image" Target="../media/image425.png"/><Relationship Id="rId50" Type="http://schemas.openxmlformats.org/officeDocument/2006/relationships/image" Target="../media/image441.png"/><Relationship Id="rId55" Type="http://schemas.openxmlformats.org/officeDocument/2006/relationships/image" Target="../media/image446.png"/><Relationship Id="rId76" Type="http://schemas.openxmlformats.org/officeDocument/2006/relationships/image" Target="../media/image467.png"/><Relationship Id="rId97" Type="http://schemas.openxmlformats.org/officeDocument/2006/relationships/image" Target="../media/image488.png"/><Relationship Id="rId104" Type="http://schemas.openxmlformats.org/officeDocument/2006/relationships/image" Target="../media/image495.png"/><Relationship Id="rId7" Type="http://schemas.openxmlformats.org/officeDocument/2006/relationships/image" Target="../media/image398.png"/><Relationship Id="rId71" Type="http://schemas.openxmlformats.org/officeDocument/2006/relationships/image" Target="../media/image462.png"/><Relationship Id="rId92" Type="http://schemas.openxmlformats.org/officeDocument/2006/relationships/image" Target="../media/image483.png"/><Relationship Id="rId2" Type="http://schemas.openxmlformats.org/officeDocument/2006/relationships/image" Target="../media/image393.png"/><Relationship Id="rId29" Type="http://schemas.openxmlformats.org/officeDocument/2006/relationships/image" Target="../media/image420.png"/><Relationship Id="rId24" Type="http://schemas.openxmlformats.org/officeDocument/2006/relationships/image" Target="../media/image415.png"/><Relationship Id="rId40" Type="http://schemas.openxmlformats.org/officeDocument/2006/relationships/image" Target="../media/image431.png"/><Relationship Id="rId45" Type="http://schemas.openxmlformats.org/officeDocument/2006/relationships/image" Target="../media/image436.png"/><Relationship Id="rId66" Type="http://schemas.openxmlformats.org/officeDocument/2006/relationships/image" Target="../media/image457.png"/><Relationship Id="rId87" Type="http://schemas.openxmlformats.org/officeDocument/2006/relationships/image" Target="../media/image478.png"/><Relationship Id="rId61" Type="http://schemas.openxmlformats.org/officeDocument/2006/relationships/image" Target="../media/image452.png"/><Relationship Id="rId82" Type="http://schemas.openxmlformats.org/officeDocument/2006/relationships/image" Target="../media/image473.png"/><Relationship Id="rId19" Type="http://schemas.openxmlformats.org/officeDocument/2006/relationships/image" Target="../media/image410.png"/><Relationship Id="rId14" Type="http://schemas.openxmlformats.org/officeDocument/2006/relationships/image" Target="../media/image405.png"/><Relationship Id="rId30" Type="http://schemas.openxmlformats.org/officeDocument/2006/relationships/image" Target="../media/image421.png"/><Relationship Id="rId35" Type="http://schemas.openxmlformats.org/officeDocument/2006/relationships/image" Target="../media/image426.png"/><Relationship Id="rId56" Type="http://schemas.openxmlformats.org/officeDocument/2006/relationships/image" Target="../media/image447.png"/><Relationship Id="rId77" Type="http://schemas.openxmlformats.org/officeDocument/2006/relationships/image" Target="../media/image468.png"/><Relationship Id="rId100" Type="http://schemas.openxmlformats.org/officeDocument/2006/relationships/image" Target="../media/image491.png"/><Relationship Id="rId105" Type="http://schemas.openxmlformats.org/officeDocument/2006/relationships/image" Target="../media/image496.png"/><Relationship Id="rId8" Type="http://schemas.openxmlformats.org/officeDocument/2006/relationships/image" Target="../media/image399.png"/><Relationship Id="rId51" Type="http://schemas.openxmlformats.org/officeDocument/2006/relationships/image" Target="../media/image442.png"/><Relationship Id="rId72" Type="http://schemas.openxmlformats.org/officeDocument/2006/relationships/image" Target="../media/image463.png"/><Relationship Id="rId93" Type="http://schemas.openxmlformats.org/officeDocument/2006/relationships/image" Target="../media/image484.png"/><Relationship Id="rId98" Type="http://schemas.openxmlformats.org/officeDocument/2006/relationships/image" Target="../media/image489.png"/><Relationship Id="rId3" Type="http://schemas.openxmlformats.org/officeDocument/2006/relationships/image" Target="../media/image394.png"/><Relationship Id="rId25" Type="http://schemas.openxmlformats.org/officeDocument/2006/relationships/image" Target="../media/image416.png"/><Relationship Id="rId46" Type="http://schemas.openxmlformats.org/officeDocument/2006/relationships/image" Target="../media/image437.png"/><Relationship Id="rId67" Type="http://schemas.openxmlformats.org/officeDocument/2006/relationships/image" Target="../media/image45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A5B1FB-D7DB-3116-3442-BED9DDA1D0D2}"/>
              </a:ext>
            </a:extLst>
          </p:cNvPr>
          <p:cNvSpPr>
            <a:spLocks noGrp="1"/>
          </p:cNvSpPr>
          <p:nvPr>
            <p:ph type="ctrTitle"/>
          </p:nvPr>
        </p:nvSpPr>
        <p:spPr/>
        <p:txBody>
          <a:bodyPr>
            <a:normAutofit fontScale="90000"/>
          </a:bodyPr>
          <a:lstStyle/>
          <a:p>
            <a:r>
              <a:rPr lang="en-US" altLang="ja-JP"/>
              <a:t>Lecture 3:</a:t>
            </a:r>
            <a:br>
              <a:rPr lang="en-US" altLang="ja-JP"/>
            </a:br>
            <a:r>
              <a:rPr lang="en-US" altLang="ja-JP"/>
              <a:t>Statistical Models for Language</a:t>
            </a:r>
            <a:endParaRPr kumimoji="1" lang="ja-JP" altLang="en-US"/>
          </a:p>
        </p:txBody>
      </p:sp>
      <p:sp>
        <p:nvSpPr>
          <p:cNvPr id="3" name="字幕 2">
            <a:extLst>
              <a:ext uri="{FF2B5EF4-FFF2-40B4-BE49-F238E27FC236}">
                <a16:creationId xmlns:a16="http://schemas.microsoft.com/office/drawing/2014/main" id="{4B1F6A73-58B6-D319-A2B6-5A9C56132C8F}"/>
              </a:ext>
            </a:extLst>
          </p:cNvPr>
          <p:cNvSpPr>
            <a:spLocks noGrp="1"/>
          </p:cNvSpPr>
          <p:nvPr>
            <p:ph type="subTitle" idx="1"/>
          </p:nvPr>
        </p:nvSpPr>
        <p:spPr/>
        <p:txBody>
          <a:bodyPr/>
          <a:lstStyle/>
          <a:p>
            <a:r>
              <a:rPr lang="en-US" altLang="ja-JP"/>
              <a:t>ITA17 Natural Language Processing with Deep Learning</a:t>
            </a:r>
          </a:p>
          <a:p>
            <a:r>
              <a:rPr kumimoji="1" lang="en-US" altLang="ja-JP"/>
              <a:t>Yuichi Yaguchi</a:t>
            </a:r>
          </a:p>
          <a:p>
            <a:endParaRPr kumimoji="1" lang="ja-JP" altLang="en-US"/>
          </a:p>
        </p:txBody>
      </p:sp>
    </p:spTree>
    <p:extLst>
      <p:ext uri="{BB962C8B-B14F-4D97-AF65-F5344CB8AC3E}">
        <p14:creationId xmlns:p14="http://schemas.microsoft.com/office/powerpoint/2010/main" val="756409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r>
              <a:rPr lang="en-GB" altLang="ja-JP"/>
              <a:t>CFG: formal definition</a:t>
            </a:r>
          </a:p>
        </p:txBody>
      </p:sp>
      <p:sp>
        <p:nvSpPr>
          <p:cNvPr id="6" name="コンテンツ プレースホルダー 5"/>
          <p:cNvSpPr>
            <a:spLocks noGrp="1"/>
          </p:cNvSpPr>
          <p:nvPr>
            <p:ph idx="1"/>
          </p:nvPr>
        </p:nvSpPr>
        <p:spPr/>
        <p:txBody>
          <a:bodyPr/>
          <a:lstStyle/>
          <a:p>
            <a:pPr marL="341313" indent="-341313" defTabSz="457200">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ja-JP"/>
              <a:t>A context-free grammar is a tuple &lt;</a:t>
            </a:r>
            <a:r>
              <a:rPr lang="en-GB" altLang="ja-JP" i="1"/>
              <a:t>N, T, S, R</a:t>
            </a:r>
            <a:r>
              <a:rPr lang="en-GB" altLang="ja-JP"/>
              <a:t>&gt;</a:t>
            </a:r>
          </a:p>
          <a:p>
            <a:pPr marL="741363" lvl="1" indent="-284163"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ja-JP" i="1"/>
              <a:t>N</a:t>
            </a:r>
            <a:r>
              <a:rPr lang="en-GB" altLang="ja-JP"/>
              <a:t> : the set of non-terminals</a:t>
            </a:r>
          </a:p>
          <a:p>
            <a:pPr lvl="2" defTabSz="457200">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ja-JP"/>
              <a:t>Phrasal categories: S, NP, VP, ADJP, etc.</a:t>
            </a:r>
          </a:p>
          <a:p>
            <a:pPr lvl="2" defTabSz="457200">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ja-JP"/>
              <a:t>Parts-of-speech (pre-terminals): NN, JJ, DT, VB</a:t>
            </a:r>
          </a:p>
          <a:p>
            <a:pPr marL="741363" lvl="1" indent="-284163"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ja-JP" i="1"/>
              <a:t>T</a:t>
            </a:r>
            <a:r>
              <a:rPr lang="en-GB" altLang="ja-JP"/>
              <a:t> : the set of terminals (the words)</a:t>
            </a:r>
          </a:p>
          <a:p>
            <a:pPr marL="741363" lvl="1" indent="-284163"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ja-JP" i="1"/>
              <a:t>S</a:t>
            </a:r>
            <a:r>
              <a:rPr lang="en-GB" altLang="ja-JP"/>
              <a:t> : the start symbol</a:t>
            </a:r>
          </a:p>
          <a:p>
            <a:pPr lvl="2" defTabSz="457200">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ja-JP"/>
              <a:t>Often written as ROOT or TOP</a:t>
            </a:r>
          </a:p>
          <a:p>
            <a:pPr marL="741363" lvl="1" indent="-284163"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ja-JP" i="1"/>
              <a:t>R</a:t>
            </a:r>
            <a:r>
              <a:rPr lang="en-GB" altLang="ja-JP"/>
              <a:t> : the set of rules</a:t>
            </a:r>
          </a:p>
          <a:p>
            <a:pPr lvl="2" defTabSz="457200">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ja-JP"/>
              <a:t>Of the form X </a:t>
            </a:r>
            <a:r>
              <a:rPr lang="en-GB" altLang="ja-JP">
                <a:latin typeface="Symbol" panose="05050102010706020507" pitchFamily="18" charset="2"/>
              </a:rPr>
              <a:t></a:t>
            </a:r>
            <a:r>
              <a:rPr lang="en-GB" altLang="ja-JP"/>
              <a:t> Y</a:t>
            </a:r>
            <a:r>
              <a:rPr lang="en-GB" altLang="ja-JP" baseline="-25000"/>
              <a:t>1</a:t>
            </a:r>
            <a:r>
              <a:rPr lang="en-GB" altLang="ja-JP"/>
              <a:t> Y</a:t>
            </a:r>
            <a:r>
              <a:rPr lang="en-GB" altLang="ja-JP" baseline="-25000"/>
              <a:t>2</a:t>
            </a:r>
            <a:r>
              <a:rPr lang="en-GB" altLang="ja-JP"/>
              <a:t> … </a:t>
            </a:r>
            <a:r>
              <a:rPr lang="en-GB" altLang="ja-JP" err="1"/>
              <a:t>Y</a:t>
            </a:r>
            <a:r>
              <a:rPr lang="en-GB" altLang="ja-JP" baseline="-25000" err="1"/>
              <a:t>k</a:t>
            </a:r>
            <a:r>
              <a:rPr lang="en-GB" altLang="ja-JP"/>
              <a:t>, with X, Y</a:t>
            </a:r>
            <a:r>
              <a:rPr lang="en-GB" altLang="ja-JP" baseline="-25000"/>
              <a:t>i</a:t>
            </a:r>
            <a:r>
              <a:rPr lang="en-GB" altLang="ja-JP"/>
              <a:t> </a:t>
            </a:r>
            <a:r>
              <a:rPr lang="en-GB" altLang="ja-JP">
                <a:latin typeface="Symbol" panose="05050102010706020507" pitchFamily="18" charset="2"/>
              </a:rPr>
              <a:t></a:t>
            </a:r>
            <a:r>
              <a:rPr lang="en-GB" altLang="ja-JP"/>
              <a:t> </a:t>
            </a:r>
            <a:r>
              <a:rPr lang="en-GB" altLang="ja-JP" i="1"/>
              <a:t>N</a:t>
            </a:r>
          </a:p>
          <a:p>
            <a:pPr lvl="2" defTabSz="457200">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ja-JP"/>
              <a:t>Examples: S </a:t>
            </a:r>
            <a:r>
              <a:rPr lang="en-GB" altLang="ja-JP">
                <a:latin typeface="Symbol" panose="05050102010706020507" pitchFamily="18" charset="2"/>
              </a:rPr>
              <a:t></a:t>
            </a:r>
            <a:r>
              <a:rPr lang="en-GB" altLang="ja-JP"/>
              <a:t> NP VP,   VP </a:t>
            </a:r>
            <a:r>
              <a:rPr lang="en-GB" altLang="ja-JP">
                <a:latin typeface="Symbol" panose="05050102010706020507" pitchFamily="18" charset="2"/>
              </a:rPr>
              <a:t></a:t>
            </a:r>
            <a:r>
              <a:rPr lang="en-GB" altLang="ja-JP"/>
              <a:t> VP CC VP</a:t>
            </a:r>
          </a:p>
          <a:p>
            <a:pPr lvl="2" defTabSz="457200">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ja-JP"/>
              <a:t>Also called rewrites, productions, or local trees</a:t>
            </a:r>
          </a:p>
          <a:p>
            <a:pPr lvl="2" defTabSz="457200">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ja-JP"/>
          </a:p>
          <a:p>
            <a:endParaRPr kumimoji="1" lang="ja-JP" altLang="en-US"/>
          </a:p>
        </p:txBody>
      </p:sp>
      <p:sp>
        <p:nvSpPr>
          <p:cNvPr id="4" name="スライド番号プレースホルダー 3"/>
          <p:cNvSpPr>
            <a:spLocks noGrp="1"/>
          </p:cNvSpPr>
          <p:nvPr>
            <p:ph type="sldNum" sz="quarter" idx="12"/>
          </p:nvPr>
        </p:nvSpPr>
        <p:spPr/>
        <p:txBody>
          <a:bodyPr/>
          <a:lstStyle/>
          <a:p>
            <a:fld id="{103B0448-D5E9-40A4-9950-1BF22AB3F47F}" type="slidenum">
              <a:rPr lang="en-US" altLang="ja-JP" smtClean="0"/>
              <a:pPr/>
              <a:t>10</a:t>
            </a:fld>
            <a:endParaRPr lang="en-US" altLang="ja-JP"/>
          </a:p>
        </p:txBody>
      </p:sp>
    </p:spTree>
    <p:extLst>
      <p:ext uri="{BB962C8B-B14F-4D97-AF65-F5344CB8AC3E}">
        <p14:creationId xmlns:p14="http://schemas.microsoft.com/office/powerpoint/2010/main" val="19124867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a:xfrm>
            <a:off x="838200" y="365125"/>
            <a:ext cx="10515600" cy="1325563"/>
          </a:xfrm>
        </p:spPr>
        <p:txBody>
          <a:bodyPr/>
          <a:lstStyle/>
          <a:p>
            <a:r>
              <a:rPr lang="en-US" altLang="ja-JP"/>
              <a:t>CFG: parsing</a:t>
            </a:r>
          </a:p>
        </p:txBody>
      </p:sp>
      <p:sp>
        <p:nvSpPr>
          <p:cNvPr id="4" name="コンテンツ プレースホルダー 3"/>
          <p:cNvSpPr>
            <a:spLocks noGrp="1"/>
          </p:cNvSpPr>
          <p:nvPr>
            <p:ph idx="1"/>
          </p:nvPr>
        </p:nvSpPr>
        <p:spPr>
          <a:xfrm>
            <a:off x="838200" y="1825625"/>
            <a:ext cx="10515600" cy="4351338"/>
          </a:xfrm>
        </p:spPr>
        <p:txBody>
          <a:bodyPr>
            <a:normAutofit lnSpcReduction="10000"/>
          </a:bodyPr>
          <a:lstStyle/>
          <a:p>
            <a:r>
              <a:rPr lang="en-US" altLang="ja-JP"/>
              <a:t>Parse a sentence admitted by the grammar</a:t>
            </a:r>
          </a:p>
          <a:p>
            <a:endParaRPr lang="en-US" altLang="ja-JP"/>
          </a:p>
          <a:p>
            <a:endParaRPr lang="en-US" altLang="ja-JP"/>
          </a:p>
          <a:p>
            <a:r>
              <a:rPr lang="en-US" altLang="ja-JP"/>
              <a:t>Use deduction systems to prove parses from words</a:t>
            </a:r>
          </a:p>
          <a:p>
            <a:pPr lvl="1"/>
            <a:r>
              <a:rPr lang="en-US" altLang="ja-JP" b="1"/>
              <a:t>Simple 10-rule grammar: 592 parses</a:t>
            </a:r>
          </a:p>
          <a:p>
            <a:pPr lvl="1"/>
            <a:r>
              <a:rPr lang="en-US" altLang="ja-JP" b="1"/>
              <a:t>Real-size grammar: many millions of parses!</a:t>
            </a:r>
          </a:p>
          <a:p>
            <a:r>
              <a:rPr lang="en-US" altLang="ja-JP"/>
              <a:t>This scales very badly, didn’t yield broad-coverage tools</a:t>
            </a:r>
          </a:p>
          <a:p>
            <a:r>
              <a:rPr lang="en-GB" altLang="ja-JP"/>
              <a:t>Treebank grammars can be enormous</a:t>
            </a:r>
          </a:p>
          <a:p>
            <a:pPr lvl="1"/>
            <a:r>
              <a:rPr lang="en-GB" altLang="ja-JP"/>
              <a:t>The raw grammar has ~10K states, excluding the lexicon</a:t>
            </a:r>
          </a:p>
          <a:p>
            <a:pPr lvl="1"/>
            <a:r>
              <a:rPr lang="en-GB" altLang="ja-JP"/>
              <a:t>Better parsers usually make the grammars larger, not smaller</a:t>
            </a:r>
          </a:p>
        </p:txBody>
      </p:sp>
      <p:sp>
        <p:nvSpPr>
          <p:cNvPr id="5" name="スライド番号プレースホルダー 4"/>
          <p:cNvSpPr>
            <a:spLocks noGrp="1"/>
          </p:cNvSpPr>
          <p:nvPr>
            <p:ph type="sldNum" sz="quarter" idx="12"/>
          </p:nvPr>
        </p:nvSpPr>
        <p:spPr>
          <a:xfrm>
            <a:off x="8610600" y="6356350"/>
            <a:ext cx="2743200" cy="365125"/>
          </a:xfrm>
        </p:spPr>
        <p:txBody>
          <a:bodyPr/>
          <a:lstStyle/>
          <a:p>
            <a:fld id="{980F97E4-3B67-4C27-B1A0-6EE4B5EAFFAE}" type="slidenum">
              <a:rPr lang="en-US" altLang="ja-JP" smtClean="0"/>
              <a:pPr/>
              <a:t>11</a:t>
            </a:fld>
            <a:endParaRPr lang="en-US" altLang="ja-JP"/>
          </a:p>
        </p:txBody>
      </p:sp>
      <p:pic>
        <p:nvPicPr>
          <p:cNvPr id="439300" name="Picture 4" descr="Snap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6712" y="2169240"/>
            <a:ext cx="5703888" cy="104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877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r>
              <a:rPr lang="en-US" altLang="ja-JP"/>
              <a:t>Probabilistic Context Free Grammar (PCFG)</a:t>
            </a:r>
          </a:p>
        </p:txBody>
      </p:sp>
      <p:sp>
        <p:nvSpPr>
          <p:cNvPr id="4" name="コンテンツ プレースホルダー 3"/>
          <p:cNvSpPr>
            <a:spLocks noGrp="1"/>
          </p:cNvSpPr>
          <p:nvPr>
            <p:ph idx="1"/>
          </p:nvPr>
        </p:nvSpPr>
        <p:spPr/>
        <p:txBody>
          <a:bodyPr/>
          <a:lstStyle/>
          <a:p>
            <a:r>
              <a:rPr lang="en-US" altLang="ja-JP">
                <a:ea typeface="ＭＳ Ｐゴシック" panose="020B0600070205080204" pitchFamily="50" charset="-128"/>
              </a:rPr>
              <a:t>Context free grammar that associates a </a:t>
            </a:r>
            <a:r>
              <a:rPr lang="en-US" altLang="ja-JP" b="1">
                <a:ea typeface="ＭＳ Ｐゴシック" panose="020B0600070205080204" pitchFamily="50" charset="-128"/>
              </a:rPr>
              <a:t>probability</a:t>
            </a:r>
            <a:r>
              <a:rPr lang="en-US" altLang="ja-JP">
                <a:ea typeface="ＭＳ Ｐゴシック" panose="020B0600070205080204" pitchFamily="50" charset="-128"/>
              </a:rPr>
              <a:t> with each of its productions.</a:t>
            </a:r>
          </a:p>
          <a:p>
            <a:pPr lvl="1"/>
            <a:r>
              <a:rPr lang="en-GB" altLang="ja-JP"/>
              <a:t>P(Y</a:t>
            </a:r>
            <a:r>
              <a:rPr lang="en-GB" altLang="ja-JP" baseline="-25000"/>
              <a:t>1</a:t>
            </a:r>
            <a:r>
              <a:rPr lang="en-GB" altLang="ja-JP"/>
              <a:t> Y</a:t>
            </a:r>
            <a:r>
              <a:rPr lang="en-GB" altLang="ja-JP" baseline="-25000"/>
              <a:t>2</a:t>
            </a:r>
            <a:r>
              <a:rPr lang="en-GB" altLang="ja-JP"/>
              <a:t> … </a:t>
            </a:r>
            <a:r>
              <a:rPr lang="en-GB" altLang="ja-JP" err="1"/>
              <a:t>Y</a:t>
            </a:r>
            <a:r>
              <a:rPr lang="en-GB" altLang="ja-JP" baseline="-25000" err="1"/>
              <a:t>k</a:t>
            </a:r>
            <a:r>
              <a:rPr lang="en-GB" altLang="ja-JP" baseline="-25000"/>
              <a:t> </a:t>
            </a:r>
            <a:r>
              <a:rPr lang="en-GB" altLang="ja-JP"/>
              <a:t>| X)</a:t>
            </a:r>
            <a:endParaRPr lang="en-US" altLang="ja-JP">
              <a:ea typeface="ＭＳ Ｐゴシック" panose="020B0600070205080204" pitchFamily="50" charset="-128"/>
            </a:endParaRPr>
          </a:p>
          <a:p>
            <a:r>
              <a:rPr lang="en-US" altLang="ja-JP">
                <a:ea typeface="ＭＳ Ｐゴシック" panose="020B0600070205080204" pitchFamily="50" charset="-128"/>
              </a:rPr>
              <a:t>The probability of a parse generated by a PCFG is simply the product of the probabilities of the productions used to generate it. </a:t>
            </a:r>
          </a:p>
        </p:txBody>
      </p:sp>
      <p:sp>
        <p:nvSpPr>
          <p:cNvPr id="5" name="スライド番号プレースホルダー 4"/>
          <p:cNvSpPr>
            <a:spLocks noGrp="1"/>
          </p:cNvSpPr>
          <p:nvPr>
            <p:ph type="sldNum" sz="quarter" idx="12"/>
          </p:nvPr>
        </p:nvSpPr>
        <p:spPr/>
        <p:txBody>
          <a:bodyPr/>
          <a:lstStyle/>
          <a:p>
            <a:fld id="{8FDB978F-8BE0-49B7-8221-D3F0D589E42E}" type="slidenum">
              <a:rPr lang="en-US" altLang="ja-JP" smtClean="0"/>
              <a:pPr/>
              <a:t>12</a:t>
            </a:fld>
            <a:endParaRPr lang="en-US" altLang="ja-JP"/>
          </a:p>
        </p:txBody>
      </p:sp>
      <p:pic>
        <p:nvPicPr>
          <p:cNvPr id="390148" name="Picture 4" descr="Snap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1" y="4495800"/>
            <a:ext cx="4360863" cy="213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459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r>
              <a:rPr lang="en-US" altLang="ja-JP"/>
              <a:t>Dependency grammars</a:t>
            </a:r>
          </a:p>
        </p:txBody>
      </p:sp>
      <p:sp>
        <p:nvSpPr>
          <p:cNvPr id="5" name="コンテンツ プレースホルダー 4"/>
          <p:cNvSpPr>
            <a:spLocks noGrp="1"/>
          </p:cNvSpPr>
          <p:nvPr>
            <p:ph idx="1"/>
          </p:nvPr>
        </p:nvSpPr>
        <p:spPr/>
        <p:txBody>
          <a:bodyPr>
            <a:normAutofit fontScale="92500" lnSpcReduction="10000"/>
          </a:bodyPr>
          <a:lstStyle/>
          <a:p>
            <a:r>
              <a:rPr lang="en-US" altLang="ja-JP">
                <a:ea typeface="ＭＳ Ｐゴシック" panose="020B0600070205080204" pitchFamily="50" charset="-128"/>
              </a:rPr>
              <a:t>Phrase structure grammar is concerned with how words and sequences of words </a:t>
            </a:r>
            <a:r>
              <a:rPr lang="en-US" altLang="ja-JP" i="1" u="sng">
                <a:ea typeface="ＭＳ Ｐゴシック" panose="020B0600070205080204" pitchFamily="50" charset="-128"/>
              </a:rPr>
              <a:t>combine</a:t>
            </a:r>
            <a:r>
              <a:rPr lang="en-US" altLang="ja-JP">
                <a:ea typeface="ＭＳ Ｐゴシック" panose="020B0600070205080204" pitchFamily="50" charset="-128"/>
              </a:rPr>
              <a:t> to form constituents. </a:t>
            </a:r>
          </a:p>
          <a:p>
            <a:r>
              <a:rPr lang="en-US" altLang="ja-JP">
                <a:ea typeface="ＭＳ Ｐゴシック" panose="020B0600070205080204" pitchFamily="50" charset="-128"/>
              </a:rPr>
              <a:t>A distinct and complementary approach, dependency grammar, focuses instead on how words </a:t>
            </a:r>
            <a:r>
              <a:rPr lang="en-US" altLang="ja-JP" i="1" u="sng">
                <a:ea typeface="ＭＳ Ｐゴシック" panose="020B0600070205080204" pitchFamily="50" charset="-128"/>
              </a:rPr>
              <a:t>relate</a:t>
            </a:r>
            <a:r>
              <a:rPr lang="en-US" altLang="ja-JP">
                <a:ea typeface="ＭＳ Ｐゴシック" panose="020B0600070205080204" pitchFamily="50" charset="-128"/>
              </a:rPr>
              <a:t> to other words </a:t>
            </a:r>
          </a:p>
          <a:p>
            <a:r>
              <a:rPr lang="en-US" altLang="ja-JP" b="1">
                <a:ea typeface="ＭＳ Ｐゴシック" panose="020B0600070205080204" pitchFamily="50" charset="-128"/>
              </a:rPr>
              <a:t>Dependency</a:t>
            </a:r>
            <a:r>
              <a:rPr lang="en-US" altLang="ja-JP">
                <a:ea typeface="ＭＳ Ｐゴシック" panose="020B0600070205080204" pitchFamily="50" charset="-128"/>
              </a:rPr>
              <a:t> is a binary asymmetric relation that holds between a </a:t>
            </a:r>
            <a:r>
              <a:rPr lang="en-US" altLang="ja-JP" b="1">
                <a:ea typeface="ＭＳ Ｐゴシック" panose="020B0600070205080204" pitchFamily="50" charset="-128"/>
              </a:rPr>
              <a:t>head</a:t>
            </a:r>
            <a:r>
              <a:rPr lang="en-US" altLang="ja-JP">
                <a:ea typeface="ＭＳ Ｐゴシック" panose="020B0600070205080204" pitchFamily="50" charset="-128"/>
              </a:rPr>
              <a:t> and its </a:t>
            </a:r>
            <a:r>
              <a:rPr lang="en-US" altLang="ja-JP" b="1">
                <a:ea typeface="ＭＳ Ｐゴシック" panose="020B0600070205080204" pitchFamily="50" charset="-128"/>
              </a:rPr>
              <a:t>dependents</a:t>
            </a:r>
            <a:r>
              <a:rPr lang="en-US" altLang="ja-JP">
                <a:ea typeface="ＭＳ Ｐゴシック" panose="020B0600070205080204" pitchFamily="50" charset="-128"/>
              </a:rPr>
              <a:t>. </a:t>
            </a:r>
          </a:p>
          <a:p>
            <a:r>
              <a:rPr lang="en-US" altLang="ja-JP">
                <a:ea typeface="ＭＳ Ｐゴシック" panose="020B0600070205080204" pitchFamily="50" charset="-128"/>
              </a:rPr>
              <a:t>Dependency graph: labeled directed graph</a:t>
            </a:r>
          </a:p>
          <a:p>
            <a:pPr lvl="1"/>
            <a:r>
              <a:rPr lang="en-US" altLang="ja-JP">
                <a:ea typeface="ＭＳ Ｐゴシック" panose="020B0600070205080204" pitchFamily="50" charset="-128"/>
              </a:rPr>
              <a:t>nodes are the lexical items</a:t>
            </a:r>
          </a:p>
          <a:p>
            <a:pPr lvl="1"/>
            <a:r>
              <a:rPr lang="en-US" altLang="ja-JP">
                <a:ea typeface="ＭＳ Ｐゴシック" panose="020B0600070205080204" pitchFamily="50" charset="-128"/>
              </a:rPr>
              <a:t>labeled arcs represent dependency relations from heads to dependents</a:t>
            </a:r>
          </a:p>
          <a:p>
            <a:r>
              <a:rPr lang="en-US" altLang="ja-JP">
                <a:ea typeface="ＭＳ Ｐゴシック" panose="020B0600070205080204" pitchFamily="50" charset="-128"/>
              </a:rPr>
              <a:t>Can be used to directly express grammatical functions as a type of dependency. </a:t>
            </a:r>
          </a:p>
          <a:p>
            <a:endParaRPr lang="en-US" altLang="ja-JP">
              <a:ea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21F25B0A-2C40-4604-A410-931EE5068D57}" type="slidenum">
              <a:rPr lang="en-US" altLang="ja-JP" smtClean="0"/>
              <a:pPr/>
              <a:t>13</a:t>
            </a:fld>
            <a:endParaRPr lang="en-US" altLang="ja-JP"/>
          </a:p>
        </p:txBody>
      </p:sp>
      <p:pic>
        <p:nvPicPr>
          <p:cNvPr id="2" name="Picture 4" descr="Snap2">
            <a:extLst>
              <a:ext uri="{FF2B5EF4-FFF2-40B4-BE49-F238E27FC236}">
                <a16:creationId xmlns:a16="http://schemas.microsoft.com/office/drawing/2014/main" id="{6D1A75E2-8C0F-6C36-B2F6-4341FA392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1738" y="5560297"/>
            <a:ext cx="6199881" cy="1161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5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altLang="ja-JP"/>
              <a:t>Dependency grammars</a:t>
            </a:r>
          </a:p>
        </p:txBody>
      </p:sp>
      <p:sp>
        <p:nvSpPr>
          <p:cNvPr id="6" name="コンテンツ プレースホルダー 5"/>
          <p:cNvSpPr>
            <a:spLocks noGrp="1"/>
          </p:cNvSpPr>
          <p:nvPr>
            <p:ph idx="1"/>
          </p:nvPr>
        </p:nvSpPr>
        <p:spPr/>
        <p:txBody>
          <a:bodyPr/>
          <a:lstStyle/>
          <a:p>
            <a:r>
              <a:rPr lang="en-US" altLang="ja-JP">
                <a:ea typeface="ＭＳ Ｐゴシック" panose="020B0600070205080204" pitchFamily="50" charset="-128"/>
              </a:rPr>
              <a:t>Dependency structure gives attachments.</a:t>
            </a:r>
          </a:p>
          <a:p>
            <a:r>
              <a:rPr lang="en-US" altLang="ja-JP">
                <a:ea typeface="ＭＳ Ｐゴシック" panose="020B0600070205080204" pitchFamily="50" charset="-128"/>
              </a:rPr>
              <a:t>In principle, can express any kind of dependency</a:t>
            </a:r>
          </a:p>
          <a:p>
            <a:r>
              <a:rPr lang="en-US" altLang="ja-JP">
                <a:ea typeface="ＭＳ Ｐゴシック" panose="020B0600070205080204" pitchFamily="50" charset="-128"/>
              </a:rPr>
              <a:t>How to find the dependencies?</a:t>
            </a:r>
          </a:p>
          <a:p>
            <a:pPr lvl="1"/>
            <a:r>
              <a:rPr lang="en-US" altLang="ja-JP" sz="2000">
                <a:ea typeface="ＭＳ Ｐゴシック" panose="020B0600070205080204" pitchFamily="50" charset="-128"/>
              </a:rPr>
              <a:t>Link up pairs with high mutual information</a:t>
            </a:r>
          </a:p>
          <a:p>
            <a:pPr lvl="2"/>
            <a:r>
              <a:rPr lang="en-US" altLang="ja-JP">
                <a:ea typeface="ＭＳ Ｐゴシック" panose="020B0600070205080204" pitchFamily="50" charset="-128"/>
              </a:rPr>
              <a:t>Mutual information measures how much one word tells us about another. </a:t>
            </a:r>
          </a:p>
          <a:p>
            <a:pPr lvl="2"/>
            <a:r>
              <a:rPr lang="en-US" altLang="ja-JP" i="1">
                <a:ea typeface="ＭＳ Ｐゴシック" panose="020B0600070205080204" pitchFamily="50" charset="-128"/>
              </a:rPr>
              <a:t>The</a:t>
            </a:r>
            <a:r>
              <a:rPr lang="en-US" altLang="ja-JP">
                <a:ea typeface="ＭＳ Ｐゴシック" panose="020B0600070205080204" pitchFamily="50" charset="-128"/>
              </a:rPr>
              <a:t> doesn’t tell us much about what follows </a:t>
            </a:r>
          </a:p>
          <a:p>
            <a:pPr lvl="3"/>
            <a:r>
              <a:rPr lang="en-US" altLang="ja-JP" i="1">
                <a:ea typeface="ＭＳ Ｐゴシック" panose="020B0600070205080204" pitchFamily="50" charset="-128"/>
              </a:rPr>
              <a:t>I.e. “the” </a:t>
            </a:r>
            <a:r>
              <a:rPr lang="en-US" altLang="ja-JP">
                <a:ea typeface="ＭＳ Ｐゴシック" panose="020B0600070205080204" pitchFamily="50" charset="-128"/>
              </a:rPr>
              <a:t>and</a:t>
            </a:r>
            <a:r>
              <a:rPr lang="en-US" altLang="ja-JP" i="1">
                <a:ea typeface="ＭＳ Ｐゴシック" panose="020B0600070205080204" pitchFamily="50" charset="-128"/>
              </a:rPr>
              <a:t> “red”</a:t>
            </a:r>
            <a:r>
              <a:rPr lang="en-US" altLang="ja-JP">
                <a:ea typeface="ＭＳ Ｐゴシック" panose="020B0600070205080204" pitchFamily="50" charset="-128"/>
              </a:rPr>
              <a:t> have small mutual information</a:t>
            </a:r>
          </a:p>
          <a:p>
            <a:pPr lvl="2"/>
            <a:r>
              <a:rPr lang="en-US" altLang="ja-JP" i="1">
                <a:ea typeface="ＭＳ Ｐゴシック" panose="020B0600070205080204" pitchFamily="50" charset="-128"/>
              </a:rPr>
              <a:t>United</a:t>
            </a:r>
            <a:r>
              <a:rPr lang="en-US" altLang="ja-JP">
                <a:ea typeface="ＭＳ Ｐゴシック" panose="020B0600070205080204" pitchFamily="50" charset="-128"/>
              </a:rPr>
              <a:t> ? </a:t>
            </a:r>
            <a:endParaRPr lang="en-US" altLang="ja-JP" sz="1400">
              <a:ea typeface="ＭＳ Ｐゴシック" panose="020B0600070205080204" pitchFamily="50" charset="-128"/>
            </a:endParaRPr>
          </a:p>
          <a:p>
            <a:pPr lvl="1"/>
            <a:endParaRPr lang="en-US" altLang="ja-JP">
              <a:ea typeface="ＭＳ Ｐゴシック" panose="020B0600070205080204" pitchFamily="50" charset="-128"/>
            </a:endParaRPr>
          </a:p>
          <a:p>
            <a:endParaRPr lang="en-US" altLang="ja-JP">
              <a:ea typeface="ＭＳ Ｐゴシック" panose="020B0600070205080204" pitchFamily="50" charset="-128"/>
            </a:endParaRPr>
          </a:p>
          <a:p>
            <a:endParaRPr lang="en-US" altLang="ja-JP">
              <a:ea typeface="ＭＳ Ｐゴシック" panose="020B0600070205080204" pitchFamily="50" charset="-128"/>
            </a:endParaRPr>
          </a:p>
          <a:p>
            <a:endParaRPr lang="en-US" altLang="ja-JP">
              <a:ea typeface="ＭＳ Ｐゴシック" panose="020B0600070205080204" pitchFamily="50" charset="-128"/>
            </a:endParaRPr>
          </a:p>
          <a:p>
            <a:endParaRPr kumimoji="1" lang="ja-JP" altLang="en-US"/>
          </a:p>
        </p:txBody>
      </p:sp>
      <p:sp>
        <p:nvSpPr>
          <p:cNvPr id="18" name="スライド番号プレースホルダー 17"/>
          <p:cNvSpPr>
            <a:spLocks noGrp="1"/>
          </p:cNvSpPr>
          <p:nvPr>
            <p:ph type="sldNum" sz="quarter" idx="12"/>
          </p:nvPr>
        </p:nvSpPr>
        <p:spPr/>
        <p:txBody>
          <a:bodyPr/>
          <a:lstStyle/>
          <a:p>
            <a:fld id="{4216DAA0-3A12-44ED-BA8E-6CB044A9F02C}" type="slidenum">
              <a:rPr lang="en-US" altLang="ja-JP" smtClean="0"/>
              <a:pPr/>
              <a:t>14</a:t>
            </a:fld>
            <a:endParaRPr lang="en-US" altLang="ja-JP"/>
          </a:p>
        </p:txBody>
      </p:sp>
      <p:grpSp>
        <p:nvGrpSpPr>
          <p:cNvPr id="11" name="Group 38"/>
          <p:cNvGrpSpPr>
            <a:grpSpLocks/>
          </p:cNvGrpSpPr>
          <p:nvPr/>
        </p:nvGrpSpPr>
        <p:grpSpPr bwMode="auto">
          <a:xfrm>
            <a:off x="-338684" y="4716462"/>
            <a:ext cx="7635875" cy="1822450"/>
            <a:chOff x="505" y="2887"/>
            <a:chExt cx="4810" cy="1148"/>
          </a:xfrm>
        </p:grpSpPr>
        <p:sp>
          <p:nvSpPr>
            <p:cNvPr id="448551" name="Text Box 39"/>
            <p:cNvSpPr txBox="1">
              <a:spLocks noChangeArrowheads="1"/>
            </p:cNvSpPr>
            <p:nvPr/>
          </p:nvSpPr>
          <p:spPr bwMode="auto">
            <a:xfrm>
              <a:off x="505" y="3785"/>
              <a:ext cx="48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ja-JP" sz="2000" i="1">
                  <a:solidFill>
                    <a:srgbClr val="CC0000"/>
                  </a:solidFill>
                  <a:ea typeface="ＭＳ Ｐゴシック" panose="020B0600070205080204" pitchFamily="50" charset="-128"/>
                </a:rPr>
                <a:t>Shaw Publishing</a:t>
              </a:r>
              <a:r>
                <a:rPr lang="en-US" altLang="ja-JP" sz="2000" i="1">
                  <a:ea typeface="ＭＳ Ｐゴシック" panose="020B0600070205080204" pitchFamily="50" charset="-128"/>
                </a:rPr>
                <a:t> acquired </a:t>
              </a:r>
              <a:r>
                <a:rPr lang="en-US" altLang="ja-JP" sz="2000" i="1">
                  <a:solidFill>
                    <a:schemeClr val="folHlink"/>
                  </a:solidFill>
                  <a:ea typeface="ＭＳ Ｐゴシック" panose="020B0600070205080204" pitchFamily="50" charset="-128"/>
                </a:rPr>
                <a:t>30 % of American City</a:t>
              </a:r>
              <a:r>
                <a:rPr lang="en-US" altLang="ja-JP" sz="2000" i="1">
                  <a:ea typeface="ＭＳ Ｐゴシック" panose="020B0600070205080204" pitchFamily="50" charset="-128"/>
                </a:rPr>
                <a:t> </a:t>
              </a:r>
              <a:r>
                <a:rPr lang="en-US" altLang="ja-JP" sz="2000" i="1">
                  <a:solidFill>
                    <a:srgbClr val="006600"/>
                  </a:solidFill>
                  <a:ea typeface="ＭＳ Ｐゴシック" panose="020B0600070205080204" pitchFamily="50" charset="-128"/>
                </a:rPr>
                <a:t>in March</a:t>
              </a:r>
            </a:p>
          </p:txBody>
        </p:sp>
        <p:sp>
          <p:nvSpPr>
            <p:cNvPr id="448552" name="Rectangle 40"/>
            <p:cNvSpPr>
              <a:spLocks noChangeArrowheads="1"/>
            </p:cNvSpPr>
            <p:nvPr/>
          </p:nvSpPr>
          <p:spPr bwMode="auto">
            <a:xfrm>
              <a:off x="4399" y="3774"/>
              <a:ext cx="3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sp>
          <p:nvSpPr>
            <p:cNvPr id="448553" name="Rectangle 41"/>
            <p:cNvSpPr>
              <a:spLocks noChangeArrowheads="1"/>
            </p:cNvSpPr>
            <p:nvPr/>
          </p:nvSpPr>
          <p:spPr bwMode="auto">
            <a:xfrm>
              <a:off x="2160" y="3774"/>
              <a:ext cx="3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cxnSp>
          <p:nvCxnSpPr>
            <p:cNvPr id="448554" name="AutoShape 42"/>
            <p:cNvCxnSpPr>
              <a:cxnSpLocks noChangeShapeType="1"/>
              <a:stCxn id="448552" idx="0"/>
              <a:endCxn id="448553" idx="0"/>
            </p:cNvCxnSpPr>
            <p:nvPr/>
          </p:nvCxnSpPr>
          <p:spPr bwMode="auto">
            <a:xfrm rot="-5400000" flipH="1" flipV="1">
              <a:off x="3446" y="2655"/>
              <a:ext cx="1" cy="2240"/>
            </a:xfrm>
            <a:prstGeom prst="bentConnector3">
              <a:avLst>
                <a:gd name="adj1" fmla="val -57700014"/>
              </a:avLst>
            </a:prstGeom>
            <a:noFill/>
            <a:ln w="38100">
              <a:solidFill>
                <a:srgbClr val="008000"/>
              </a:solidFill>
              <a:miter lim="800000"/>
              <a:headEnd/>
              <a:tailEnd type="triangle" w="lg" len="lg"/>
            </a:ln>
            <a:extLst>
              <a:ext uri="{909E8E84-426E-40DD-AFC4-6F175D3DCCD1}">
                <a14:hiddenFill xmlns:a14="http://schemas.microsoft.com/office/drawing/2010/main">
                  <a:noFill/>
                </a14:hiddenFill>
              </a:ext>
            </a:extLst>
          </p:spPr>
        </p:cxnSp>
        <p:sp>
          <p:nvSpPr>
            <p:cNvPr id="448555" name="Rectangle 43"/>
            <p:cNvSpPr>
              <a:spLocks noChangeArrowheads="1"/>
            </p:cNvSpPr>
            <p:nvPr/>
          </p:nvSpPr>
          <p:spPr bwMode="auto">
            <a:xfrm>
              <a:off x="1103" y="3780"/>
              <a:ext cx="3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sp>
          <p:nvSpPr>
            <p:cNvPr id="448556" name="Rectangle 44"/>
            <p:cNvSpPr>
              <a:spLocks noChangeArrowheads="1"/>
            </p:cNvSpPr>
            <p:nvPr/>
          </p:nvSpPr>
          <p:spPr bwMode="auto">
            <a:xfrm>
              <a:off x="2004" y="3780"/>
              <a:ext cx="3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cxnSp>
          <p:nvCxnSpPr>
            <p:cNvPr id="448557" name="AutoShape 45"/>
            <p:cNvCxnSpPr>
              <a:cxnSpLocks noChangeShapeType="1"/>
              <a:stCxn id="448555" idx="0"/>
              <a:endCxn id="448556" idx="0"/>
            </p:cNvCxnSpPr>
            <p:nvPr/>
          </p:nvCxnSpPr>
          <p:spPr bwMode="auto">
            <a:xfrm rot="5400000" flipV="1">
              <a:off x="1720" y="3330"/>
              <a:ext cx="1" cy="901"/>
            </a:xfrm>
            <a:prstGeom prst="bentConnector3">
              <a:avLst>
                <a:gd name="adj1" fmla="val -21500009"/>
              </a:avLst>
            </a:prstGeom>
            <a:noFill/>
            <a:ln w="38100">
              <a:solidFill>
                <a:srgbClr val="CC0000"/>
              </a:solidFill>
              <a:miter lim="800000"/>
              <a:headEnd/>
              <a:tailEnd type="triangle" w="lg" len="lg"/>
            </a:ln>
            <a:extLst>
              <a:ext uri="{909E8E84-426E-40DD-AFC4-6F175D3DCCD1}">
                <a14:hiddenFill xmlns:a14="http://schemas.microsoft.com/office/drawing/2010/main">
                  <a:noFill/>
                </a14:hiddenFill>
              </a:ext>
            </a:extLst>
          </p:spPr>
        </p:cxnSp>
        <p:sp>
          <p:nvSpPr>
            <p:cNvPr id="448558" name="Rectangle 46"/>
            <p:cNvSpPr>
              <a:spLocks noChangeArrowheads="1"/>
            </p:cNvSpPr>
            <p:nvPr/>
          </p:nvSpPr>
          <p:spPr bwMode="auto">
            <a:xfrm>
              <a:off x="3441" y="3798"/>
              <a:ext cx="3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sp>
          <p:nvSpPr>
            <p:cNvPr id="448559" name="Rectangle 47"/>
            <p:cNvSpPr>
              <a:spLocks noChangeArrowheads="1"/>
            </p:cNvSpPr>
            <p:nvPr/>
          </p:nvSpPr>
          <p:spPr bwMode="auto">
            <a:xfrm>
              <a:off x="2364" y="3780"/>
              <a:ext cx="3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cxnSp>
          <p:nvCxnSpPr>
            <p:cNvPr id="448560" name="AutoShape 48"/>
            <p:cNvCxnSpPr>
              <a:cxnSpLocks noChangeShapeType="1"/>
              <a:stCxn id="448558" idx="0"/>
              <a:endCxn id="448559" idx="0"/>
            </p:cNvCxnSpPr>
            <p:nvPr/>
          </p:nvCxnSpPr>
          <p:spPr bwMode="auto">
            <a:xfrm rot="5400000" flipH="1">
              <a:off x="3061" y="3250"/>
              <a:ext cx="18" cy="1077"/>
            </a:xfrm>
            <a:prstGeom prst="bentConnector3">
              <a:avLst>
                <a:gd name="adj1" fmla="val 1294444"/>
              </a:avLst>
            </a:prstGeom>
            <a:noFill/>
            <a:ln w="38100">
              <a:solidFill>
                <a:schemeClr val="folHlink"/>
              </a:solidFill>
              <a:miter lim="800000"/>
              <a:headEnd/>
              <a:tailEnd type="triangle" w="lg" len="lg"/>
            </a:ln>
            <a:extLst>
              <a:ext uri="{909E8E84-426E-40DD-AFC4-6F175D3DCCD1}">
                <a14:hiddenFill xmlns:a14="http://schemas.microsoft.com/office/drawing/2010/main">
                  <a:noFill/>
                </a14:hiddenFill>
              </a:ext>
            </a:extLst>
          </p:spPr>
        </p:cxnSp>
        <p:sp>
          <p:nvSpPr>
            <p:cNvPr id="448561" name="Text Box 49"/>
            <p:cNvSpPr txBox="1">
              <a:spLocks noChangeArrowheads="1"/>
            </p:cNvSpPr>
            <p:nvPr/>
          </p:nvSpPr>
          <p:spPr bwMode="auto">
            <a:xfrm>
              <a:off x="2666" y="3250"/>
              <a:ext cx="6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ja-JP" sz="2000">
                  <a:solidFill>
                    <a:schemeClr val="folHlink"/>
                  </a:solidFill>
                  <a:ea typeface="ＭＳ Ｐゴシック" panose="020B0600070205080204" pitchFamily="50" charset="-128"/>
                </a:rPr>
                <a:t>WHAT</a:t>
              </a:r>
            </a:p>
          </p:txBody>
        </p:sp>
        <p:sp>
          <p:nvSpPr>
            <p:cNvPr id="448562" name="Text Box 50"/>
            <p:cNvSpPr txBox="1">
              <a:spLocks noChangeArrowheads="1"/>
            </p:cNvSpPr>
            <p:nvPr/>
          </p:nvSpPr>
          <p:spPr bwMode="auto">
            <a:xfrm>
              <a:off x="3158" y="2887"/>
              <a:ext cx="6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ja-JP" sz="2000">
                  <a:solidFill>
                    <a:srgbClr val="008000"/>
                  </a:solidFill>
                  <a:ea typeface="ＭＳ Ｐゴシック" panose="020B0600070205080204" pitchFamily="50" charset="-128"/>
                </a:rPr>
                <a:t>WHEN</a:t>
              </a:r>
            </a:p>
          </p:txBody>
        </p:sp>
        <p:sp>
          <p:nvSpPr>
            <p:cNvPr id="448563" name="Text Box 51"/>
            <p:cNvSpPr txBox="1">
              <a:spLocks noChangeArrowheads="1"/>
            </p:cNvSpPr>
            <p:nvPr/>
          </p:nvSpPr>
          <p:spPr bwMode="auto">
            <a:xfrm>
              <a:off x="1395" y="3243"/>
              <a:ext cx="6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ja-JP" sz="2000">
                  <a:solidFill>
                    <a:srgbClr val="CC0000"/>
                  </a:solidFill>
                  <a:ea typeface="ＭＳ Ｐゴシック" panose="020B0600070205080204" pitchFamily="50" charset="-128"/>
                </a:rPr>
                <a:t>WHO</a:t>
              </a:r>
            </a:p>
          </p:txBody>
        </p:sp>
      </p:grpSp>
      <p:grpSp>
        <p:nvGrpSpPr>
          <p:cNvPr id="2" name="グループ化 1">
            <a:extLst>
              <a:ext uri="{FF2B5EF4-FFF2-40B4-BE49-F238E27FC236}">
                <a16:creationId xmlns:a16="http://schemas.microsoft.com/office/drawing/2014/main" id="{7E399263-A08E-5A4D-7031-97C07EE82E9D}"/>
              </a:ext>
            </a:extLst>
          </p:cNvPr>
          <p:cNvGrpSpPr/>
          <p:nvPr/>
        </p:nvGrpSpPr>
        <p:grpSpPr>
          <a:xfrm>
            <a:off x="6566337" y="5792787"/>
            <a:ext cx="5413543" cy="325836"/>
            <a:chOff x="4487319" y="5636814"/>
            <a:chExt cx="7886700" cy="386795"/>
          </a:xfrm>
        </p:grpSpPr>
        <p:sp>
          <p:nvSpPr>
            <p:cNvPr id="449540" name="Text Box 4"/>
            <p:cNvSpPr txBox="1">
              <a:spLocks noChangeArrowheads="1"/>
            </p:cNvSpPr>
            <p:nvPr/>
          </p:nvSpPr>
          <p:spPr bwMode="auto">
            <a:xfrm>
              <a:off x="4487319" y="5654277"/>
              <a:ext cx="78867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ja-JP" i="1">
                  <a:solidFill>
                    <a:schemeClr val="folHlink"/>
                  </a:solidFill>
                  <a:ea typeface="ＭＳ Ｐゴシック" panose="020B0600070205080204" pitchFamily="50" charset="-128"/>
                </a:rPr>
                <a:t>congress narrowly passed the amended bill</a:t>
              </a:r>
            </a:p>
          </p:txBody>
        </p:sp>
        <p:grpSp>
          <p:nvGrpSpPr>
            <p:cNvPr id="449541" name="Group 5"/>
            <p:cNvGrpSpPr>
              <a:grpSpLocks/>
            </p:cNvGrpSpPr>
            <p:nvPr/>
          </p:nvGrpSpPr>
          <p:grpSpPr bwMode="auto">
            <a:xfrm>
              <a:off x="8576719" y="5636814"/>
              <a:ext cx="3124200" cy="363538"/>
              <a:chOff x="2976" y="2016"/>
              <a:chExt cx="1968" cy="229"/>
            </a:xfrm>
          </p:grpSpPr>
          <p:sp>
            <p:nvSpPr>
              <p:cNvPr id="449542" name="Rectangle 6"/>
              <p:cNvSpPr>
                <a:spLocks noChangeArrowheads="1"/>
              </p:cNvSpPr>
              <p:nvPr/>
            </p:nvSpPr>
            <p:spPr bwMode="auto">
              <a:xfrm>
                <a:off x="4688" y="2016"/>
                <a:ext cx="25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100"/>
              </a:p>
            </p:txBody>
          </p:sp>
          <p:sp>
            <p:nvSpPr>
              <p:cNvPr id="449543" name="Rectangle 7"/>
              <p:cNvSpPr>
                <a:spLocks noChangeArrowheads="1"/>
              </p:cNvSpPr>
              <p:nvPr/>
            </p:nvSpPr>
            <p:spPr bwMode="auto">
              <a:xfrm>
                <a:off x="2976" y="2016"/>
                <a:ext cx="25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100"/>
              </a:p>
            </p:txBody>
          </p:sp>
          <p:cxnSp>
            <p:nvCxnSpPr>
              <p:cNvPr id="449544" name="AutoShape 8"/>
              <p:cNvCxnSpPr>
                <a:cxnSpLocks noChangeShapeType="1"/>
                <a:stCxn id="449542" idx="0"/>
                <a:endCxn id="449543" idx="0"/>
              </p:cNvCxnSpPr>
              <p:nvPr/>
            </p:nvCxnSpPr>
            <p:spPr bwMode="auto">
              <a:xfrm rot="-5400000" flipH="1" flipV="1">
                <a:off x="3960" y="1160"/>
                <a:ext cx="1" cy="1713"/>
              </a:xfrm>
              <a:prstGeom prst="bentConnector3">
                <a:avLst>
                  <a:gd name="adj1" fmla="val -31200009"/>
                </a:avLst>
              </a:prstGeom>
              <a:noFill/>
              <a:ln w="38100">
                <a:solidFill>
                  <a:schemeClr val="folHlink"/>
                </a:solidFill>
                <a:miter lim="800000"/>
                <a:headEnd/>
                <a:tailEnd type="triangle" w="lg" len="lg"/>
              </a:ln>
              <a:extLst>
                <a:ext uri="{909E8E84-426E-40DD-AFC4-6F175D3DCCD1}">
                  <a14:hiddenFill xmlns:a14="http://schemas.microsoft.com/office/drawing/2010/main">
                    <a:noFill/>
                  </a14:hiddenFill>
                </a:ext>
              </a:extLst>
            </p:spPr>
          </p:cxnSp>
        </p:grpSp>
        <p:grpSp>
          <p:nvGrpSpPr>
            <p:cNvPr id="449545" name="Group 9"/>
            <p:cNvGrpSpPr>
              <a:grpSpLocks/>
            </p:cNvGrpSpPr>
            <p:nvPr/>
          </p:nvGrpSpPr>
          <p:grpSpPr bwMode="auto">
            <a:xfrm flipH="1">
              <a:off x="10456319" y="5636814"/>
              <a:ext cx="838200" cy="363538"/>
              <a:chOff x="2700" y="2027"/>
              <a:chExt cx="2149" cy="229"/>
            </a:xfrm>
          </p:grpSpPr>
          <p:sp>
            <p:nvSpPr>
              <p:cNvPr id="449546" name="Rectangle 10"/>
              <p:cNvSpPr>
                <a:spLocks noChangeArrowheads="1"/>
              </p:cNvSpPr>
              <p:nvPr/>
            </p:nvSpPr>
            <p:spPr bwMode="auto">
              <a:xfrm>
                <a:off x="4570" y="2027"/>
                <a:ext cx="27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100"/>
              </a:p>
            </p:txBody>
          </p:sp>
          <p:sp>
            <p:nvSpPr>
              <p:cNvPr id="449547" name="Rectangle 11"/>
              <p:cNvSpPr>
                <a:spLocks noChangeArrowheads="1"/>
              </p:cNvSpPr>
              <p:nvPr/>
            </p:nvSpPr>
            <p:spPr bwMode="auto">
              <a:xfrm>
                <a:off x="2700" y="2027"/>
                <a:ext cx="27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100"/>
              </a:p>
            </p:txBody>
          </p:sp>
          <p:cxnSp>
            <p:nvCxnSpPr>
              <p:cNvPr id="449548" name="AutoShape 12"/>
              <p:cNvCxnSpPr>
                <a:cxnSpLocks noChangeShapeType="1"/>
                <a:stCxn id="449546" idx="0"/>
                <a:endCxn id="449547" idx="0"/>
              </p:cNvCxnSpPr>
              <p:nvPr/>
            </p:nvCxnSpPr>
            <p:spPr bwMode="auto">
              <a:xfrm rot="-5400000" flipH="1" flipV="1">
                <a:off x="3774" y="1093"/>
                <a:ext cx="1" cy="1870"/>
              </a:xfrm>
              <a:prstGeom prst="bentConnector3">
                <a:avLst>
                  <a:gd name="adj1" fmla="val -19200009"/>
                </a:avLst>
              </a:prstGeom>
              <a:noFill/>
              <a:ln w="38100">
                <a:solidFill>
                  <a:schemeClr val="folHlink"/>
                </a:solidFill>
                <a:miter lim="800000"/>
                <a:headEnd/>
                <a:tailEnd type="triangle" w="lg" len="lg"/>
              </a:ln>
              <a:extLst>
                <a:ext uri="{909E8E84-426E-40DD-AFC4-6F175D3DCCD1}">
                  <a14:hiddenFill xmlns:a14="http://schemas.microsoft.com/office/drawing/2010/main">
                    <a:noFill/>
                  </a14:hiddenFill>
                </a:ext>
              </a:extLst>
            </p:spPr>
          </p:cxnSp>
        </p:grpSp>
        <p:grpSp>
          <p:nvGrpSpPr>
            <p:cNvPr id="449549" name="Group 13"/>
            <p:cNvGrpSpPr>
              <a:grpSpLocks/>
            </p:cNvGrpSpPr>
            <p:nvPr/>
          </p:nvGrpSpPr>
          <p:grpSpPr bwMode="auto">
            <a:xfrm>
              <a:off x="5681119" y="5636814"/>
              <a:ext cx="2971800" cy="363538"/>
              <a:chOff x="1152" y="2016"/>
              <a:chExt cx="1872" cy="229"/>
            </a:xfrm>
          </p:grpSpPr>
          <p:sp>
            <p:nvSpPr>
              <p:cNvPr id="449550" name="Rectangle 14"/>
              <p:cNvSpPr>
                <a:spLocks noChangeArrowheads="1"/>
              </p:cNvSpPr>
              <p:nvPr/>
            </p:nvSpPr>
            <p:spPr bwMode="auto">
              <a:xfrm flipH="1">
                <a:off x="1152" y="2016"/>
                <a:ext cx="24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100"/>
              </a:p>
            </p:txBody>
          </p:sp>
          <p:sp>
            <p:nvSpPr>
              <p:cNvPr id="449551" name="Rectangle 15"/>
              <p:cNvSpPr>
                <a:spLocks noChangeArrowheads="1"/>
              </p:cNvSpPr>
              <p:nvPr/>
            </p:nvSpPr>
            <p:spPr bwMode="auto">
              <a:xfrm flipH="1">
                <a:off x="2781" y="2016"/>
                <a:ext cx="24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100"/>
              </a:p>
            </p:txBody>
          </p:sp>
          <p:cxnSp>
            <p:nvCxnSpPr>
              <p:cNvPr id="449552" name="AutoShape 16"/>
              <p:cNvCxnSpPr>
                <a:cxnSpLocks noChangeShapeType="1"/>
                <a:stCxn id="449550" idx="0"/>
                <a:endCxn id="449551" idx="0"/>
              </p:cNvCxnSpPr>
              <p:nvPr/>
            </p:nvCxnSpPr>
            <p:spPr bwMode="auto">
              <a:xfrm rot="5400000" flipV="1">
                <a:off x="2088" y="1202"/>
                <a:ext cx="1" cy="1629"/>
              </a:xfrm>
              <a:prstGeom prst="bentConnector3">
                <a:avLst>
                  <a:gd name="adj1" fmla="val -31000009"/>
                </a:avLst>
              </a:prstGeom>
              <a:noFill/>
              <a:ln w="38100">
                <a:solidFill>
                  <a:schemeClr val="folHlink"/>
                </a:solidFill>
                <a:miter lim="800000"/>
                <a:headEnd/>
                <a:tailEnd type="triangle" w="lg" len="lg"/>
              </a:ln>
              <a:extLst>
                <a:ext uri="{909E8E84-426E-40DD-AFC4-6F175D3DCCD1}">
                  <a14:hiddenFill xmlns:a14="http://schemas.microsoft.com/office/drawing/2010/main">
                    <a:noFill/>
                  </a14:hiddenFill>
                </a:ext>
              </a:extLst>
            </p:spPr>
          </p:cxnSp>
        </p:grpSp>
        <p:grpSp>
          <p:nvGrpSpPr>
            <p:cNvPr id="449553" name="Group 17"/>
            <p:cNvGrpSpPr>
              <a:grpSpLocks/>
            </p:cNvGrpSpPr>
            <p:nvPr/>
          </p:nvGrpSpPr>
          <p:grpSpPr bwMode="auto">
            <a:xfrm flipH="1">
              <a:off x="7205119" y="5636814"/>
              <a:ext cx="990600" cy="363538"/>
              <a:chOff x="2700" y="2027"/>
              <a:chExt cx="2149" cy="229"/>
            </a:xfrm>
          </p:grpSpPr>
          <p:sp>
            <p:nvSpPr>
              <p:cNvPr id="449554" name="Rectangle 18"/>
              <p:cNvSpPr>
                <a:spLocks noChangeArrowheads="1"/>
              </p:cNvSpPr>
              <p:nvPr/>
            </p:nvSpPr>
            <p:spPr bwMode="auto">
              <a:xfrm>
                <a:off x="4570" y="2027"/>
                <a:ext cx="27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100"/>
              </a:p>
            </p:txBody>
          </p:sp>
          <p:sp>
            <p:nvSpPr>
              <p:cNvPr id="449555" name="Rectangle 19"/>
              <p:cNvSpPr>
                <a:spLocks noChangeArrowheads="1"/>
              </p:cNvSpPr>
              <p:nvPr/>
            </p:nvSpPr>
            <p:spPr bwMode="auto">
              <a:xfrm>
                <a:off x="2700" y="2027"/>
                <a:ext cx="27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100"/>
              </a:p>
            </p:txBody>
          </p:sp>
          <p:cxnSp>
            <p:nvCxnSpPr>
              <p:cNvPr id="449556" name="AutoShape 20"/>
              <p:cNvCxnSpPr>
                <a:cxnSpLocks noChangeShapeType="1"/>
                <a:stCxn id="449554" idx="0"/>
                <a:endCxn id="449555" idx="0"/>
              </p:cNvCxnSpPr>
              <p:nvPr/>
            </p:nvCxnSpPr>
            <p:spPr bwMode="auto">
              <a:xfrm rot="-5400000" flipH="1" flipV="1">
                <a:off x="3774" y="1093"/>
                <a:ext cx="1" cy="1870"/>
              </a:xfrm>
              <a:prstGeom prst="bentConnector3">
                <a:avLst>
                  <a:gd name="adj1" fmla="val -19200009"/>
                </a:avLst>
              </a:prstGeom>
              <a:noFill/>
              <a:ln w="38100">
                <a:solidFill>
                  <a:schemeClr val="folHlink"/>
                </a:solidFill>
                <a:miter lim="800000"/>
                <a:headEnd/>
                <a:tailEnd type="triangle" w="lg" len="lg"/>
              </a:ln>
              <a:extLst>
                <a:ext uri="{909E8E84-426E-40DD-AFC4-6F175D3DCCD1}">
                  <a14:hiddenFill xmlns:a14="http://schemas.microsoft.com/office/drawing/2010/main">
                    <a:noFill/>
                  </a14:hiddenFill>
                </a:ext>
              </a:extLst>
            </p:spPr>
          </p:cxnSp>
        </p:grpSp>
        <p:grpSp>
          <p:nvGrpSpPr>
            <p:cNvPr id="449557" name="Group 21"/>
            <p:cNvGrpSpPr>
              <a:grpSpLocks/>
            </p:cNvGrpSpPr>
            <p:nvPr/>
          </p:nvGrpSpPr>
          <p:grpSpPr bwMode="auto">
            <a:xfrm>
              <a:off x="9453020" y="5646339"/>
              <a:ext cx="2047875" cy="363538"/>
              <a:chOff x="3464" y="1935"/>
              <a:chExt cx="1290" cy="229"/>
            </a:xfrm>
          </p:grpSpPr>
          <p:sp>
            <p:nvSpPr>
              <p:cNvPr id="449558" name="Rectangle 22"/>
              <p:cNvSpPr>
                <a:spLocks noChangeArrowheads="1"/>
              </p:cNvSpPr>
              <p:nvPr/>
            </p:nvSpPr>
            <p:spPr bwMode="auto">
              <a:xfrm flipH="1">
                <a:off x="3464" y="1935"/>
                <a:ext cx="16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100"/>
              </a:p>
            </p:txBody>
          </p:sp>
          <p:sp>
            <p:nvSpPr>
              <p:cNvPr id="449559" name="Rectangle 23"/>
              <p:cNvSpPr>
                <a:spLocks noChangeArrowheads="1"/>
              </p:cNvSpPr>
              <p:nvPr/>
            </p:nvSpPr>
            <p:spPr bwMode="auto">
              <a:xfrm flipH="1">
                <a:off x="4587" y="1935"/>
                <a:ext cx="16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100"/>
              </a:p>
            </p:txBody>
          </p:sp>
          <p:cxnSp>
            <p:nvCxnSpPr>
              <p:cNvPr id="449560" name="AutoShape 24"/>
              <p:cNvCxnSpPr>
                <a:cxnSpLocks noChangeShapeType="1"/>
                <a:stCxn id="449558" idx="0"/>
                <a:endCxn id="449559" idx="0"/>
              </p:cNvCxnSpPr>
              <p:nvPr/>
            </p:nvCxnSpPr>
            <p:spPr bwMode="auto">
              <a:xfrm rot="5400000" flipV="1">
                <a:off x="4109" y="1374"/>
                <a:ext cx="1" cy="1123"/>
              </a:xfrm>
              <a:prstGeom prst="bentConnector3">
                <a:avLst>
                  <a:gd name="adj1" fmla="val -26100009"/>
                </a:avLst>
              </a:prstGeom>
              <a:noFill/>
              <a:ln w="38100">
                <a:solidFill>
                  <a:schemeClr val="folHlink"/>
                </a:solidFill>
                <a:miter lim="800000"/>
                <a:headEnd/>
                <a:tailEnd type="triangle" w="lg" len="lg"/>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121085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p:txBody>
          <a:bodyPr/>
          <a:lstStyle/>
          <a:p>
            <a:r>
              <a:rPr lang="en-US" altLang="ja-JP"/>
              <a:t>Problem: Non-Syntactic Affinity</a:t>
            </a:r>
          </a:p>
        </p:txBody>
      </p:sp>
      <p:sp>
        <p:nvSpPr>
          <p:cNvPr id="450563" name="Rectangle 3"/>
          <p:cNvSpPr>
            <a:spLocks noGrp="1" noChangeArrowheads="1"/>
          </p:cNvSpPr>
          <p:nvPr>
            <p:ph idx="1"/>
          </p:nvPr>
        </p:nvSpPr>
        <p:spPr/>
        <p:txBody>
          <a:bodyPr/>
          <a:lstStyle/>
          <a:p>
            <a:r>
              <a:rPr lang="en-US" altLang="ja-JP"/>
              <a:t>Words select other words (also) on syntactic grounds</a:t>
            </a:r>
          </a:p>
          <a:p>
            <a:r>
              <a:rPr lang="en-US" altLang="ja-JP"/>
              <a:t>Mutual information between words does not necessarily indicate syntactic selection.</a:t>
            </a:r>
          </a:p>
        </p:txBody>
      </p:sp>
      <p:sp>
        <p:nvSpPr>
          <p:cNvPr id="19" name="スライド番号プレースホルダー 18"/>
          <p:cNvSpPr>
            <a:spLocks noGrp="1"/>
          </p:cNvSpPr>
          <p:nvPr>
            <p:ph type="sldNum" sz="quarter" idx="12"/>
          </p:nvPr>
        </p:nvSpPr>
        <p:spPr/>
        <p:txBody>
          <a:bodyPr/>
          <a:lstStyle/>
          <a:p>
            <a:fld id="{E53FFFE3-6AE5-4368-A3DC-17736A80FCCE}" type="slidenum">
              <a:rPr lang="en-US" altLang="ja-JP" smtClean="0"/>
              <a:pPr/>
              <a:t>15</a:t>
            </a:fld>
            <a:endParaRPr lang="en-US" altLang="ja-JP"/>
          </a:p>
        </p:txBody>
      </p:sp>
      <p:sp>
        <p:nvSpPr>
          <p:cNvPr id="1766405" name="Rectangle 5"/>
          <p:cNvSpPr>
            <a:spLocks noChangeArrowheads="1"/>
          </p:cNvSpPr>
          <p:nvPr/>
        </p:nvSpPr>
        <p:spPr bwMode="auto">
          <a:xfrm>
            <a:off x="6045633" y="4798869"/>
            <a:ext cx="442912"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sp>
        <p:nvSpPr>
          <p:cNvPr id="1766406" name="Rectangle 6"/>
          <p:cNvSpPr>
            <a:spLocks noChangeArrowheads="1"/>
          </p:cNvSpPr>
          <p:nvPr/>
        </p:nvSpPr>
        <p:spPr bwMode="auto">
          <a:xfrm>
            <a:off x="3805671" y="4798869"/>
            <a:ext cx="442913"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grpSp>
        <p:nvGrpSpPr>
          <p:cNvPr id="450577" name="Group 17"/>
          <p:cNvGrpSpPr>
            <a:grpSpLocks/>
          </p:cNvGrpSpPr>
          <p:nvPr/>
        </p:nvGrpSpPr>
        <p:grpSpPr bwMode="auto">
          <a:xfrm>
            <a:off x="3223059" y="4627419"/>
            <a:ext cx="5864225" cy="457200"/>
            <a:chOff x="920" y="3420"/>
            <a:chExt cx="3694" cy="288"/>
          </a:xfrm>
        </p:grpSpPr>
        <p:sp>
          <p:nvSpPr>
            <p:cNvPr id="1766404" name="Text Box 4"/>
            <p:cNvSpPr txBox="1">
              <a:spLocks noChangeArrowheads="1"/>
            </p:cNvSpPr>
            <p:nvPr/>
          </p:nvSpPr>
          <p:spPr bwMode="auto">
            <a:xfrm>
              <a:off x="920" y="3420"/>
              <a:ext cx="36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ja-JP" sz="2400" i="1">
                  <a:solidFill>
                    <a:srgbClr val="6699FF"/>
                  </a:solidFill>
                  <a:ea typeface="ＭＳ Ｐゴシック" panose="020B0600070205080204" pitchFamily="50" charset="-128"/>
                </a:rPr>
                <a:t>a</a:t>
              </a:r>
              <a:r>
                <a:rPr lang="en-US" altLang="ja-JP" sz="2400" i="1">
                  <a:solidFill>
                    <a:schemeClr val="folHlink"/>
                  </a:solidFill>
                  <a:ea typeface="ＭＳ Ｐゴシック" panose="020B0600070205080204" pitchFamily="50" charset="-128"/>
                </a:rPr>
                <a:t> new </a:t>
              </a:r>
              <a:r>
                <a:rPr lang="en-US" altLang="ja-JP" sz="2400" i="1">
                  <a:solidFill>
                    <a:srgbClr val="6699FF"/>
                  </a:solidFill>
                  <a:ea typeface="ＭＳ Ｐゴシック" panose="020B0600070205080204" pitchFamily="50" charset="-128"/>
                </a:rPr>
                <a:t>year begins in new</a:t>
              </a:r>
              <a:r>
                <a:rPr lang="en-US" altLang="ja-JP" sz="2400" i="1">
                  <a:solidFill>
                    <a:schemeClr val="folHlink"/>
                  </a:solidFill>
                  <a:ea typeface="ＭＳ Ｐゴシック" panose="020B0600070205080204" pitchFamily="50" charset="-128"/>
                </a:rPr>
                <a:t> york</a:t>
              </a:r>
            </a:p>
          </p:txBody>
        </p:sp>
        <p:cxnSp>
          <p:nvCxnSpPr>
            <p:cNvPr id="1766407" name="AutoShape 7"/>
            <p:cNvCxnSpPr>
              <a:cxnSpLocks noChangeShapeType="1"/>
              <a:endCxn id="1766406" idx="0"/>
            </p:cNvCxnSpPr>
            <p:nvPr/>
          </p:nvCxnSpPr>
          <p:spPr bwMode="auto">
            <a:xfrm rot="10800000" flipV="1">
              <a:off x="1682" y="3467"/>
              <a:ext cx="2306" cy="1"/>
            </a:xfrm>
            <a:prstGeom prst="bentConnector4">
              <a:avLst>
                <a:gd name="adj1" fmla="val 343"/>
                <a:gd name="adj2" fmla="val -20200009"/>
              </a:avLst>
            </a:prstGeom>
            <a:noFill/>
            <a:ln w="38100">
              <a:solidFill>
                <a:schemeClr val="folHlink"/>
              </a:solidFill>
              <a:miter lim="800000"/>
              <a:headEnd type="triangle" w="lg" len="lg"/>
              <a:tailEnd type="none" w="lg" len="lg"/>
            </a:ln>
            <a:extLst>
              <a:ext uri="{909E8E84-426E-40DD-AFC4-6F175D3DCCD1}">
                <a14:hiddenFill xmlns:a14="http://schemas.microsoft.com/office/drawing/2010/main">
                  <a:noFill/>
                </a14:hiddenFill>
              </a:ext>
            </a:extLst>
          </p:spPr>
        </p:cxnSp>
      </p:grpSp>
      <p:sp>
        <p:nvSpPr>
          <p:cNvPr id="1766409" name="Rectangle 9"/>
          <p:cNvSpPr>
            <a:spLocks noChangeArrowheads="1"/>
          </p:cNvSpPr>
          <p:nvPr/>
        </p:nvSpPr>
        <p:spPr bwMode="auto">
          <a:xfrm>
            <a:off x="7325158" y="3559033"/>
            <a:ext cx="442912"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sp>
        <p:nvSpPr>
          <p:cNvPr id="1766410" name="Rectangle 10"/>
          <p:cNvSpPr>
            <a:spLocks noChangeArrowheads="1"/>
          </p:cNvSpPr>
          <p:nvPr/>
        </p:nvSpPr>
        <p:spPr bwMode="auto">
          <a:xfrm>
            <a:off x="4939146" y="3559033"/>
            <a:ext cx="442913"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grpSp>
        <p:nvGrpSpPr>
          <p:cNvPr id="450576" name="Group 16"/>
          <p:cNvGrpSpPr>
            <a:grpSpLocks/>
          </p:cNvGrpSpPr>
          <p:nvPr/>
        </p:nvGrpSpPr>
        <p:grpSpPr bwMode="auto">
          <a:xfrm>
            <a:off x="3223059" y="3713019"/>
            <a:ext cx="5864225" cy="457200"/>
            <a:chOff x="906" y="2784"/>
            <a:chExt cx="3694" cy="288"/>
          </a:xfrm>
        </p:grpSpPr>
        <p:sp>
          <p:nvSpPr>
            <p:cNvPr id="1766408" name="Text Box 8"/>
            <p:cNvSpPr txBox="1">
              <a:spLocks noChangeArrowheads="1"/>
            </p:cNvSpPr>
            <p:nvPr/>
          </p:nvSpPr>
          <p:spPr bwMode="auto">
            <a:xfrm>
              <a:off x="906" y="2784"/>
              <a:ext cx="36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ja-JP" sz="2400" i="1">
                  <a:solidFill>
                    <a:srgbClr val="6699FF"/>
                  </a:solidFill>
                  <a:ea typeface="ＭＳ Ｐゴシック" panose="020B0600070205080204" pitchFamily="50" charset="-128"/>
                </a:rPr>
                <a:t>expect</a:t>
              </a:r>
              <a:r>
                <a:rPr lang="en-US" altLang="ja-JP" sz="2400" i="1">
                  <a:solidFill>
                    <a:schemeClr val="folHlink"/>
                  </a:solidFill>
                  <a:ea typeface="ＭＳ Ｐゴシック" panose="020B0600070205080204" pitchFamily="50" charset="-128"/>
                </a:rPr>
                <a:t> brushbacks </a:t>
              </a:r>
              <a:r>
                <a:rPr lang="en-US" altLang="ja-JP" sz="2400" i="1">
                  <a:solidFill>
                    <a:srgbClr val="6699FF"/>
                  </a:solidFill>
                  <a:ea typeface="ＭＳ Ｐゴシック" panose="020B0600070205080204" pitchFamily="50" charset="-128"/>
                </a:rPr>
                <a:t>but no</a:t>
              </a:r>
              <a:r>
                <a:rPr lang="en-US" altLang="ja-JP" sz="2400" i="1">
                  <a:solidFill>
                    <a:schemeClr val="folHlink"/>
                  </a:solidFill>
                  <a:ea typeface="ＭＳ Ｐゴシック" panose="020B0600070205080204" pitchFamily="50" charset="-128"/>
                </a:rPr>
                <a:t> beanballs</a:t>
              </a:r>
            </a:p>
          </p:txBody>
        </p:sp>
        <p:cxnSp>
          <p:nvCxnSpPr>
            <p:cNvPr id="1766411" name="AutoShape 11"/>
            <p:cNvCxnSpPr>
              <a:cxnSpLocks noChangeShapeType="1"/>
            </p:cNvCxnSpPr>
            <p:nvPr/>
          </p:nvCxnSpPr>
          <p:spPr bwMode="auto">
            <a:xfrm rot="-5400000" flipH="1" flipV="1">
              <a:off x="3055" y="2081"/>
              <a:ext cx="1" cy="1503"/>
            </a:xfrm>
            <a:prstGeom prst="bentConnector3">
              <a:avLst>
                <a:gd name="adj1" fmla="val -20000009"/>
              </a:avLst>
            </a:prstGeom>
            <a:noFill/>
            <a:ln w="38100">
              <a:solidFill>
                <a:schemeClr val="folHlink"/>
              </a:solidFill>
              <a:miter lim="800000"/>
              <a:headEnd/>
              <a:tailEnd type="triangle" w="lg" len="lg"/>
            </a:ln>
            <a:extLst>
              <a:ext uri="{909E8E84-426E-40DD-AFC4-6F175D3DCCD1}">
                <a14:hiddenFill xmlns:a14="http://schemas.microsoft.com/office/drawing/2010/main">
                  <a:noFill/>
                </a14:hiddenFill>
              </a:ext>
            </a:extLst>
          </p:spPr>
        </p:cxnSp>
      </p:grpSp>
      <p:sp>
        <p:nvSpPr>
          <p:cNvPr id="1766413" name="Rectangle 13"/>
          <p:cNvSpPr>
            <a:spLocks noChangeArrowheads="1"/>
          </p:cNvSpPr>
          <p:nvPr/>
        </p:nvSpPr>
        <p:spPr bwMode="auto">
          <a:xfrm>
            <a:off x="8778876" y="3217864"/>
            <a:ext cx="442913"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sp>
        <p:nvSpPr>
          <p:cNvPr id="1766414" name="Rectangle 14"/>
          <p:cNvSpPr>
            <a:spLocks noChangeArrowheads="1"/>
          </p:cNvSpPr>
          <p:nvPr/>
        </p:nvSpPr>
        <p:spPr bwMode="auto">
          <a:xfrm>
            <a:off x="3352801" y="3276600"/>
            <a:ext cx="442913"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grpSp>
        <p:nvGrpSpPr>
          <p:cNvPr id="450578" name="Group 18"/>
          <p:cNvGrpSpPr>
            <a:grpSpLocks/>
          </p:cNvGrpSpPr>
          <p:nvPr/>
        </p:nvGrpSpPr>
        <p:grpSpPr bwMode="auto">
          <a:xfrm>
            <a:off x="2211820" y="5465619"/>
            <a:ext cx="7886700" cy="457200"/>
            <a:chOff x="596" y="3888"/>
            <a:chExt cx="4968" cy="288"/>
          </a:xfrm>
        </p:grpSpPr>
        <p:sp>
          <p:nvSpPr>
            <p:cNvPr id="1766412" name="Text Box 12"/>
            <p:cNvSpPr txBox="1">
              <a:spLocks noChangeArrowheads="1"/>
            </p:cNvSpPr>
            <p:nvPr/>
          </p:nvSpPr>
          <p:spPr bwMode="auto">
            <a:xfrm>
              <a:off x="596" y="3888"/>
              <a:ext cx="49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ja-JP" sz="2400" i="1">
                  <a:solidFill>
                    <a:schemeClr val="folHlink"/>
                  </a:solidFill>
                  <a:ea typeface="ＭＳ Ｐゴシック" panose="020B0600070205080204" pitchFamily="50" charset="-128"/>
                </a:rPr>
                <a:t>congress</a:t>
              </a:r>
              <a:r>
                <a:rPr lang="en-US" altLang="ja-JP" sz="2400" i="1">
                  <a:solidFill>
                    <a:srgbClr val="6699FF"/>
                  </a:solidFill>
                  <a:ea typeface="ＭＳ Ｐゴシック" panose="020B0600070205080204" pitchFamily="50" charset="-128"/>
                </a:rPr>
                <a:t> narrowly passed the amended </a:t>
              </a:r>
              <a:r>
                <a:rPr lang="en-US" altLang="ja-JP" sz="2400" i="1">
                  <a:solidFill>
                    <a:schemeClr val="folHlink"/>
                  </a:solidFill>
                  <a:ea typeface="ＭＳ Ｐゴシック" panose="020B0600070205080204" pitchFamily="50" charset="-128"/>
                </a:rPr>
                <a:t>bill</a:t>
              </a:r>
            </a:p>
          </p:txBody>
        </p:sp>
        <p:cxnSp>
          <p:nvCxnSpPr>
            <p:cNvPr id="1766415" name="AutoShape 15"/>
            <p:cNvCxnSpPr>
              <a:cxnSpLocks noChangeShapeType="1"/>
            </p:cNvCxnSpPr>
            <p:nvPr/>
          </p:nvCxnSpPr>
          <p:spPr bwMode="auto">
            <a:xfrm rot="-5400000" flipH="1" flipV="1">
              <a:off x="3178" y="2246"/>
              <a:ext cx="37" cy="3418"/>
            </a:xfrm>
            <a:prstGeom prst="bentConnector3">
              <a:avLst>
                <a:gd name="adj1" fmla="val -491894"/>
              </a:avLst>
            </a:prstGeom>
            <a:noFill/>
            <a:ln w="38100">
              <a:solidFill>
                <a:schemeClr val="folHlink"/>
              </a:solidFill>
              <a:miter lim="800000"/>
              <a:headEnd/>
              <a:tailEnd type="triangle" w="lg" len="lg"/>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646885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766413"/>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1766414"/>
                                        </p:tgtEl>
                                        <p:attrNameLst>
                                          <p:attrName>style.visibility</p:attrName>
                                        </p:attrNameLst>
                                      </p:cBhvr>
                                      <p:to>
                                        <p:strVal val="visible"/>
                                      </p:to>
                                    </p:set>
                                  </p:childTnLst>
                                </p:cTn>
                              </p:par>
                              <p:par>
                                <p:cTn id="9" presetID="1" presetClass="entr" presetSubtype="0" fill="hold" grpId="0" nodeType="withEffect" nodePh="1">
                                  <p:stCondLst>
                                    <p:cond delay="0"/>
                                  </p:stCondLst>
                                  <p:endCondLst>
                                    <p:cond evt="begin" delay="0">
                                      <p:tn val="9"/>
                                    </p:cond>
                                  </p:endCondLst>
                                  <p:childTnLst>
                                    <p:set>
                                      <p:cBhvr>
                                        <p:cTn id="10" dur="1" fill="hold">
                                          <p:stCondLst>
                                            <p:cond delay="0"/>
                                          </p:stCondLst>
                                        </p:cTn>
                                        <p:tgtEl>
                                          <p:spTgt spid="1766409"/>
                                        </p:tgtEl>
                                        <p:attrNameLst>
                                          <p:attrName>style.visibility</p:attrName>
                                        </p:attrNameLst>
                                      </p:cBhvr>
                                      <p:to>
                                        <p:strVal val="visible"/>
                                      </p:to>
                                    </p:set>
                                  </p:childTnLst>
                                </p:cTn>
                              </p:par>
                              <p:par>
                                <p:cTn id="11" presetID="1" presetClass="entr" presetSubtype="0" fill="hold" grpId="0" nodeType="withEffect" nodePh="1">
                                  <p:stCondLst>
                                    <p:cond delay="0"/>
                                  </p:stCondLst>
                                  <p:endCondLst>
                                    <p:cond evt="begin" delay="0">
                                      <p:tn val="11"/>
                                    </p:cond>
                                  </p:endCondLst>
                                  <p:childTnLst>
                                    <p:set>
                                      <p:cBhvr>
                                        <p:cTn id="12" dur="1" fill="hold">
                                          <p:stCondLst>
                                            <p:cond delay="0"/>
                                          </p:stCondLst>
                                        </p:cTn>
                                        <p:tgtEl>
                                          <p:spTgt spid="1766410"/>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1766405"/>
                                        </p:tgtEl>
                                        <p:attrNameLst>
                                          <p:attrName>style.visibility</p:attrName>
                                        </p:attrNameLst>
                                      </p:cBhvr>
                                      <p:to>
                                        <p:strVal val="visible"/>
                                      </p:to>
                                    </p:set>
                                  </p:childTnLst>
                                </p:cTn>
                              </p:par>
                              <p:par>
                                <p:cTn id="15" presetID="1" presetClass="entr" presetSubtype="0" fill="hold" grpId="0" nodeType="withEffect" nodePh="1">
                                  <p:stCondLst>
                                    <p:cond delay="0"/>
                                  </p:stCondLst>
                                  <p:endCondLst>
                                    <p:cond evt="begin" delay="0">
                                      <p:tn val="15"/>
                                    </p:cond>
                                  </p:endCondLst>
                                  <p:childTnLst>
                                    <p:set>
                                      <p:cBhvr>
                                        <p:cTn id="16" dur="1" fill="hold">
                                          <p:stCondLst>
                                            <p:cond delay="0"/>
                                          </p:stCondLst>
                                        </p:cTn>
                                        <p:tgtEl>
                                          <p:spTgt spid="1766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6405" grpId="0" animBg="1"/>
      <p:bldP spid="1766406" grpId="0" animBg="1"/>
      <p:bldP spid="1766409" grpId="0" animBg="1"/>
      <p:bldP spid="1766410" grpId="0" animBg="1"/>
      <p:bldP spid="1766413" grpId="0" animBg="1"/>
      <p:bldP spid="17664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r>
              <a:rPr lang="en-US" altLang="ja-JP"/>
              <a:t>Idea: Word Classes</a:t>
            </a:r>
          </a:p>
        </p:txBody>
      </p:sp>
      <p:sp>
        <p:nvSpPr>
          <p:cNvPr id="4" name="コンテンツ プレースホルダー 3"/>
          <p:cNvSpPr>
            <a:spLocks noGrp="1"/>
          </p:cNvSpPr>
          <p:nvPr>
            <p:ph idx="1"/>
          </p:nvPr>
        </p:nvSpPr>
        <p:spPr>
          <a:xfrm>
            <a:off x="838200" y="1825625"/>
            <a:ext cx="10515600" cy="3211888"/>
          </a:xfrm>
        </p:spPr>
        <p:txBody>
          <a:bodyPr>
            <a:normAutofit lnSpcReduction="10000"/>
          </a:bodyPr>
          <a:lstStyle/>
          <a:p>
            <a:r>
              <a:rPr lang="en-US" altLang="ja-JP">
                <a:ea typeface="ＭＳ Ｐゴシック" panose="020B0600070205080204" pitchFamily="50" charset="-128"/>
              </a:rPr>
              <a:t>Individual words like </a:t>
            </a:r>
            <a:r>
              <a:rPr lang="en-US" altLang="ja-JP">
                <a:solidFill>
                  <a:schemeClr val="folHlink"/>
                </a:solidFill>
                <a:ea typeface="ＭＳ Ｐゴシック" panose="020B0600070205080204" pitchFamily="50" charset="-128"/>
              </a:rPr>
              <a:t>congress </a:t>
            </a:r>
            <a:r>
              <a:rPr lang="en-US" altLang="ja-JP">
                <a:ea typeface="ＭＳ Ｐゴシック" panose="020B0600070205080204" pitchFamily="50" charset="-128"/>
              </a:rPr>
              <a:t>are entwined with semantic facts about the world.</a:t>
            </a:r>
          </a:p>
          <a:p>
            <a:r>
              <a:rPr lang="en-US" altLang="ja-JP">
                <a:ea typeface="ＭＳ Ｐゴシック" panose="020B0600070205080204" pitchFamily="50" charset="-128"/>
              </a:rPr>
              <a:t>Syntactic classes, like </a:t>
            </a:r>
            <a:r>
              <a:rPr lang="en-US" altLang="ja-JP">
                <a:solidFill>
                  <a:schemeClr val="folHlink"/>
                </a:solidFill>
                <a:ea typeface="ＭＳ Ｐゴシック" panose="020B0600070205080204" pitchFamily="50" charset="-128"/>
              </a:rPr>
              <a:t>NOUN</a:t>
            </a:r>
            <a:r>
              <a:rPr lang="en-US" altLang="ja-JP">
                <a:ea typeface="ＭＳ Ｐゴシック" panose="020B0600070205080204" pitchFamily="50" charset="-128"/>
              </a:rPr>
              <a:t> and </a:t>
            </a:r>
            <a:r>
              <a:rPr lang="en-US" altLang="ja-JP">
                <a:solidFill>
                  <a:schemeClr val="folHlink"/>
                </a:solidFill>
                <a:ea typeface="ＭＳ Ｐゴシック" panose="020B0600070205080204" pitchFamily="50" charset="-128"/>
              </a:rPr>
              <a:t>ADVERB</a:t>
            </a:r>
            <a:r>
              <a:rPr lang="en-US" altLang="ja-JP">
                <a:ea typeface="ＭＳ Ｐゴシック" panose="020B0600070205080204" pitchFamily="50" charset="-128"/>
              </a:rPr>
              <a:t> are bleached of word-specific semantics.</a:t>
            </a:r>
          </a:p>
          <a:p>
            <a:r>
              <a:rPr lang="en-US" altLang="ja-JP">
                <a:ea typeface="ＭＳ Ｐゴシック" panose="020B0600070205080204" pitchFamily="50" charset="-128"/>
              </a:rPr>
              <a:t>Automatic word classes more likely to look like </a:t>
            </a:r>
            <a:r>
              <a:rPr lang="en-US" altLang="ja-JP">
                <a:solidFill>
                  <a:schemeClr val="folHlink"/>
                </a:solidFill>
                <a:ea typeface="ＭＳ Ｐゴシック" panose="020B0600070205080204" pitchFamily="50" charset="-128"/>
              </a:rPr>
              <a:t>DAYS-OF-WEEK </a:t>
            </a:r>
            <a:r>
              <a:rPr lang="en-US" altLang="ja-JP">
                <a:ea typeface="ＭＳ Ｐゴシック" panose="020B0600070205080204" pitchFamily="50" charset="-128"/>
              </a:rPr>
              <a:t>or</a:t>
            </a:r>
            <a:r>
              <a:rPr lang="en-US" altLang="ja-JP">
                <a:solidFill>
                  <a:schemeClr val="folHlink"/>
                </a:solidFill>
                <a:ea typeface="ＭＳ Ｐゴシック" panose="020B0600070205080204" pitchFamily="50" charset="-128"/>
              </a:rPr>
              <a:t> PERSON-NAME</a:t>
            </a:r>
            <a:r>
              <a:rPr lang="en-US" altLang="ja-JP">
                <a:ea typeface="ＭＳ Ｐゴシック" panose="020B0600070205080204" pitchFamily="50" charset="-128"/>
              </a:rPr>
              <a:t>.</a:t>
            </a:r>
          </a:p>
          <a:p>
            <a:r>
              <a:rPr lang="en-US" altLang="ja-JP">
                <a:ea typeface="ＭＳ Ｐゴシック" panose="020B0600070205080204" pitchFamily="50" charset="-128"/>
              </a:rPr>
              <a:t>We could build dependency models over word classes.  </a:t>
            </a:r>
            <a:r>
              <a:rPr lang="en-US" altLang="ja-JP" sz="2400">
                <a:solidFill>
                  <a:schemeClr val="folHlink"/>
                </a:solidFill>
                <a:ea typeface="ＭＳ Ｐゴシック" panose="020B0600070205080204" pitchFamily="50" charset="-128"/>
              </a:rPr>
              <a:t>[</a:t>
            </a:r>
            <a:r>
              <a:rPr lang="en-US" altLang="ja-JP" sz="2400" i="1">
                <a:solidFill>
                  <a:schemeClr val="folHlink"/>
                </a:solidFill>
                <a:ea typeface="ＭＳ Ｐゴシック" panose="020B0600070205080204" pitchFamily="50" charset="-128"/>
              </a:rPr>
              <a:t>cf</a:t>
            </a:r>
            <a:r>
              <a:rPr lang="en-US" altLang="ja-JP" sz="2400">
                <a:solidFill>
                  <a:schemeClr val="folHlink"/>
                </a:solidFill>
                <a:ea typeface="ＭＳ Ｐゴシック" panose="020B0600070205080204" pitchFamily="50" charset="-128"/>
              </a:rPr>
              <a:t>. Carroll and </a:t>
            </a:r>
            <a:r>
              <a:rPr lang="en-US" altLang="ja-JP" sz="2400" err="1">
                <a:solidFill>
                  <a:schemeClr val="folHlink"/>
                </a:solidFill>
                <a:ea typeface="ＭＳ Ｐゴシック" panose="020B0600070205080204" pitchFamily="50" charset="-128"/>
              </a:rPr>
              <a:t>Charniak</a:t>
            </a:r>
            <a:r>
              <a:rPr lang="en-US" altLang="ja-JP" sz="2400">
                <a:solidFill>
                  <a:schemeClr val="folHlink"/>
                </a:solidFill>
                <a:ea typeface="ＭＳ Ｐゴシック" panose="020B0600070205080204" pitchFamily="50" charset="-128"/>
              </a:rPr>
              <a:t>, 1992]</a:t>
            </a:r>
            <a:endParaRPr lang="en-US" altLang="ja-JP" sz="2400" b="1">
              <a:ea typeface="ＭＳ Ｐゴシック" panose="020B0600070205080204" pitchFamily="50" charset="-128"/>
            </a:endParaRPr>
          </a:p>
          <a:p>
            <a:endParaRPr kumimoji="1" lang="ja-JP" altLang="en-US"/>
          </a:p>
        </p:txBody>
      </p:sp>
      <p:sp>
        <p:nvSpPr>
          <p:cNvPr id="30" name="スライド番号プレースホルダー 29"/>
          <p:cNvSpPr>
            <a:spLocks noGrp="1"/>
          </p:cNvSpPr>
          <p:nvPr>
            <p:ph type="sldNum" sz="quarter" idx="12"/>
          </p:nvPr>
        </p:nvSpPr>
        <p:spPr/>
        <p:txBody>
          <a:bodyPr/>
          <a:lstStyle/>
          <a:p>
            <a:fld id="{E120AB6C-1FA1-4097-AC49-AC2DDD677207}" type="slidenum">
              <a:rPr lang="en-US" altLang="ja-JP" smtClean="0"/>
              <a:pPr/>
              <a:t>16</a:t>
            </a:fld>
            <a:endParaRPr lang="en-US" altLang="ja-JP"/>
          </a:p>
        </p:txBody>
      </p:sp>
      <p:grpSp>
        <p:nvGrpSpPr>
          <p:cNvPr id="463876" name="Group 4"/>
          <p:cNvGrpSpPr>
            <a:grpSpLocks/>
          </p:cNvGrpSpPr>
          <p:nvPr/>
        </p:nvGrpSpPr>
        <p:grpSpPr bwMode="auto">
          <a:xfrm>
            <a:off x="1905000" y="5562600"/>
            <a:ext cx="8115300" cy="990600"/>
            <a:chOff x="144" y="2544"/>
            <a:chExt cx="5112" cy="624"/>
          </a:xfrm>
        </p:grpSpPr>
        <p:grpSp>
          <p:nvGrpSpPr>
            <p:cNvPr id="463877" name="Group 5"/>
            <p:cNvGrpSpPr>
              <a:grpSpLocks/>
            </p:cNvGrpSpPr>
            <p:nvPr/>
          </p:nvGrpSpPr>
          <p:grpSpPr bwMode="auto">
            <a:xfrm>
              <a:off x="144" y="2544"/>
              <a:ext cx="4971" cy="570"/>
              <a:chOff x="261" y="3558"/>
              <a:chExt cx="4971" cy="570"/>
            </a:xfrm>
          </p:grpSpPr>
          <p:grpSp>
            <p:nvGrpSpPr>
              <p:cNvPr id="463878" name="Group 5"/>
              <p:cNvGrpSpPr>
                <a:grpSpLocks/>
              </p:cNvGrpSpPr>
              <p:nvPr/>
            </p:nvGrpSpPr>
            <p:grpSpPr bwMode="auto">
              <a:xfrm>
                <a:off x="2432" y="3558"/>
                <a:ext cx="2358" cy="229"/>
                <a:chOff x="2976" y="2016"/>
                <a:chExt cx="1968" cy="229"/>
              </a:xfrm>
            </p:grpSpPr>
            <p:sp>
              <p:nvSpPr>
                <p:cNvPr id="463879" name="Rectangle 6"/>
                <p:cNvSpPr>
                  <a:spLocks noChangeArrowheads="1"/>
                </p:cNvSpPr>
                <p:nvPr/>
              </p:nvSpPr>
              <p:spPr bwMode="auto">
                <a:xfrm>
                  <a:off x="4688" y="2016"/>
                  <a:ext cx="25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sp>
              <p:nvSpPr>
                <p:cNvPr id="463880" name="Rectangle 7"/>
                <p:cNvSpPr>
                  <a:spLocks noChangeArrowheads="1"/>
                </p:cNvSpPr>
                <p:nvPr/>
              </p:nvSpPr>
              <p:spPr bwMode="auto">
                <a:xfrm>
                  <a:off x="2976" y="2016"/>
                  <a:ext cx="25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cxnSp>
              <p:nvCxnSpPr>
                <p:cNvPr id="463881" name="AutoShape 8"/>
                <p:cNvCxnSpPr>
                  <a:cxnSpLocks noChangeShapeType="1"/>
                  <a:stCxn id="463879" idx="0"/>
                  <a:endCxn id="463880" idx="0"/>
                </p:cNvCxnSpPr>
                <p:nvPr/>
              </p:nvCxnSpPr>
              <p:spPr bwMode="auto">
                <a:xfrm rot="-5400000" flipH="1" flipV="1">
                  <a:off x="3960" y="1160"/>
                  <a:ext cx="1" cy="1713"/>
                </a:xfrm>
                <a:prstGeom prst="bentConnector3">
                  <a:avLst>
                    <a:gd name="adj1" fmla="val -31200009"/>
                  </a:avLst>
                </a:prstGeom>
                <a:noFill/>
                <a:ln w="38100">
                  <a:solidFill>
                    <a:schemeClr val="folHlink"/>
                  </a:solidFill>
                  <a:miter lim="800000"/>
                  <a:headEnd/>
                  <a:tailEnd type="triangle" w="lg" len="lg"/>
                </a:ln>
                <a:extLst>
                  <a:ext uri="{909E8E84-426E-40DD-AFC4-6F175D3DCCD1}">
                    <a14:hiddenFill xmlns:a14="http://schemas.microsoft.com/office/drawing/2010/main">
                      <a:noFill/>
                    </a14:hiddenFill>
                  </a:ext>
                </a:extLst>
              </p:spPr>
            </p:cxnSp>
          </p:grpSp>
          <p:grpSp>
            <p:nvGrpSpPr>
              <p:cNvPr id="463882" name="Group 9"/>
              <p:cNvGrpSpPr>
                <a:grpSpLocks/>
              </p:cNvGrpSpPr>
              <p:nvPr/>
            </p:nvGrpSpPr>
            <p:grpSpPr bwMode="auto">
              <a:xfrm flipH="1">
                <a:off x="3696" y="3558"/>
                <a:ext cx="821" cy="229"/>
                <a:chOff x="2700" y="2027"/>
                <a:chExt cx="2149" cy="229"/>
              </a:xfrm>
            </p:grpSpPr>
            <p:sp>
              <p:nvSpPr>
                <p:cNvPr id="463883" name="Rectangle 10"/>
                <p:cNvSpPr>
                  <a:spLocks noChangeArrowheads="1"/>
                </p:cNvSpPr>
                <p:nvPr/>
              </p:nvSpPr>
              <p:spPr bwMode="auto">
                <a:xfrm>
                  <a:off x="4570" y="2027"/>
                  <a:ext cx="27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sp>
              <p:nvSpPr>
                <p:cNvPr id="463884" name="Rectangle 11"/>
                <p:cNvSpPr>
                  <a:spLocks noChangeArrowheads="1"/>
                </p:cNvSpPr>
                <p:nvPr/>
              </p:nvSpPr>
              <p:spPr bwMode="auto">
                <a:xfrm>
                  <a:off x="2700" y="2027"/>
                  <a:ext cx="27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cxnSp>
              <p:nvCxnSpPr>
                <p:cNvPr id="463885" name="AutoShape 12"/>
                <p:cNvCxnSpPr>
                  <a:cxnSpLocks noChangeShapeType="1"/>
                  <a:stCxn id="463883" idx="0"/>
                  <a:endCxn id="463884" idx="0"/>
                </p:cNvCxnSpPr>
                <p:nvPr/>
              </p:nvCxnSpPr>
              <p:spPr bwMode="auto">
                <a:xfrm rot="-5400000" flipH="1" flipV="1">
                  <a:off x="3774" y="1093"/>
                  <a:ext cx="1" cy="1870"/>
                </a:xfrm>
                <a:prstGeom prst="bentConnector3">
                  <a:avLst>
                    <a:gd name="adj1" fmla="val -19200009"/>
                  </a:avLst>
                </a:prstGeom>
                <a:noFill/>
                <a:ln w="38100">
                  <a:solidFill>
                    <a:schemeClr val="folHlink"/>
                  </a:solidFill>
                  <a:miter lim="800000"/>
                  <a:headEnd/>
                  <a:tailEnd type="triangle" w="lg" len="lg"/>
                </a:ln>
                <a:extLst>
                  <a:ext uri="{909E8E84-426E-40DD-AFC4-6F175D3DCCD1}">
                    <a14:hiddenFill xmlns:a14="http://schemas.microsoft.com/office/drawing/2010/main">
                      <a:noFill/>
                    </a14:hiddenFill>
                  </a:ext>
                </a:extLst>
              </p:spPr>
            </p:cxnSp>
          </p:grpSp>
          <p:grpSp>
            <p:nvGrpSpPr>
              <p:cNvPr id="463886" name="Group 13"/>
              <p:cNvGrpSpPr>
                <a:grpSpLocks/>
              </p:cNvGrpSpPr>
              <p:nvPr/>
            </p:nvGrpSpPr>
            <p:grpSpPr bwMode="auto">
              <a:xfrm>
                <a:off x="1088" y="3558"/>
                <a:ext cx="1455" cy="229"/>
                <a:chOff x="1152" y="2016"/>
                <a:chExt cx="1872" cy="229"/>
              </a:xfrm>
            </p:grpSpPr>
            <p:sp>
              <p:nvSpPr>
                <p:cNvPr id="463887" name="Rectangle 14"/>
                <p:cNvSpPr>
                  <a:spLocks noChangeArrowheads="1"/>
                </p:cNvSpPr>
                <p:nvPr/>
              </p:nvSpPr>
              <p:spPr bwMode="auto">
                <a:xfrm flipH="1">
                  <a:off x="1152" y="2016"/>
                  <a:ext cx="24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sp>
              <p:nvSpPr>
                <p:cNvPr id="463888" name="Rectangle 15"/>
                <p:cNvSpPr>
                  <a:spLocks noChangeArrowheads="1"/>
                </p:cNvSpPr>
                <p:nvPr/>
              </p:nvSpPr>
              <p:spPr bwMode="auto">
                <a:xfrm flipH="1">
                  <a:off x="2781" y="2016"/>
                  <a:ext cx="24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cxnSp>
              <p:nvCxnSpPr>
                <p:cNvPr id="463889" name="AutoShape 16"/>
                <p:cNvCxnSpPr>
                  <a:cxnSpLocks noChangeShapeType="1"/>
                  <a:stCxn id="463887" idx="0"/>
                  <a:endCxn id="463888" idx="0"/>
                </p:cNvCxnSpPr>
                <p:nvPr/>
              </p:nvCxnSpPr>
              <p:spPr bwMode="auto">
                <a:xfrm rot="5400000" flipV="1">
                  <a:off x="2088" y="1202"/>
                  <a:ext cx="1" cy="1629"/>
                </a:xfrm>
                <a:prstGeom prst="bentConnector3">
                  <a:avLst>
                    <a:gd name="adj1" fmla="val -31000009"/>
                  </a:avLst>
                </a:prstGeom>
                <a:noFill/>
                <a:ln w="38100">
                  <a:solidFill>
                    <a:schemeClr val="folHlink"/>
                  </a:solidFill>
                  <a:miter lim="800000"/>
                  <a:headEnd/>
                  <a:tailEnd type="triangle" w="lg" len="lg"/>
                </a:ln>
                <a:extLst>
                  <a:ext uri="{909E8E84-426E-40DD-AFC4-6F175D3DCCD1}">
                    <a14:hiddenFill xmlns:a14="http://schemas.microsoft.com/office/drawing/2010/main">
                      <a:noFill/>
                    </a14:hiddenFill>
                  </a:ext>
                </a:extLst>
              </p:spPr>
            </p:cxnSp>
          </p:grpSp>
          <p:grpSp>
            <p:nvGrpSpPr>
              <p:cNvPr id="463890" name="Group 17"/>
              <p:cNvGrpSpPr>
                <a:grpSpLocks/>
              </p:cNvGrpSpPr>
              <p:nvPr/>
            </p:nvGrpSpPr>
            <p:grpSpPr bwMode="auto">
              <a:xfrm flipH="1">
                <a:off x="1706" y="3558"/>
                <a:ext cx="624" cy="229"/>
                <a:chOff x="2700" y="2027"/>
                <a:chExt cx="2149" cy="229"/>
              </a:xfrm>
            </p:grpSpPr>
            <p:sp>
              <p:nvSpPr>
                <p:cNvPr id="463891" name="Rectangle 18"/>
                <p:cNvSpPr>
                  <a:spLocks noChangeArrowheads="1"/>
                </p:cNvSpPr>
                <p:nvPr/>
              </p:nvSpPr>
              <p:spPr bwMode="auto">
                <a:xfrm>
                  <a:off x="4570" y="2027"/>
                  <a:ext cx="27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sp>
              <p:nvSpPr>
                <p:cNvPr id="463892" name="Rectangle 19"/>
                <p:cNvSpPr>
                  <a:spLocks noChangeArrowheads="1"/>
                </p:cNvSpPr>
                <p:nvPr/>
              </p:nvSpPr>
              <p:spPr bwMode="auto">
                <a:xfrm>
                  <a:off x="2700" y="2027"/>
                  <a:ext cx="27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cxnSp>
              <p:nvCxnSpPr>
                <p:cNvPr id="463893" name="AutoShape 20"/>
                <p:cNvCxnSpPr>
                  <a:cxnSpLocks noChangeShapeType="1"/>
                  <a:stCxn id="463891" idx="0"/>
                  <a:endCxn id="463892" idx="0"/>
                </p:cNvCxnSpPr>
                <p:nvPr/>
              </p:nvCxnSpPr>
              <p:spPr bwMode="auto">
                <a:xfrm rot="-5400000" flipH="1" flipV="1">
                  <a:off x="3774" y="1093"/>
                  <a:ext cx="1" cy="1870"/>
                </a:xfrm>
                <a:prstGeom prst="bentConnector3">
                  <a:avLst>
                    <a:gd name="adj1" fmla="val -19200009"/>
                  </a:avLst>
                </a:prstGeom>
                <a:noFill/>
                <a:ln w="38100">
                  <a:solidFill>
                    <a:schemeClr val="folHlink"/>
                  </a:solidFill>
                  <a:miter lim="800000"/>
                  <a:headEnd/>
                  <a:tailEnd type="triangle" w="lg" len="lg"/>
                </a:ln>
                <a:extLst>
                  <a:ext uri="{909E8E84-426E-40DD-AFC4-6F175D3DCCD1}">
                    <a14:hiddenFill xmlns:a14="http://schemas.microsoft.com/office/drawing/2010/main">
                      <a:noFill/>
                    </a14:hiddenFill>
                  </a:ext>
                </a:extLst>
              </p:spPr>
            </p:cxnSp>
          </p:grpSp>
          <p:grpSp>
            <p:nvGrpSpPr>
              <p:cNvPr id="463894" name="Group 21"/>
              <p:cNvGrpSpPr>
                <a:grpSpLocks/>
              </p:cNvGrpSpPr>
              <p:nvPr/>
            </p:nvGrpSpPr>
            <p:grpSpPr bwMode="auto">
              <a:xfrm>
                <a:off x="2969" y="3564"/>
                <a:ext cx="1697" cy="229"/>
                <a:chOff x="2969" y="3564"/>
                <a:chExt cx="1697" cy="229"/>
              </a:xfrm>
            </p:grpSpPr>
            <p:sp>
              <p:nvSpPr>
                <p:cNvPr id="463895" name="Rectangle 22"/>
                <p:cNvSpPr>
                  <a:spLocks noChangeArrowheads="1"/>
                </p:cNvSpPr>
                <p:nvPr/>
              </p:nvSpPr>
              <p:spPr bwMode="auto">
                <a:xfrm flipH="1">
                  <a:off x="2969" y="3564"/>
                  <a:ext cx="22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sp>
              <p:nvSpPr>
                <p:cNvPr id="463896" name="Rectangle 23"/>
                <p:cNvSpPr>
                  <a:spLocks noChangeArrowheads="1"/>
                </p:cNvSpPr>
                <p:nvPr/>
              </p:nvSpPr>
              <p:spPr bwMode="auto">
                <a:xfrm flipH="1">
                  <a:off x="4446" y="3564"/>
                  <a:ext cx="22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cxnSp>
              <p:nvCxnSpPr>
                <p:cNvPr id="463897" name="AutoShape 24"/>
                <p:cNvCxnSpPr>
                  <a:cxnSpLocks noChangeShapeType="1"/>
                  <a:stCxn id="463895" idx="0"/>
                  <a:endCxn id="463896" idx="0"/>
                </p:cNvCxnSpPr>
                <p:nvPr/>
              </p:nvCxnSpPr>
              <p:spPr bwMode="auto">
                <a:xfrm rot="5400000" flipV="1">
                  <a:off x="3817" y="2826"/>
                  <a:ext cx="1" cy="1477"/>
                </a:xfrm>
                <a:prstGeom prst="bentConnector3">
                  <a:avLst>
                    <a:gd name="adj1" fmla="val -26200009"/>
                  </a:avLst>
                </a:prstGeom>
                <a:noFill/>
                <a:ln w="38100">
                  <a:solidFill>
                    <a:schemeClr val="folHlink"/>
                  </a:solidFill>
                  <a:miter lim="800000"/>
                  <a:headEnd/>
                  <a:tailEnd type="triangle" w="lg" len="lg"/>
                </a:ln>
                <a:extLst>
                  <a:ext uri="{909E8E84-426E-40DD-AFC4-6F175D3DCCD1}">
                    <a14:hiddenFill xmlns:a14="http://schemas.microsoft.com/office/drawing/2010/main">
                      <a:noFill/>
                    </a14:hiddenFill>
                  </a:ext>
                </a:extLst>
              </p:spPr>
            </p:cxnSp>
          </p:grpSp>
          <p:grpSp>
            <p:nvGrpSpPr>
              <p:cNvPr id="7" name="Group 26"/>
              <p:cNvGrpSpPr>
                <a:grpSpLocks/>
              </p:cNvGrpSpPr>
              <p:nvPr/>
            </p:nvGrpSpPr>
            <p:grpSpPr bwMode="auto">
              <a:xfrm>
                <a:off x="261" y="3600"/>
                <a:ext cx="4971" cy="528"/>
                <a:chOff x="261" y="3600"/>
                <a:chExt cx="4971" cy="528"/>
              </a:xfrm>
            </p:grpSpPr>
            <p:sp>
              <p:nvSpPr>
                <p:cNvPr id="463899" name="Rectangle 27"/>
                <p:cNvSpPr>
                  <a:spLocks noChangeArrowheads="1"/>
                </p:cNvSpPr>
                <p:nvPr/>
              </p:nvSpPr>
              <p:spPr bwMode="auto">
                <a:xfrm>
                  <a:off x="480" y="3600"/>
                  <a:ext cx="4752" cy="52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ja-JP" sz="1600"/>
                </a:p>
              </p:txBody>
            </p:sp>
            <p:sp>
              <p:nvSpPr>
                <p:cNvPr id="463900" name="Text Box 28"/>
                <p:cNvSpPr txBox="1">
                  <a:spLocks noChangeArrowheads="1"/>
                </p:cNvSpPr>
                <p:nvPr/>
              </p:nvSpPr>
              <p:spPr bwMode="auto">
                <a:xfrm>
                  <a:off x="261" y="3600"/>
                  <a:ext cx="49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ja-JP" sz="2000" i="1">
                      <a:solidFill>
                        <a:schemeClr val="folHlink"/>
                      </a:solidFill>
                      <a:ea typeface="ＭＳ Ｐゴシック" panose="020B0600070205080204" pitchFamily="50" charset="-128"/>
                    </a:rPr>
                    <a:t>congress narrowly passed  the     amended       bill</a:t>
                  </a:r>
                </a:p>
              </p:txBody>
            </p:sp>
          </p:grpSp>
        </p:grpSp>
        <p:sp>
          <p:nvSpPr>
            <p:cNvPr id="463901" name="Text Box 4"/>
            <p:cNvSpPr txBox="1">
              <a:spLocks noChangeArrowheads="1"/>
            </p:cNvSpPr>
            <p:nvPr/>
          </p:nvSpPr>
          <p:spPr bwMode="auto">
            <a:xfrm>
              <a:off x="288" y="2880"/>
              <a:ext cx="49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ja-JP" sz="2400">
                  <a:solidFill>
                    <a:schemeClr val="accent2"/>
                  </a:solidFill>
                  <a:ea typeface="ＭＳ Ｐゴシック" panose="020B0600070205080204" pitchFamily="50" charset="-128"/>
                </a:rPr>
                <a:t>NOUN ADVERB VERB DET PARTICIPLE NOUN</a:t>
              </a:r>
            </a:p>
          </p:txBody>
        </p:sp>
      </p:grpSp>
    </p:spTree>
    <p:extLst>
      <p:ext uri="{BB962C8B-B14F-4D97-AF65-F5344CB8AC3E}">
        <p14:creationId xmlns:p14="http://schemas.microsoft.com/office/powerpoint/2010/main" val="13855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r>
              <a:rPr lang="en-US" altLang="ja-JP"/>
              <a:t>Collocations/Cooccurrences</a:t>
            </a:r>
          </a:p>
        </p:txBody>
      </p:sp>
      <p:sp>
        <p:nvSpPr>
          <p:cNvPr id="5" name="コンテンツ プレースホルダー 4"/>
          <p:cNvSpPr>
            <a:spLocks noGrp="1"/>
          </p:cNvSpPr>
          <p:nvPr>
            <p:ph idx="1"/>
          </p:nvPr>
        </p:nvSpPr>
        <p:spPr/>
        <p:txBody>
          <a:bodyPr/>
          <a:lstStyle/>
          <a:p>
            <a:pPr>
              <a:lnSpc>
                <a:spcPct val="80000"/>
              </a:lnSpc>
            </a:pPr>
            <a:r>
              <a:rPr lang="en-US" altLang="ja-JP" sz="2400">
                <a:ea typeface="MS PGothic" panose="020B0600070205080204" pitchFamily="50" charset="-128"/>
              </a:rPr>
              <a:t>A collocation is an expression consisting of two or more words that correspond to some conventional way of saying things</a:t>
            </a:r>
          </a:p>
          <a:p>
            <a:pPr lvl="1">
              <a:lnSpc>
                <a:spcPct val="80000"/>
              </a:lnSpc>
            </a:pPr>
            <a:r>
              <a:rPr lang="en-US" altLang="ja-JP" sz="2000">
                <a:ea typeface="MS PGothic" panose="020B0600070205080204" pitchFamily="50" charset="-128"/>
              </a:rPr>
              <a:t>Noun phrases: </a:t>
            </a:r>
            <a:r>
              <a:rPr lang="en-US" altLang="ja-JP" sz="2000" i="1">
                <a:ea typeface="MS PGothic" panose="020B0600070205080204" pitchFamily="50" charset="-128"/>
              </a:rPr>
              <a:t>weapons of mass destruction</a:t>
            </a:r>
            <a:r>
              <a:rPr lang="en-US" altLang="ja-JP" sz="2000">
                <a:ea typeface="MS PGothic" panose="020B0600070205080204" pitchFamily="50" charset="-128"/>
              </a:rPr>
              <a:t>, </a:t>
            </a:r>
            <a:r>
              <a:rPr lang="en-US" altLang="ja-JP" sz="2000" i="1">
                <a:ea typeface="MS PGothic" panose="020B0600070205080204" pitchFamily="50" charset="-128"/>
              </a:rPr>
              <a:t>stiff breeze</a:t>
            </a:r>
            <a:r>
              <a:rPr lang="en-US" altLang="ja-JP" sz="2000">
                <a:ea typeface="MS PGothic" panose="020B0600070205080204" pitchFamily="50" charset="-128"/>
              </a:rPr>
              <a:t> (but why not *</a:t>
            </a:r>
            <a:r>
              <a:rPr lang="en-US" altLang="ja-JP" sz="2000" i="1">
                <a:ea typeface="MS PGothic" panose="020B0600070205080204" pitchFamily="50" charset="-128"/>
              </a:rPr>
              <a:t>stiff wind</a:t>
            </a:r>
            <a:r>
              <a:rPr lang="en-US" altLang="ja-JP" sz="2000">
                <a:ea typeface="MS PGothic" panose="020B0600070205080204" pitchFamily="50" charset="-128"/>
              </a:rPr>
              <a:t>?)</a:t>
            </a:r>
          </a:p>
          <a:p>
            <a:pPr lvl="1">
              <a:lnSpc>
                <a:spcPct val="80000"/>
              </a:lnSpc>
            </a:pPr>
            <a:r>
              <a:rPr lang="en-US" altLang="ja-JP" sz="2000">
                <a:ea typeface="MS PGothic" panose="020B0600070205080204" pitchFamily="50" charset="-128"/>
              </a:rPr>
              <a:t>Verbal phrases: </a:t>
            </a:r>
            <a:r>
              <a:rPr lang="en-US" altLang="ja-JP" sz="2000" i="1">
                <a:ea typeface="MS PGothic" panose="020B0600070205080204" pitchFamily="50" charset="-128"/>
              </a:rPr>
              <a:t>to make up</a:t>
            </a:r>
          </a:p>
          <a:p>
            <a:pPr lvl="1">
              <a:lnSpc>
                <a:spcPct val="80000"/>
              </a:lnSpc>
            </a:pPr>
            <a:r>
              <a:rPr lang="en-US" altLang="ja-JP" sz="2000">
                <a:ea typeface="MS PGothic" panose="020B0600070205080204" pitchFamily="50" charset="-128"/>
              </a:rPr>
              <a:t>Not necessarily contiguous: </a:t>
            </a:r>
            <a:r>
              <a:rPr lang="en-US" altLang="ja-JP" sz="2000" i="1">
                <a:ea typeface="MS PGothic" panose="020B0600070205080204" pitchFamily="50" charset="-128"/>
              </a:rPr>
              <a:t>knock…. door</a:t>
            </a:r>
          </a:p>
          <a:p>
            <a:pPr>
              <a:lnSpc>
                <a:spcPct val="80000"/>
              </a:lnSpc>
            </a:pPr>
            <a:r>
              <a:rPr lang="en-US" altLang="ja-JP" sz="2400" i="1">
                <a:ea typeface="MS PGothic" panose="020B0600070205080204" pitchFamily="50" charset="-128"/>
              </a:rPr>
              <a:t>Limited</a:t>
            </a:r>
            <a:r>
              <a:rPr lang="en-US" altLang="ja-JP" sz="2400">
                <a:ea typeface="MS PGothic" panose="020B0600070205080204" pitchFamily="50" charset="-128"/>
              </a:rPr>
              <a:t> compositionality</a:t>
            </a:r>
          </a:p>
          <a:p>
            <a:pPr lvl="1">
              <a:lnSpc>
                <a:spcPct val="80000"/>
              </a:lnSpc>
            </a:pPr>
            <a:r>
              <a:rPr lang="en-US" altLang="ja-JP" sz="2000">
                <a:ea typeface="MS PGothic" panose="020B0600070205080204" pitchFamily="50" charset="-128"/>
              </a:rPr>
              <a:t>Compositional if meaning of expression can be predicted by the meaning of the parts</a:t>
            </a:r>
          </a:p>
          <a:p>
            <a:pPr lvl="1">
              <a:lnSpc>
                <a:spcPct val="80000"/>
              </a:lnSpc>
            </a:pPr>
            <a:r>
              <a:rPr lang="en-US" altLang="ja-JP" sz="2000">
                <a:ea typeface="MS PGothic" panose="020B0600070205080204" pitchFamily="50" charset="-128"/>
              </a:rPr>
              <a:t>Idioms are most extreme examples of non-compositionality </a:t>
            </a:r>
          </a:p>
          <a:p>
            <a:pPr lvl="2">
              <a:lnSpc>
                <a:spcPct val="80000"/>
              </a:lnSpc>
            </a:pPr>
            <a:r>
              <a:rPr lang="en-US" altLang="ja-JP" sz="1800" i="1">
                <a:ea typeface="MS PGothic" panose="020B0600070205080204" pitchFamily="50" charset="-128"/>
              </a:rPr>
              <a:t>Kick the bucket</a:t>
            </a:r>
          </a:p>
          <a:p>
            <a:pPr lvl="1">
              <a:lnSpc>
                <a:spcPct val="80000"/>
              </a:lnSpc>
            </a:pPr>
            <a:r>
              <a:rPr lang="en-US" altLang="ja-JP" sz="2000">
                <a:ea typeface="MS PGothic" panose="020B0600070205080204" pitchFamily="50" charset="-128"/>
              </a:rPr>
              <a:t>In collocations there is an element of meaning added to the combination (i.e. the exact meaning cannot be derived directly form its components)</a:t>
            </a:r>
          </a:p>
          <a:p>
            <a:pPr lvl="2">
              <a:lnSpc>
                <a:spcPct val="80000"/>
              </a:lnSpc>
            </a:pPr>
            <a:r>
              <a:rPr lang="en-US" altLang="ja-JP" sz="1800" i="1">
                <a:ea typeface="MS PGothic" panose="020B0600070205080204" pitchFamily="50" charset="-128"/>
              </a:rPr>
              <a:t>White hair, white wine, white woman</a:t>
            </a:r>
          </a:p>
          <a:p>
            <a:pPr lvl="1">
              <a:lnSpc>
                <a:spcPct val="80000"/>
              </a:lnSpc>
            </a:pPr>
            <a:endParaRPr lang="en-US" altLang="ja-JP" sz="2000">
              <a:ea typeface="MS PGothic" panose="020B0600070205080204" pitchFamily="50" charset="-128"/>
            </a:endParaRPr>
          </a:p>
          <a:p>
            <a:endParaRPr kumimoji="1" lang="ja-JP" altLang="en-US"/>
          </a:p>
        </p:txBody>
      </p:sp>
      <p:sp>
        <p:nvSpPr>
          <p:cNvPr id="4" name="スライド番号プレースホルダー 3"/>
          <p:cNvSpPr>
            <a:spLocks noGrp="1"/>
          </p:cNvSpPr>
          <p:nvPr>
            <p:ph type="sldNum" sz="quarter" idx="12"/>
          </p:nvPr>
        </p:nvSpPr>
        <p:spPr/>
        <p:txBody>
          <a:bodyPr/>
          <a:lstStyle/>
          <a:p>
            <a:fld id="{BC6A6785-73EA-453B-81B5-47687EA4BBF6}" type="slidenum">
              <a:rPr lang="en-US" altLang="ja-JP" smtClean="0"/>
              <a:pPr/>
              <a:t>17</a:t>
            </a:fld>
            <a:endParaRPr lang="en-US" altLang="ja-JP"/>
          </a:p>
        </p:txBody>
      </p:sp>
    </p:spTree>
    <p:extLst>
      <p:ext uri="{BB962C8B-B14F-4D97-AF65-F5344CB8AC3E}">
        <p14:creationId xmlns:p14="http://schemas.microsoft.com/office/powerpoint/2010/main" val="3861421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altLang="ja-JP"/>
              <a:t>Collocations</a:t>
            </a:r>
          </a:p>
        </p:txBody>
      </p:sp>
      <p:sp>
        <p:nvSpPr>
          <p:cNvPr id="5" name="コンテンツ プレースホルダー 4"/>
          <p:cNvSpPr>
            <a:spLocks noGrp="1"/>
          </p:cNvSpPr>
          <p:nvPr>
            <p:ph idx="1"/>
          </p:nvPr>
        </p:nvSpPr>
        <p:spPr/>
        <p:txBody>
          <a:bodyPr>
            <a:normAutofit lnSpcReduction="10000"/>
          </a:bodyPr>
          <a:lstStyle/>
          <a:p>
            <a:pPr>
              <a:lnSpc>
                <a:spcPct val="80000"/>
              </a:lnSpc>
            </a:pPr>
            <a:r>
              <a:rPr lang="en-US" altLang="ja-JP">
                <a:ea typeface="MS PGothic" panose="020B0600070205080204" pitchFamily="50" charset="-128"/>
              </a:rPr>
              <a:t>Non-Substitutability</a:t>
            </a:r>
          </a:p>
          <a:p>
            <a:pPr lvl="1">
              <a:lnSpc>
                <a:spcPct val="80000"/>
              </a:lnSpc>
            </a:pPr>
            <a:r>
              <a:rPr lang="en-US" altLang="ja-JP">
                <a:ea typeface="MS PGothic" panose="020B0600070205080204" pitchFamily="50" charset="-128"/>
              </a:rPr>
              <a:t>Cannot substitute words in a collocation</a:t>
            </a:r>
          </a:p>
          <a:p>
            <a:pPr lvl="2">
              <a:lnSpc>
                <a:spcPct val="80000"/>
              </a:lnSpc>
            </a:pPr>
            <a:r>
              <a:rPr lang="en-US" altLang="ja-JP">
                <a:ea typeface="MS PGothic" panose="020B0600070205080204" pitchFamily="50" charset="-128"/>
              </a:rPr>
              <a:t>*</a:t>
            </a:r>
            <a:r>
              <a:rPr lang="en-US" altLang="ja-JP" i="1">
                <a:ea typeface="MS PGothic" panose="020B0600070205080204" pitchFamily="50" charset="-128"/>
              </a:rPr>
              <a:t>yellow wine</a:t>
            </a:r>
          </a:p>
          <a:p>
            <a:pPr>
              <a:lnSpc>
                <a:spcPct val="80000"/>
              </a:lnSpc>
            </a:pPr>
            <a:r>
              <a:rPr lang="en-US" altLang="ja-JP">
                <a:ea typeface="MS PGothic" panose="020B0600070205080204" pitchFamily="50" charset="-128"/>
              </a:rPr>
              <a:t>Non modifiability</a:t>
            </a:r>
          </a:p>
          <a:p>
            <a:pPr lvl="1">
              <a:lnSpc>
                <a:spcPct val="80000"/>
              </a:lnSpc>
            </a:pPr>
            <a:r>
              <a:rPr lang="en-US" altLang="ja-JP" i="1">
                <a:ea typeface="MS PGothic" panose="020B0600070205080204" pitchFamily="50" charset="-128"/>
              </a:rPr>
              <a:t>To get a frog in one’s throat</a:t>
            </a:r>
          </a:p>
          <a:p>
            <a:pPr lvl="2">
              <a:lnSpc>
                <a:spcPct val="80000"/>
              </a:lnSpc>
            </a:pPr>
            <a:r>
              <a:rPr lang="en-US" altLang="ja-JP">
                <a:ea typeface="MS PGothic" panose="020B0600070205080204" pitchFamily="50" charset="-128"/>
              </a:rPr>
              <a:t>*</a:t>
            </a:r>
            <a:r>
              <a:rPr lang="en-US" altLang="ja-JP" i="1">
                <a:ea typeface="MS PGothic" panose="020B0600070205080204" pitchFamily="50" charset="-128"/>
              </a:rPr>
              <a:t>To get an ugly frog in one’s throat</a:t>
            </a:r>
          </a:p>
          <a:p>
            <a:pPr>
              <a:lnSpc>
                <a:spcPct val="80000"/>
              </a:lnSpc>
            </a:pPr>
            <a:r>
              <a:rPr lang="en-US" altLang="ja-JP">
                <a:ea typeface="MS PGothic" panose="020B0600070205080204" pitchFamily="50" charset="-128"/>
              </a:rPr>
              <a:t>Useful for</a:t>
            </a:r>
          </a:p>
          <a:p>
            <a:pPr lvl="1">
              <a:lnSpc>
                <a:spcPct val="80000"/>
              </a:lnSpc>
            </a:pPr>
            <a:r>
              <a:rPr lang="en-US" altLang="ja-JP">
                <a:ea typeface="MS PGothic" panose="020B0600070205080204" pitchFamily="50" charset="-128"/>
              </a:rPr>
              <a:t>Language generation</a:t>
            </a:r>
          </a:p>
          <a:p>
            <a:pPr lvl="2">
              <a:lnSpc>
                <a:spcPct val="80000"/>
              </a:lnSpc>
            </a:pPr>
            <a:r>
              <a:rPr lang="en-US" altLang="ja-JP">
                <a:ea typeface="MS PGothic" panose="020B0600070205080204" pitchFamily="50" charset="-128"/>
              </a:rPr>
              <a:t>*</a:t>
            </a:r>
            <a:r>
              <a:rPr lang="en-US" altLang="ja-JP" i="1">
                <a:ea typeface="MS PGothic" panose="020B0600070205080204" pitchFamily="50" charset="-128"/>
              </a:rPr>
              <a:t>Powerful tea</a:t>
            </a:r>
            <a:r>
              <a:rPr lang="en-US" altLang="ja-JP">
                <a:ea typeface="MS PGothic" panose="020B0600070205080204" pitchFamily="50" charset="-128"/>
              </a:rPr>
              <a:t>, *</a:t>
            </a:r>
            <a:r>
              <a:rPr lang="en-US" altLang="ja-JP" i="1">
                <a:ea typeface="MS PGothic" panose="020B0600070205080204" pitchFamily="50" charset="-128"/>
              </a:rPr>
              <a:t>take a decision</a:t>
            </a:r>
          </a:p>
          <a:p>
            <a:pPr lvl="1">
              <a:lnSpc>
                <a:spcPct val="80000"/>
              </a:lnSpc>
            </a:pPr>
            <a:r>
              <a:rPr lang="en-US" altLang="ja-JP">
                <a:ea typeface="MS PGothic" panose="020B0600070205080204" pitchFamily="50" charset="-128"/>
              </a:rPr>
              <a:t>Machine translation</a:t>
            </a:r>
          </a:p>
          <a:p>
            <a:pPr lvl="2">
              <a:lnSpc>
                <a:spcPct val="80000"/>
              </a:lnSpc>
            </a:pPr>
            <a:r>
              <a:rPr lang="en-US" altLang="ja-JP">
                <a:ea typeface="MS PGothic" panose="020B0600070205080204" pitchFamily="50" charset="-128"/>
              </a:rPr>
              <a:t>Easy way to test if a combination is a collocation is to translate it into another language</a:t>
            </a:r>
          </a:p>
          <a:p>
            <a:pPr lvl="3">
              <a:lnSpc>
                <a:spcPct val="80000"/>
              </a:lnSpc>
            </a:pPr>
            <a:r>
              <a:rPr lang="en-US" altLang="ja-JP" i="1">
                <a:ea typeface="MS PGothic" panose="020B0600070205080204" pitchFamily="50" charset="-128"/>
              </a:rPr>
              <a:t>Make a decision </a:t>
            </a:r>
            <a:r>
              <a:rPr lang="en-US" altLang="ja-JP" i="1">
                <a:ea typeface="MS PGothic" panose="020B0600070205080204" pitchFamily="50" charset="-128"/>
                <a:sym typeface="Wingdings" panose="05000000000000000000" pitchFamily="2" charset="2"/>
              </a:rPr>
              <a:t> *faire </a:t>
            </a:r>
            <a:r>
              <a:rPr lang="en-US" altLang="ja-JP" i="1" err="1">
                <a:ea typeface="MS PGothic" panose="020B0600070205080204" pitchFamily="50" charset="-128"/>
                <a:sym typeface="Wingdings" panose="05000000000000000000" pitchFamily="2" charset="2"/>
              </a:rPr>
              <a:t>une</a:t>
            </a:r>
            <a:r>
              <a:rPr lang="en-US" altLang="ja-JP" i="1">
                <a:ea typeface="MS PGothic" panose="020B0600070205080204" pitchFamily="50" charset="-128"/>
                <a:sym typeface="Wingdings" panose="05000000000000000000" pitchFamily="2" charset="2"/>
              </a:rPr>
              <a:t> decision (</a:t>
            </a:r>
            <a:r>
              <a:rPr lang="en-US" altLang="ja-JP" i="1" err="1">
                <a:ea typeface="MS PGothic" panose="020B0600070205080204" pitchFamily="50" charset="-128"/>
                <a:sym typeface="Wingdings" panose="05000000000000000000" pitchFamily="2" charset="2"/>
              </a:rPr>
              <a:t>prendre</a:t>
            </a:r>
            <a:r>
              <a:rPr lang="en-US" altLang="ja-JP" i="1">
                <a:ea typeface="MS PGothic" panose="020B0600070205080204" pitchFamily="50" charset="-128"/>
                <a:sym typeface="Wingdings" panose="05000000000000000000" pitchFamily="2" charset="2"/>
              </a:rPr>
              <a:t>), *fare </a:t>
            </a:r>
            <a:r>
              <a:rPr lang="en-US" altLang="ja-JP" i="1" err="1">
                <a:ea typeface="MS PGothic" panose="020B0600070205080204" pitchFamily="50" charset="-128"/>
                <a:sym typeface="Wingdings" panose="05000000000000000000" pitchFamily="2" charset="2"/>
              </a:rPr>
              <a:t>una</a:t>
            </a:r>
            <a:r>
              <a:rPr lang="en-US" altLang="ja-JP" i="1">
                <a:ea typeface="MS PGothic" panose="020B0600070205080204" pitchFamily="50" charset="-128"/>
                <a:sym typeface="Wingdings" panose="05000000000000000000" pitchFamily="2" charset="2"/>
              </a:rPr>
              <a:t> </a:t>
            </a:r>
            <a:r>
              <a:rPr lang="en-US" altLang="ja-JP" i="1" err="1">
                <a:ea typeface="MS PGothic" panose="020B0600070205080204" pitchFamily="50" charset="-128"/>
                <a:sym typeface="Wingdings" panose="05000000000000000000" pitchFamily="2" charset="2"/>
              </a:rPr>
              <a:t>decisione</a:t>
            </a:r>
            <a:r>
              <a:rPr lang="en-US" altLang="ja-JP" i="1">
                <a:ea typeface="MS PGothic" panose="020B0600070205080204" pitchFamily="50" charset="-128"/>
                <a:sym typeface="Wingdings" panose="05000000000000000000" pitchFamily="2" charset="2"/>
              </a:rPr>
              <a:t> (</a:t>
            </a:r>
            <a:r>
              <a:rPr lang="en-US" altLang="ja-JP" i="1" err="1">
                <a:ea typeface="MS PGothic" panose="020B0600070205080204" pitchFamily="50" charset="-128"/>
                <a:sym typeface="Wingdings" panose="05000000000000000000" pitchFamily="2" charset="2"/>
              </a:rPr>
              <a:t>prendere</a:t>
            </a:r>
            <a:r>
              <a:rPr lang="en-US" altLang="ja-JP" i="1">
                <a:ea typeface="MS PGothic" panose="020B0600070205080204" pitchFamily="50" charset="-128"/>
                <a:sym typeface="Wingdings" panose="05000000000000000000" pitchFamily="2" charset="2"/>
              </a:rPr>
              <a:t>)</a:t>
            </a:r>
            <a:r>
              <a:rPr lang="en-US" altLang="ja-JP">
                <a:ea typeface="MS PGothic" panose="020B0600070205080204" pitchFamily="50" charset="-128"/>
                <a:sym typeface="Wingdings" panose="05000000000000000000" pitchFamily="2" charset="2"/>
              </a:rPr>
              <a:t> </a:t>
            </a:r>
            <a:endParaRPr lang="en-US" altLang="ja-JP">
              <a:ea typeface="MS PGothic" panose="020B0600070205080204" pitchFamily="50" charset="-128"/>
            </a:endParaRPr>
          </a:p>
        </p:txBody>
      </p:sp>
      <p:sp>
        <p:nvSpPr>
          <p:cNvPr id="4" name="スライド番号プレースホルダー 3"/>
          <p:cNvSpPr>
            <a:spLocks noGrp="1"/>
          </p:cNvSpPr>
          <p:nvPr>
            <p:ph type="sldNum" sz="quarter" idx="12"/>
          </p:nvPr>
        </p:nvSpPr>
        <p:spPr/>
        <p:txBody>
          <a:bodyPr/>
          <a:lstStyle/>
          <a:p>
            <a:fld id="{AD60FC09-F8CB-4387-9999-D928FEB72EF8}" type="slidenum">
              <a:rPr lang="en-US" altLang="ja-JP" smtClean="0"/>
              <a:pPr/>
              <a:t>18</a:t>
            </a:fld>
            <a:endParaRPr lang="en-US" altLang="ja-JP"/>
          </a:p>
        </p:txBody>
      </p:sp>
    </p:spTree>
    <p:extLst>
      <p:ext uri="{BB962C8B-B14F-4D97-AF65-F5344CB8AC3E}">
        <p14:creationId xmlns:p14="http://schemas.microsoft.com/office/powerpoint/2010/main" val="412029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en-US" altLang="ja-JP"/>
              <a:t>Subclasses of collocations</a:t>
            </a:r>
          </a:p>
        </p:txBody>
      </p:sp>
      <p:sp>
        <p:nvSpPr>
          <p:cNvPr id="5" name="コンテンツ プレースホルダー 4"/>
          <p:cNvSpPr>
            <a:spLocks noGrp="1"/>
          </p:cNvSpPr>
          <p:nvPr>
            <p:ph idx="1"/>
          </p:nvPr>
        </p:nvSpPr>
        <p:spPr/>
        <p:txBody>
          <a:bodyPr/>
          <a:lstStyle/>
          <a:p>
            <a:r>
              <a:rPr lang="en-US" altLang="ja-JP">
                <a:ea typeface="MS PGothic" panose="020B0600070205080204" pitchFamily="50" charset="-128"/>
              </a:rPr>
              <a:t>Light verbs</a:t>
            </a:r>
          </a:p>
          <a:p>
            <a:pPr lvl="1"/>
            <a:r>
              <a:rPr lang="en-US" altLang="ja-JP" i="1">
                <a:ea typeface="MS PGothic" panose="020B0600070205080204" pitchFamily="50" charset="-128"/>
              </a:rPr>
              <a:t>Make a decision, do a favor</a:t>
            </a:r>
          </a:p>
          <a:p>
            <a:r>
              <a:rPr lang="en-US" altLang="ja-JP">
                <a:ea typeface="MS PGothic" panose="020B0600070205080204" pitchFamily="50" charset="-128"/>
              </a:rPr>
              <a:t>Phrasal verbs</a:t>
            </a:r>
          </a:p>
          <a:p>
            <a:pPr lvl="1"/>
            <a:r>
              <a:rPr lang="en-US" altLang="ja-JP" i="1">
                <a:ea typeface="MS PGothic" panose="020B0600070205080204" pitchFamily="50" charset="-128"/>
              </a:rPr>
              <a:t>To tell off, make up</a:t>
            </a:r>
          </a:p>
          <a:p>
            <a:r>
              <a:rPr lang="en-US" altLang="ja-JP">
                <a:ea typeface="MS PGothic" panose="020B0600070205080204" pitchFamily="50" charset="-128"/>
              </a:rPr>
              <a:t>Proper names</a:t>
            </a:r>
          </a:p>
          <a:p>
            <a:pPr lvl="1"/>
            <a:r>
              <a:rPr lang="en-US" altLang="ja-JP" i="1">
                <a:ea typeface="MS PGothic" panose="020B0600070205080204" pitchFamily="50" charset="-128"/>
              </a:rPr>
              <a:t>San Francisco, New York</a:t>
            </a:r>
          </a:p>
          <a:p>
            <a:r>
              <a:rPr lang="en-US" altLang="ja-JP">
                <a:ea typeface="MS PGothic" panose="020B0600070205080204" pitchFamily="50" charset="-128"/>
              </a:rPr>
              <a:t>Terminological expressions</a:t>
            </a:r>
          </a:p>
          <a:p>
            <a:pPr lvl="1"/>
            <a:r>
              <a:rPr lang="en-US" altLang="ja-JP" i="1">
                <a:ea typeface="MS PGothic" panose="020B0600070205080204" pitchFamily="50" charset="-128"/>
              </a:rPr>
              <a:t>Hydraulic oil filter</a:t>
            </a:r>
          </a:p>
          <a:p>
            <a:pPr lvl="2"/>
            <a:r>
              <a:rPr lang="en-US" altLang="ja-JP">
                <a:ea typeface="MS PGothic" panose="020B0600070205080204" pitchFamily="50" charset="-128"/>
              </a:rPr>
              <a:t>This is compositional, but need to make sure, for example that it’s always translated the same</a:t>
            </a:r>
          </a:p>
          <a:p>
            <a:pPr lvl="1"/>
            <a:endParaRPr lang="en-US" altLang="ja-JP">
              <a:ea typeface="MS PGothic" panose="020B0600070205080204" pitchFamily="50" charset="-128"/>
            </a:endParaRPr>
          </a:p>
          <a:p>
            <a:pPr lvl="1"/>
            <a:endParaRPr lang="en-US" altLang="ja-JP">
              <a:ea typeface="MS PGothic" panose="020B0600070205080204" pitchFamily="50" charset="-128"/>
            </a:endParaRPr>
          </a:p>
          <a:p>
            <a:endParaRPr kumimoji="1" lang="ja-JP" altLang="en-US"/>
          </a:p>
        </p:txBody>
      </p:sp>
      <p:sp>
        <p:nvSpPr>
          <p:cNvPr id="4" name="スライド番号プレースホルダー 3"/>
          <p:cNvSpPr>
            <a:spLocks noGrp="1"/>
          </p:cNvSpPr>
          <p:nvPr>
            <p:ph type="sldNum" sz="quarter" idx="12"/>
          </p:nvPr>
        </p:nvSpPr>
        <p:spPr/>
        <p:txBody>
          <a:bodyPr/>
          <a:lstStyle/>
          <a:p>
            <a:fld id="{7AB34D2A-4F03-42E6-961B-F6567F057DAA}" type="slidenum">
              <a:rPr lang="en-US" altLang="ja-JP" smtClean="0"/>
              <a:pPr/>
              <a:t>19</a:t>
            </a:fld>
            <a:endParaRPr lang="en-US" altLang="ja-JP"/>
          </a:p>
        </p:txBody>
      </p:sp>
    </p:spTree>
    <p:extLst>
      <p:ext uri="{BB962C8B-B14F-4D97-AF65-F5344CB8AC3E}">
        <p14:creationId xmlns:p14="http://schemas.microsoft.com/office/powerpoint/2010/main" val="3519881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23C1F4-CA56-8DA1-D59B-39A8CC8AECF1}"/>
              </a:ext>
            </a:extLst>
          </p:cNvPr>
          <p:cNvSpPr>
            <a:spLocks noGrp="1"/>
          </p:cNvSpPr>
          <p:nvPr>
            <p:ph type="title"/>
          </p:nvPr>
        </p:nvSpPr>
        <p:spPr/>
        <p:txBody>
          <a:bodyPr/>
          <a:lstStyle/>
          <a:p>
            <a:r>
              <a:rPr lang="en-US" altLang="ja-JP"/>
              <a:t>Agenda</a:t>
            </a:r>
            <a:endParaRPr kumimoji="1" lang="ja-JP" altLang="en-US"/>
          </a:p>
        </p:txBody>
      </p:sp>
      <p:sp>
        <p:nvSpPr>
          <p:cNvPr id="3" name="コンテンツ プレースホルダー 2">
            <a:extLst>
              <a:ext uri="{FF2B5EF4-FFF2-40B4-BE49-F238E27FC236}">
                <a16:creationId xmlns:a16="http://schemas.microsoft.com/office/drawing/2014/main" id="{B2D6EF62-D819-DDD8-E426-ABE9FC8E26EB}"/>
              </a:ext>
            </a:extLst>
          </p:cNvPr>
          <p:cNvSpPr>
            <a:spLocks noGrp="1"/>
          </p:cNvSpPr>
          <p:nvPr>
            <p:ph idx="1"/>
          </p:nvPr>
        </p:nvSpPr>
        <p:spPr/>
        <p:txBody>
          <a:bodyPr/>
          <a:lstStyle/>
          <a:p>
            <a:r>
              <a:rPr kumimoji="1" lang="en-US" altLang="ja-JP"/>
              <a:t>Grammar-based Structure</a:t>
            </a:r>
            <a:r>
              <a:rPr lang="en-US" altLang="ja-JP"/>
              <a:t>s</a:t>
            </a:r>
          </a:p>
          <a:p>
            <a:pPr lvl="1"/>
            <a:r>
              <a:rPr lang="en-US" altLang="ja-JP"/>
              <a:t>Phase Structure Grammer, Context Free Grammer, Dependency Grammar, Syntax to Probability</a:t>
            </a:r>
          </a:p>
          <a:p>
            <a:r>
              <a:rPr kumimoji="1" lang="en-US" altLang="ja-JP"/>
              <a:t>Markov Assumption &amp; n-Gram Models</a:t>
            </a:r>
          </a:p>
          <a:p>
            <a:pPr lvl="1"/>
            <a:r>
              <a:rPr lang="en-US" altLang="ja-JP"/>
              <a:t>Markov Chain, n-Gram, Hidden Markov Model</a:t>
            </a:r>
          </a:p>
          <a:p>
            <a:r>
              <a:rPr kumimoji="1" lang="en-US" altLang="ja-JP"/>
              <a:t>Vectorization &amp; Distribution Models</a:t>
            </a:r>
          </a:p>
          <a:p>
            <a:pPr lvl="1"/>
            <a:r>
              <a:rPr lang="en-US" altLang="ja-JP"/>
              <a:t>One-Hot Encoding, Bag-of-words, TF-IDF, LSA, Word2Vec, </a:t>
            </a:r>
            <a:r>
              <a:rPr lang="en-US" altLang="ja-JP" err="1"/>
              <a:t>GloVe</a:t>
            </a:r>
            <a:endParaRPr lang="en-US" altLang="ja-JP"/>
          </a:p>
        </p:txBody>
      </p:sp>
    </p:spTree>
    <p:extLst>
      <p:ext uri="{BB962C8B-B14F-4D97-AF65-F5344CB8AC3E}">
        <p14:creationId xmlns:p14="http://schemas.microsoft.com/office/powerpoint/2010/main" val="17541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a:t>Finding collocations</a:t>
            </a:r>
            <a:endParaRPr kumimoji="1" lang="ja-JP" altLang="en-US"/>
          </a:p>
        </p:txBody>
      </p:sp>
      <p:sp>
        <p:nvSpPr>
          <p:cNvPr id="3" name="コンテンツ プレースホルダー 2"/>
          <p:cNvSpPr>
            <a:spLocks noGrp="1"/>
          </p:cNvSpPr>
          <p:nvPr>
            <p:ph idx="1"/>
          </p:nvPr>
        </p:nvSpPr>
        <p:spPr/>
        <p:txBody>
          <a:bodyPr>
            <a:normAutofit fontScale="70000" lnSpcReduction="20000"/>
          </a:bodyPr>
          <a:lstStyle/>
          <a:p>
            <a:pPr>
              <a:lnSpc>
                <a:spcPct val="120000"/>
              </a:lnSpc>
            </a:pPr>
            <a:r>
              <a:rPr lang="en-US" altLang="ja-JP">
                <a:ea typeface="MS PGothic" panose="020B0600070205080204" pitchFamily="50" charset="-128"/>
              </a:rPr>
              <a:t>Frequency</a:t>
            </a:r>
          </a:p>
          <a:p>
            <a:pPr lvl="1">
              <a:lnSpc>
                <a:spcPct val="120000"/>
              </a:lnSpc>
            </a:pPr>
            <a:r>
              <a:rPr lang="en-US" altLang="ja-JP">
                <a:ea typeface="MS PGothic" panose="020B0600070205080204" pitchFamily="50" charset="-128"/>
              </a:rPr>
              <a:t>If two words occur together a lot, that may be evidence that they have a special function</a:t>
            </a:r>
          </a:p>
          <a:p>
            <a:pPr lvl="3">
              <a:lnSpc>
                <a:spcPct val="120000"/>
              </a:lnSpc>
            </a:pPr>
            <a:r>
              <a:rPr lang="en-US" altLang="ja-JP">
                <a:ea typeface="MS PGothic" panose="020B0600070205080204" pitchFamily="50" charset="-128"/>
              </a:rPr>
              <a:t>But if we sort by frequency of pairs C(w</a:t>
            </a:r>
            <a:r>
              <a:rPr lang="en-US" altLang="ja-JP" baseline="-25000">
                <a:ea typeface="MS PGothic" panose="020B0600070205080204" pitchFamily="50" charset="-128"/>
              </a:rPr>
              <a:t>1</a:t>
            </a:r>
            <a:r>
              <a:rPr lang="en-US" altLang="ja-JP">
                <a:ea typeface="MS PGothic" panose="020B0600070205080204" pitchFamily="50" charset="-128"/>
              </a:rPr>
              <a:t>, w</a:t>
            </a:r>
            <a:r>
              <a:rPr lang="en-US" altLang="ja-JP" baseline="-25000">
                <a:ea typeface="MS PGothic" panose="020B0600070205080204" pitchFamily="50" charset="-128"/>
              </a:rPr>
              <a:t>2</a:t>
            </a:r>
            <a:r>
              <a:rPr lang="en-US" altLang="ja-JP">
                <a:ea typeface="MS PGothic" panose="020B0600070205080204" pitchFamily="50" charset="-128"/>
              </a:rPr>
              <a:t>), then “</a:t>
            </a:r>
            <a:r>
              <a:rPr lang="en-US" altLang="ja-JP" i="1">
                <a:ea typeface="MS PGothic" panose="020B0600070205080204" pitchFamily="50" charset="-128"/>
              </a:rPr>
              <a:t>of the</a:t>
            </a:r>
            <a:r>
              <a:rPr lang="en-US" altLang="ja-JP">
                <a:ea typeface="MS PGothic" panose="020B0600070205080204" pitchFamily="50" charset="-128"/>
              </a:rPr>
              <a:t>” is the most frequent pair</a:t>
            </a:r>
          </a:p>
          <a:p>
            <a:pPr lvl="1">
              <a:lnSpc>
                <a:spcPct val="120000"/>
              </a:lnSpc>
            </a:pPr>
            <a:r>
              <a:rPr lang="en-US" altLang="ja-JP">
                <a:ea typeface="MS PGothic" panose="020B0600070205080204" pitchFamily="50" charset="-128"/>
              </a:rPr>
              <a:t>Filter by POS patterns </a:t>
            </a:r>
          </a:p>
          <a:p>
            <a:pPr lvl="3">
              <a:lnSpc>
                <a:spcPct val="120000"/>
              </a:lnSpc>
            </a:pPr>
            <a:r>
              <a:rPr lang="en-US" altLang="ja-JP">
                <a:ea typeface="MS PGothic" panose="020B0600070205080204" pitchFamily="50" charset="-128"/>
              </a:rPr>
              <a:t>A N (</a:t>
            </a:r>
            <a:r>
              <a:rPr lang="en-US" altLang="ja-JP" i="1">
                <a:ea typeface="MS PGothic" panose="020B0600070205080204" pitchFamily="50" charset="-128"/>
              </a:rPr>
              <a:t>linear function)</a:t>
            </a:r>
            <a:r>
              <a:rPr lang="en-US" altLang="ja-JP">
                <a:ea typeface="MS PGothic" panose="020B0600070205080204" pitchFamily="50" charset="-128"/>
              </a:rPr>
              <a:t>, N </a:t>
            </a:r>
            <a:r>
              <a:rPr lang="en-US" altLang="ja-JP" err="1">
                <a:ea typeface="MS PGothic" panose="020B0600070205080204" pitchFamily="50" charset="-128"/>
              </a:rPr>
              <a:t>N</a:t>
            </a:r>
            <a:r>
              <a:rPr lang="en-US" altLang="ja-JP">
                <a:ea typeface="MS PGothic" panose="020B0600070205080204" pitchFamily="50" charset="-128"/>
              </a:rPr>
              <a:t> (</a:t>
            </a:r>
            <a:r>
              <a:rPr lang="en-US" altLang="ja-JP" i="1">
                <a:ea typeface="MS PGothic" panose="020B0600070205080204" pitchFamily="50" charset="-128"/>
              </a:rPr>
              <a:t>regression coefficients)</a:t>
            </a:r>
            <a:r>
              <a:rPr lang="en-US" altLang="ja-JP">
                <a:ea typeface="MS PGothic" panose="020B0600070205080204" pitchFamily="50" charset="-128"/>
              </a:rPr>
              <a:t> etc..</a:t>
            </a:r>
          </a:p>
          <a:p>
            <a:pPr>
              <a:lnSpc>
                <a:spcPct val="120000"/>
              </a:lnSpc>
            </a:pPr>
            <a:r>
              <a:rPr lang="en-US" altLang="ja-JP">
                <a:ea typeface="MS PGothic" panose="020B0600070205080204" pitchFamily="50" charset="-128"/>
              </a:rPr>
              <a:t>Mean and variance of the distance of the words</a:t>
            </a:r>
          </a:p>
          <a:p>
            <a:pPr lvl="2">
              <a:lnSpc>
                <a:spcPct val="120000"/>
              </a:lnSpc>
            </a:pPr>
            <a:r>
              <a:rPr lang="en-US" altLang="ja-JP">
                <a:ea typeface="MS PGothic" panose="020B0600070205080204" pitchFamily="50" charset="-128"/>
              </a:rPr>
              <a:t>For not contiguous collocations</a:t>
            </a:r>
          </a:p>
          <a:p>
            <a:pPr lvl="3">
              <a:lnSpc>
                <a:spcPct val="120000"/>
              </a:lnSpc>
            </a:pPr>
            <a:r>
              <a:rPr lang="en-US" altLang="ja-JP" i="1">
                <a:ea typeface="MS PGothic" panose="020B0600070205080204" pitchFamily="50" charset="-128"/>
              </a:rPr>
              <a:t>She </a:t>
            </a:r>
            <a:r>
              <a:rPr lang="en-US" altLang="ja-JP" i="1" u="sng">
                <a:ea typeface="MS PGothic" panose="020B0600070205080204" pitchFamily="50" charset="-128"/>
              </a:rPr>
              <a:t>knocked</a:t>
            </a:r>
            <a:r>
              <a:rPr lang="en-US" altLang="ja-JP" i="1">
                <a:ea typeface="MS PGothic" panose="020B0600070205080204" pitchFamily="50" charset="-128"/>
              </a:rPr>
              <a:t> at his </a:t>
            </a:r>
            <a:r>
              <a:rPr lang="en-US" altLang="ja-JP" i="1" u="sng">
                <a:ea typeface="MS PGothic" panose="020B0600070205080204" pitchFamily="50" charset="-128"/>
              </a:rPr>
              <a:t>door</a:t>
            </a:r>
            <a:r>
              <a:rPr lang="en-US" altLang="ja-JP" u="sng">
                <a:ea typeface="MS PGothic" panose="020B0600070205080204" pitchFamily="50" charset="-128"/>
              </a:rPr>
              <a:t>  </a:t>
            </a:r>
            <a:r>
              <a:rPr lang="en-US" altLang="ja-JP">
                <a:ea typeface="MS PGothic" panose="020B0600070205080204" pitchFamily="50" charset="-128"/>
              </a:rPr>
              <a:t>(d = 2)</a:t>
            </a:r>
          </a:p>
          <a:p>
            <a:pPr lvl="3">
              <a:lnSpc>
                <a:spcPct val="120000"/>
              </a:lnSpc>
            </a:pPr>
            <a:r>
              <a:rPr lang="en-US" altLang="ja-JP" i="1">
                <a:ea typeface="MS PGothic" panose="020B0600070205080204" pitchFamily="50" charset="-128"/>
              </a:rPr>
              <a:t>A man </a:t>
            </a:r>
            <a:r>
              <a:rPr lang="en-US" altLang="ja-JP" i="1" u="sng">
                <a:ea typeface="MS PGothic" panose="020B0600070205080204" pitchFamily="50" charset="-128"/>
              </a:rPr>
              <a:t>knocked</a:t>
            </a:r>
            <a:r>
              <a:rPr lang="en-US" altLang="ja-JP" i="1">
                <a:ea typeface="MS PGothic" panose="020B0600070205080204" pitchFamily="50" charset="-128"/>
              </a:rPr>
              <a:t> on the metal front </a:t>
            </a:r>
            <a:r>
              <a:rPr lang="en-US" altLang="ja-JP" i="1" u="sng">
                <a:ea typeface="MS PGothic" panose="020B0600070205080204" pitchFamily="50" charset="-128"/>
              </a:rPr>
              <a:t>door</a:t>
            </a:r>
            <a:r>
              <a:rPr lang="en-US" altLang="ja-JP" u="sng">
                <a:ea typeface="MS PGothic" panose="020B0600070205080204" pitchFamily="50" charset="-128"/>
              </a:rPr>
              <a:t> </a:t>
            </a:r>
            <a:r>
              <a:rPr lang="en-US" altLang="ja-JP">
                <a:ea typeface="MS PGothic" panose="020B0600070205080204" pitchFamily="50" charset="-128"/>
              </a:rPr>
              <a:t>(d = 4)</a:t>
            </a:r>
          </a:p>
          <a:p>
            <a:pPr lvl="1">
              <a:lnSpc>
                <a:spcPct val="120000"/>
              </a:lnSpc>
            </a:pPr>
            <a:r>
              <a:rPr lang="en-US" altLang="ja-JP">
                <a:ea typeface="MS PGothic" panose="020B0600070205080204" pitchFamily="50" charset="-128"/>
              </a:rPr>
              <a:t>Hypothesis testing (see page 162 Stat NLP)</a:t>
            </a:r>
          </a:p>
          <a:p>
            <a:pPr lvl="2">
              <a:lnSpc>
                <a:spcPct val="120000"/>
              </a:lnSpc>
            </a:pPr>
            <a:r>
              <a:rPr lang="en-US" altLang="ja-JP">
                <a:ea typeface="MS PGothic" panose="020B0600070205080204" pitchFamily="50" charset="-128"/>
              </a:rPr>
              <a:t>How do we know it’s really a collocation?</a:t>
            </a:r>
          </a:p>
          <a:p>
            <a:pPr lvl="2">
              <a:lnSpc>
                <a:spcPct val="120000"/>
              </a:lnSpc>
            </a:pPr>
            <a:r>
              <a:rPr lang="en-US" altLang="ja-JP">
                <a:ea typeface="MS PGothic" panose="020B0600070205080204" pitchFamily="50" charset="-128"/>
              </a:rPr>
              <a:t>Low mean distance can be accidental (</a:t>
            </a:r>
            <a:r>
              <a:rPr lang="en-US" altLang="ja-JP" i="1">
                <a:ea typeface="MS PGothic" panose="020B0600070205080204" pitchFamily="50" charset="-128"/>
              </a:rPr>
              <a:t>new company</a:t>
            </a:r>
            <a:r>
              <a:rPr lang="en-US" altLang="ja-JP">
                <a:ea typeface="MS PGothic" panose="020B0600070205080204" pitchFamily="50" charset="-128"/>
              </a:rPr>
              <a:t>)</a:t>
            </a:r>
          </a:p>
          <a:p>
            <a:pPr lvl="2">
              <a:lnSpc>
                <a:spcPct val="120000"/>
              </a:lnSpc>
            </a:pPr>
            <a:r>
              <a:rPr lang="en-US" altLang="ja-JP">
                <a:ea typeface="MS PGothic" panose="020B0600070205080204" pitchFamily="50" charset="-128"/>
              </a:rPr>
              <a:t>We need to know whether two words occur together by chance or not (because they are a collocation)</a:t>
            </a:r>
          </a:p>
          <a:p>
            <a:pPr lvl="3">
              <a:lnSpc>
                <a:spcPct val="120000"/>
              </a:lnSpc>
            </a:pPr>
            <a:r>
              <a:rPr lang="en-US" altLang="ja-JP">
                <a:ea typeface="MS PGothic" panose="020B0600070205080204" pitchFamily="50" charset="-128"/>
              </a:rPr>
              <a:t>Hypothesis testing</a:t>
            </a:r>
          </a:p>
        </p:txBody>
      </p:sp>
    </p:spTree>
    <p:extLst>
      <p:ext uri="{BB962C8B-B14F-4D97-AF65-F5344CB8AC3E}">
        <p14:creationId xmlns:p14="http://schemas.microsoft.com/office/powerpoint/2010/main" val="671479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a:t>Finding collocations</a:t>
            </a:r>
            <a:endParaRPr kumimoji="1" lang="ja-JP" altLang="en-US"/>
          </a:p>
        </p:txBody>
      </p:sp>
      <p:sp>
        <p:nvSpPr>
          <p:cNvPr id="3" name="コンテンツ プレースホルダー 2"/>
          <p:cNvSpPr>
            <a:spLocks noGrp="1"/>
          </p:cNvSpPr>
          <p:nvPr>
            <p:ph idx="1"/>
          </p:nvPr>
        </p:nvSpPr>
        <p:spPr/>
        <p:txBody>
          <a:bodyPr/>
          <a:lstStyle/>
          <a:p>
            <a:pPr>
              <a:lnSpc>
                <a:spcPct val="80000"/>
              </a:lnSpc>
            </a:pPr>
            <a:r>
              <a:rPr lang="en-US" altLang="ja-JP">
                <a:ea typeface="MS PGothic" panose="020B0600070205080204" pitchFamily="50" charset="-128"/>
              </a:rPr>
              <a:t>Mutual information measure  </a:t>
            </a:r>
          </a:p>
          <a:p>
            <a:pPr lvl="1">
              <a:lnSpc>
                <a:spcPct val="80000"/>
              </a:lnSpc>
            </a:pPr>
            <a:r>
              <a:rPr lang="en-US" altLang="ja-JP">
                <a:ea typeface="MS PGothic" panose="020B0600070205080204" pitchFamily="50" charset="-128"/>
              </a:rPr>
              <a:t>A measure of how much a word tells us about the other, i.e. the reduction in uncertainty of one word due to knowing about another</a:t>
            </a:r>
          </a:p>
          <a:p>
            <a:pPr lvl="2">
              <a:lnSpc>
                <a:spcPct val="80000"/>
              </a:lnSpc>
            </a:pPr>
            <a:r>
              <a:rPr lang="en-US" altLang="ja-JP">
                <a:ea typeface="MS PGothic" panose="020B0600070205080204" pitchFamily="50" charset="-128"/>
              </a:rPr>
              <a:t>0 when the two words are independent</a:t>
            </a:r>
          </a:p>
          <a:p>
            <a:pPr lvl="1">
              <a:lnSpc>
                <a:spcPct val="80000"/>
              </a:lnSpc>
            </a:pPr>
            <a:endParaRPr lang="en-US" altLang="ja-JP">
              <a:ea typeface="MS PGothic" panose="020B0600070205080204" pitchFamily="50" charset="-128"/>
            </a:endParaRPr>
          </a:p>
          <a:p>
            <a:pPr lvl="2">
              <a:lnSpc>
                <a:spcPct val="80000"/>
              </a:lnSpc>
            </a:pPr>
            <a:endParaRPr lang="en-US" altLang="ja-JP">
              <a:ea typeface="MS PGothic" panose="020B0600070205080204" pitchFamily="50" charset="-128"/>
            </a:endParaRPr>
          </a:p>
          <a:p>
            <a:pPr marL="914400" lvl="2" indent="0">
              <a:lnSpc>
                <a:spcPct val="80000"/>
              </a:lnSpc>
              <a:buNone/>
            </a:pPr>
            <a:endParaRPr lang="en-US" altLang="ja-JP">
              <a:ea typeface="MS PGothic" panose="020B0600070205080204" pitchFamily="50" charset="-128"/>
            </a:endParaRPr>
          </a:p>
          <a:p>
            <a:pPr lvl="1">
              <a:lnSpc>
                <a:spcPct val="80000"/>
              </a:lnSpc>
            </a:pPr>
            <a:endParaRPr lang="en-US" altLang="ja-JP">
              <a:ea typeface="MS PGothic" panose="020B0600070205080204" pitchFamily="50" charset="-128"/>
            </a:endParaRPr>
          </a:p>
          <a:p>
            <a:endParaRPr kumimoji="1" lang="ja-JP" altLang="en-US"/>
          </a:p>
        </p:txBody>
      </p:sp>
      <p:sp>
        <p:nvSpPr>
          <p:cNvPr id="4" name="Rectangle 4"/>
          <p:cNvSpPr>
            <a:spLocks noChangeArrowheads="1"/>
          </p:cNvSpPr>
          <p:nvPr/>
        </p:nvSpPr>
        <p:spPr bwMode="auto">
          <a:xfrm>
            <a:off x="1981200" y="16002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lvl="1">
              <a:lnSpc>
                <a:spcPct val="80000"/>
              </a:lnSpc>
            </a:pPr>
            <a:endParaRPr lang="en-US" altLang="ja-JP" sz="2400">
              <a:ea typeface="MS PGothic" panose="020B0600070205080204" pitchFamily="50" charset="-128"/>
            </a:endParaRPr>
          </a:p>
        </p:txBody>
      </p:sp>
      <p:graphicFrame>
        <p:nvGraphicFramePr>
          <p:cNvPr id="5" name="Object 5"/>
          <p:cNvGraphicFramePr>
            <a:graphicFrameLocks noChangeAspect="1"/>
          </p:cNvGraphicFramePr>
          <p:nvPr>
            <p:extLst>
              <p:ext uri="{D42A27DB-BD31-4B8C-83A1-F6EECF244321}">
                <p14:modId xmlns:p14="http://schemas.microsoft.com/office/powerpoint/2010/main" val="3882513380"/>
              </p:ext>
            </p:extLst>
          </p:nvPr>
        </p:nvGraphicFramePr>
        <p:xfrm>
          <a:off x="1419660" y="3137219"/>
          <a:ext cx="3172013" cy="977581"/>
        </p:xfrm>
        <a:graphic>
          <a:graphicData uri="http://schemas.openxmlformats.org/presentationml/2006/ole">
            <mc:AlternateContent xmlns:mc="http://schemas.openxmlformats.org/markup-compatibility/2006">
              <mc:Choice xmlns:v="urn:schemas-microsoft-com:vml" Requires="v">
                <p:oleObj name="数式" r:id="rId3" imgW="1358640" imgH="419040" progId="Equation.3">
                  <p:embed/>
                </p:oleObj>
              </mc:Choice>
              <mc:Fallback>
                <p:oleObj name="数式" r:id="rId3" imgW="1358640" imgH="419040" progId="Equation.3">
                  <p:embed/>
                  <p:pic>
                    <p:nvPicPr>
                      <p:cNvPr id="5" name="Object 5"/>
                      <p:cNvPicPr>
                        <a:picLocks noChangeAspect="1" noChangeArrowheads="1"/>
                      </p:cNvPicPr>
                      <p:nvPr/>
                    </p:nvPicPr>
                    <p:blipFill>
                      <a:blip r:embed="rId4"/>
                      <a:srcRect/>
                      <a:stretch>
                        <a:fillRect/>
                      </a:stretch>
                    </p:blipFill>
                    <p:spPr bwMode="auto">
                      <a:xfrm>
                        <a:off x="1419660" y="3137219"/>
                        <a:ext cx="3172013" cy="977581"/>
                      </a:xfrm>
                      <a:prstGeom prst="rect">
                        <a:avLst/>
                      </a:prstGeom>
                      <a:noFill/>
                      <a:ln>
                        <a:noFill/>
                      </a:ln>
                      <a:effectLst/>
                    </p:spPr>
                  </p:pic>
                </p:oleObj>
              </mc:Fallback>
            </mc:AlternateContent>
          </a:graphicData>
        </a:graphic>
      </p:graphicFrame>
      <p:pic>
        <p:nvPicPr>
          <p:cNvPr id="6" name="図 5">
            <a:extLst>
              <a:ext uri="{FF2B5EF4-FFF2-40B4-BE49-F238E27FC236}">
                <a16:creationId xmlns:a16="http://schemas.microsoft.com/office/drawing/2014/main" id="{113744D7-DB73-1731-5BF9-05CD69A4EA7D}"/>
              </a:ext>
            </a:extLst>
          </p:cNvPr>
          <p:cNvPicPr>
            <a:picLocks noChangeAspect="1"/>
          </p:cNvPicPr>
          <p:nvPr/>
        </p:nvPicPr>
        <p:blipFill>
          <a:blip r:embed="rId5"/>
          <a:stretch>
            <a:fillRect/>
          </a:stretch>
        </p:blipFill>
        <p:spPr>
          <a:xfrm>
            <a:off x="5230547" y="3438468"/>
            <a:ext cx="6684793" cy="3022876"/>
          </a:xfrm>
          <a:prstGeom prst="rect">
            <a:avLst/>
          </a:prstGeom>
        </p:spPr>
      </p:pic>
    </p:spTree>
    <p:extLst>
      <p:ext uri="{BB962C8B-B14F-4D97-AF65-F5344CB8AC3E}">
        <p14:creationId xmlns:p14="http://schemas.microsoft.com/office/powerpoint/2010/main" val="3820018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0091D1-6683-8D82-4FB4-FCE97FD3FFC9}"/>
              </a:ext>
            </a:extLst>
          </p:cNvPr>
          <p:cNvSpPr>
            <a:spLocks noGrp="1"/>
          </p:cNvSpPr>
          <p:nvPr>
            <p:ph type="title"/>
          </p:nvPr>
        </p:nvSpPr>
        <p:spPr/>
        <p:txBody>
          <a:bodyPr/>
          <a:lstStyle/>
          <a:p>
            <a:r>
              <a:rPr kumimoji="1" lang="en-US" altLang="ja-JP"/>
              <a:t>Co-</a:t>
            </a:r>
            <a:r>
              <a:rPr kumimoji="1" lang="en-US" altLang="ja-JP" err="1"/>
              <a:t>occurration</a:t>
            </a:r>
            <a:r>
              <a:rPr lang="en-US" altLang="ja-JP"/>
              <a:t> Matrix</a:t>
            </a:r>
            <a:endParaRPr kumimoji="1" lang="ja-JP" altLang="en-US"/>
          </a:p>
        </p:txBody>
      </p:sp>
      <p:sp>
        <p:nvSpPr>
          <p:cNvPr id="3" name="コンテンツ プレースホルダー 2">
            <a:extLst>
              <a:ext uri="{FF2B5EF4-FFF2-40B4-BE49-F238E27FC236}">
                <a16:creationId xmlns:a16="http://schemas.microsoft.com/office/drawing/2014/main" id="{E3A49628-EEC5-2CEA-FF90-DF58F377ECAC}"/>
              </a:ext>
            </a:extLst>
          </p:cNvPr>
          <p:cNvSpPr>
            <a:spLocks noGrp="1"/>
          </p:cNvSpPr>
          <p:nvPr>
            <p:ph idx="1"/>
          </p:nvPr>
        </p:nvSpPr>
        <p:spPr/>
        <p:txBody>
          <a:bodyPr/>
          <a:lstStyle/>
          <a:p>
            <a:endParaRPr kumimoji="1" lang="ja-JP" altLang="en-US"/>
          </a:p>
        </p:txBody>
      </p:sp>
      <p:pic>
        <p:nvPicPr>
          <p:cNvPr id="6" name="図 5">
            <a:extLst>
              <a:ext uri="{FF2B5EF4-FFF2-40B4-BE49-F238E27FC236}">
                <a16:creationId xmlns:a16="http://schemas.microsoft.com/office/drawing/2014/main" id="{1B3C9C97-DE38-C459-FB18-D0998EDA3C65}"/>
              </a:ext>
            </a:extLst>
          </p:cNvPr>
          <p:cNvPicPr>
            <a:picLocks noChangeAspect="1"/>
          </p:cNvPicPr>
          <p:nvPr/>
        </p:nvPicPr>
        <p:blipFill>
          <a:blip r:embed="rId2"/>
          <a:stretch>
            <a:fillRect/>
          </a:stretch>
        </p:blipFill>
        <p:spPr>
          <a:xfrm>
            <a:off x="0" y="1714101"/>
            <a:ext cx="12192000" cy="4574385"/>
          </a:xfrm>
          <a:prstGeom prst="rect">
            <a:avLst/>
          </a:prstGeom>
        </p:spPr>
      </p:pic>
    </p:spTree>
    <p:extLst>
      <p:ext uri="{BB962C8B-B14F-4D97-AF65-F5344CB8AC3E}">
        <p14:creationId xmlns:p14="http://schemas.microsoft.com/office/powerpoint/2010/main" val="360964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6CD30-1601-7604-BA5C-0646CD224EE1}"/>
              </a:ext>
            </a:extLst>
          </p:cNvPr>
          <p:cNvSpPr>
            <a:spLocks noGrp="1"/>
          </p:cNvSpPr>
          <p:nvPr>
            <p:ph type="title"/>
          </p:nvPr>
        </p:nvSpPr>
        <p:spPr/>
        <p:txBody>
          <a:bodyPr/>
          <a:lstStyle/>
          <a:p>
            <a:r>
              <a:rPr kumimoji="1" lang="en-US" altLang="ja-JP"/>
              <a:t>From Syntax to Probability</a:t>
            </a:r>
            <a:endParaRPr kumimoji="1" lang="ja-JP" altLang="en-US"/>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A0A8C2D3-E7F7-C339-BDCC-DA0A7D45C344}"/>
                  </a:ext>
                </a:extLst>
              </p:cNvPr>
              <p:cNvSpPr>
                <a:spLocks noGrp="1"/>
              </p:cNvSpPr>
              <p:nvPr>
                <p:ph idx="1"/>
              </p:nvPr>
            </p:nvSpPr>
            <p:spPr/>
            <p:txBody>
              <a:bodyPr>
                <a:normAutofit fontScale="92500" lnSpcReduction="20000"/>
              </a:bodyPr>
              <a:lstStyle/>
              <a:p>
                <a:r>
                  <a:rPr lang="en-US" altLang="ja-JP"/>
                  <a:t>Grammar alone is </a:t>
                </a:r>
                <a:r>
                  <a:rPr lang="en-US" altLang="ja-JP" b="1"/>
                  <a:t>not sufficient</a:t>
                </a:r>
                <a:r>
                  <a:rPr lang="en-US" altLang="ja-JP"/>
                  <a:t>: well-formed sentences can still be implausible.</a:t>
                </a:r>
              </a:p>
              <a:p>
                <a:pPr lvl="1"/>
                <a:r>
                  <a:rPr lang="en-US" altLang="ja-JP"/>
                  <a:t>“The dealer sold the merchant a dog” </a:t>
                </a:r>
              </a:p>
              <a:p>
                <a:pPr lvl="1"/>
                <a:r>
                  <a:rPr lang="en-US" altLang="ja-JP"/>
                  <a:t>“I saw the Golden Gate Bridge flying into San Francisco”</a:t>
                </a:r>
              </a:p>
              <a:p>
                <a:r>
                  <a:rPr lang="en-US" altLang="ja-JP"/>
                  <a:t>Natural language is </a:t>
                </a:r>
                <a:r>
                  <a:rPr lang="en-US" altLang="ja-JP" b="1"/>
                  <a:t>variable and noisy</a:t>
                </a:r>
              </a:p>
              <a:p>
                <a:pPr lvl="1"/>
                <a:r>
                  <a:rPr lang="en-US" altLang="ja-JP"/>
                  <a:t>typos, colloquialisms, domain drift.</a:t>
                </a:r>
              </a:p>
              <a:p>
                <a:r>
                  <a:rPr lang="en-US" altLang="ja-JP"/>
                  <a:t>We need </a:t>
                </a:r>
                <a:r>
                  <a:rPr lang="en-US" altLang="ja-JP" b="1"/>
                  <a:t>scores</a:t>
                </a:r>
                <a:r>
                  <a:rPr lang="en-US" altLang="ja-JP"/>
                  <a:t>, not just yes/no parses</a:t>
                </a:r>
                <a:br>
                  <a:rPr lang="en-US" altLang="ja-JP"/>
                </a:br>
                <a:r>
                  <a:rPr lang="en-US" altLang="ja-JP"/>
                  <a:t> → rank alternatives by likelihood.</a:t>
                </a:r>
              </a:p>
              <a:p>
                <a:r>
                  <a:rPr lang="en-US" altLang="ja-JP"/>
                  <a:t>Treat text as a </a:t>
                </a:r>
                <a:r>
                  <a:rPr lang="en-US" altLang="ja-JP" b="1"/>
                  <a:t>stochastic process</a:t>
                </a:r>
                <a:r>
                  <a:rPr lang="en-US" altLang="ja-JP"/>
                  <a:t> over tokens: </a:t>
                </a:r>
                <a14:m>
                  <m:oMath xmlns:m="http://schemas.openxmlformats.org/officeDocument/2006/math">
                    <m:r>
                      <a:rPr lang="ja-JP" altLang="en-US" i="1">
                        <a:latin typeface="Cambria Math" panose="02040503050406030204" pitchFamily="18" charset="0"/>
                      </a:rPr>
                      <m:t>𝑃</m:t>
                    </m:r>
                    <m:d>
                      <m:dPr>
                        <m:ctrlPr>
                          <a:rPr lang="ar-AE" altLang="ja-JP" i="1">
                            <a:latin typeface="Cambria Math" panose="02040503050406030204" pitchFamily="18" charset="0"/>
                          </a:rPr>
                        </m:ctrlPr>
                      </m:dPr>
                      <m:e>
                        <m:sSub>
                          <m:sSubPr>
                            <m:ctrlPr>
                              <a:rPr lang="ar-AE" altLang="ja-JP" i="1">
                                <a:latin typeface="Cambria Math" panose="02040503050406030204" pitchFamily="18" charset="0"/>
                              </a:rPr>
                            </m:ctrlPr>
                          </m:sSubPr>
                          <m:e>
                            <m:r>
                              <a:rPr lang="ja-JP" altLang="ar-AE" i="1">
                                <a:latin typeface="Cambria Math" panose="02040503050406030204" pitchFamily="18" charset="0"/>
                              </a:rPr>
                              <m:t>𝑤</m:t>
                            </m:r>
                          </m:e>
                          <m:sub>
                            <m:r>
                              <a:rPr lang="ar-AE" altLang="ja-JP">
                                <a:latin typeface="Cambria Math" panose="02040503050406030204" pitchFamily="18" charset="0"/>
                              </a:rPr>
                              <m:t>1</m:t>
                            </m:r>
                            <m:r>
                              <a:rPr lang="ar-AE" altLang="ja-JP">
                                <a:latin typeface="Cambria Math" panose="02040503050406030204" pitchFamily="18" charset="0"/>
                              </a:rPr>
                              <m:t>:</m:t>
                            </m:r>
                            <m:r>
                              <a:rPr lang="ja-JP" altLang="ar-AE" i="1">
                                <a:latin typeface="Cambria Math" panose="02040503050406030204" pitchFamily="18" charset="0"/>
                              </a:rPr>
                              <m:t>𝑛</m:t>
                            </m:r>
                          </m:sub>
                        </m:sSub>
                      </m:e>
                    </m:d>
                  </m:oMath>
                </a14:m>
                <a:r>
                  <a:rPr lang="en-US" altLang="ja-JP"/>
                  <a:t>.</a:t>
                </a:r>
              </a:p>
              <a:p>
                <a:r>
                  <a:rPr lang="en-US" altLang="ja-JP"/>
                  <a:t>Apply the chain rule: </a:t>
                </a:r>
              </a:p>
              <a:p>
                <a:r>
                  <a:rPr lang="en-US" altLang="ja-JP"/>
                  <a:t>Exact conditioning is intractable → impose independence assumptions.</a:t>
                </a:r>
              </a:p>
              <a:p>
                <a:endParaRPr kumimoji="1" lang="ja-JP" altLang="en-US"/>
              </a:p>
            </p:txBody>
          </p:sp>
        </mc:Choice>
        <mc:Fallback>
          <p:sp>
            <p:nvSpPr>
              <p:cNvPr id="3" name="コンテンツ プレースホルダー 2">
                <a:extLst>
                  <a:ext uri="{FF2B5EF4-FFF2-40B4-BE49-F238E27FC236}">
                    <a16:creationId xmlns:a16="http://schemas.microsoft.com/office/drawing/2014/main" id="{A0A8C2D3-E7F7-C339-BDCC-DA0A7D45C344}"/>
                  </a:ext>
                </a:extLst>
              </p:cNvPr>
              <p:cNvSpPr>
                <a:spLocks noGrp="1" noRot="1" noChangeAspect="1" noMove="1" noResize="1" noEditPoints="1" noAdjustHandles="1" noChangeArrowheads="1" noChangeShapeType="1" noTextEdit="1"/>
              </p:cNvSpPr>
              <p:nvPr>
                <p:ph idx="1"/>
              </p:nvPr>
            </p:nvSpPr>
            <p:spPr>
              <a:blipFill>
                <a:blip r:embed="rId3"/>
                <a:stretch>
                  <a:fillRect l="-928" t="-3501"/>
                </a:stretch>
              </a:blipFill>
            </p:spPr>
            <p:txBody>
              <a:bodyPr/>
              <a:lstStyle/>
              <a:p>
                <a:r>
                  <a:rPr lang="en-US">
                    <a:noFill/>
                  </a:rPr>
                  <a:t> </a:t>
                </a:r>
              </a:p>
            </p:txBody>
          </p:sp>
        </mc:Fallback>
      </mc:AlternateContent>
      <p:pic>
        <p:nvPicPr>
          <p:cNvPr id="7" name="図 6">
            <a:extLst>
              <a:ext uri="{FF2B5EF4-FFF2-40B4-BE49-F238E27FC236}">
                <a16:creationId xmlns:a16="http://schemas.microsoft.com/office/drawing/2014/main" id="{20AE84B5-C538-67CC-3347-BF7E71934E8E}"/>
              </a:ext>
            </a:extLst>
          </p:cNvPr>
          <p:cNvPicPr>
            <a:picLocks noChangeAspect="1"/>
          </p:cNvPicPr>
          <p:nvPr/>
        </p:nvPicPr>
        <p:blipFill>
          <a:blip r:embed="rId4"/>
          <a:stretch>
            <a:fillRect/>
          </a:stretch>
        </p:blipFill>
        <p:spPr>
          <a:xfrm>
            <a:off x="4380842" y="4824393"/>
            <a:ext cx="3430316" cy="364640"/>
          </a:xfrm>
          <a:prstGeom prst="rect">
            <a:avLst/>
          </a:prstGeom>
        </p:spPr>
      </p:pic>
    </p:spTree>
    <p:extLst>
      <p:ext uri="{BB962C8B-B14F-4D97-AF65-F5344CB8AC3E}">
        <p14:creationId xmlns:p14="http://schemas.microsoft.com/office/powerpoint/2010/main" val="1659065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normAutofit/>
          </a:bodyPr>
          <a:lstStyle/>
          <a:p>
            <a:r>
              <a:rPr lang="en-US" altLang="ja-JP" sz="4000"/>
              <a:t>Collocation + Frequency = Language Models</a:t>
            </a:r>
          </a:p>
        </p:txBody>
      </p:sp>
      <p:sp>
        <p:nvSpPr>
          <p:cNvPr id="11" name="コンテンツ プレースホルダー 10"/>
          <p:cNvSpPr>
            <a:spLocks noGrp="1"/>
          </p:cNvSpPr>
          <p:nvPr>
            <p:ph idx="1"/>
          </p:nvPr>
        </p:nvSpPr>
        <p:spPr/>
        <p:txBody>
          <a:bodyPr>
            <a:normAutofit/>
          </a:bodyPr>
          <a:lstStyle/>
          <a:p>
            <a:r>
              <a:rPr lang="en-US" altLang="ja-JP">
                <a:ea typeface="MS PGothic" panose="020B0600070205080204" pitchFamily="50" charset="-128"/>
              </a:rPr>
              <a:t>Model to assign scores to sentences</a:t>
            </a:r>
          </a:p>
          <a:p>
            <a:pPr marL="457200" lvl="1" indent="0">
              <a:buNone/>
            </a:pPr>
            <a:endParaRPr lang="en-US" altLang="ja-JP">
              <a:ea typeface="MS PGothic" panose="020B0600070205080204" pitchFamily="50" charset="-128"/>
            </a:endParaRPr>
          </a:p>
          <a:p>
            <a:pPr lvl="1"/>
            <a:endParaRPr lang="en-US" altLang="ja-JP">
              <a:ea typeface="MS PGothic" panose="020B0600070205080204" pitchFamily="50" charset="-128"/>
            </a:endParaRPr>
          </a:p>
          <a:p>
            <a:r>
              <a:rPr lang="en-US" altLang="ja-JP">
                <a:ea typeface="MS PGothic" panose="020B0600070205080204" pitchFamily="50" charset="-128"/>
              </a:rPr>
              <a:t>Probabilities should broadly indicate likelihood of sentences</a:t>
            </a:r>
          </a:p>
          <a:p>
            <a:pPr lvl="1"/>
            <a:r>
              <a:rPr lang="en-US" altLang="ja-JP">
                <a:ea typeface="MS PGothic" panose="020B0600070205080204" pitchFamily="50" charset="-128"/>
              </a:rPr>
              <a:t>P( </a:t>
            </a:r>
            <a:r>
              <a:rPr lang="en-US" altLang="ja-JP" i="1">
                <a:ea typeface="MS PGothic" panose="020B0600070205080204" pitchFamily="50" charset="-128"/>
              </a:rPr>
              <a:t>I saw a van</a:t>
            </a:r>
            <a:r>
              <a:rPr lang="en-US" altLang="ja-JP">
                <a:ea typeface="MS PGothic" panose="020B0600070205080204" pitchFamily="50" charset="-128"/>
              </a:rPr>
              <a:t>) &gt;&gt; P( </a:t>
            </a:r>
            <a:r>
              <a:rPr lang="en-US" altLang="ja-JP" i="1">
                <a:ea typeface="MS PGothic" panose="020B0600070205080204" pitchFamily="50" charset="-128"/>
              </a:rPr>
              <a:t>eyes awe of an</a:t>
            </a:r>
            <a:r>
              <a:rPr lang="en-US" altLang="ja-JP">
                <a:ea typeface="MS PGothic" panose="020B0600070205080204" pitchFamily="50" charset="-128"/>
              </a:rPr>
              <a:t>)</a:t>
            </a:r>
          </a:p>
          <a:p>
            <a:r>
              <a:rPr lang="en-US" altLang="ja-JP">
                <a:ea typeface="MS PGothic" panose="020B0600070205080204" pitchFamily="50" charset="-128"/>
              </a:rPr>
              <a:t> Not grammaticality</a:t>
            </a:r>
          </a:p>
          <a:p>
            <a:pPr lvl="1"/>
            <a:r>
              <a:rPr lang="en-US" altLang="ja-JP">
                <a:ea typeface="MS PGothic" panose="020B0600070205080204" pitchFamily="50" charset="-128"/>
              </a:rPr>
              <a:t>P(artichokes intimidate zippers) ≈ 0</a:t>
            </a:r>
          </a:p>
          <a:p>
            <a:r>
              <a:rPr lang="en-US" altLang="ja-JP">
                <a:ea typeface="MS PGothic" panose="020B0600070205080204" pitchFamily="50" charset="-128"/>
              </a:rPr>
              <a:t>In principle, “likely” depends on the domain, context, speaker…</a:t>
            </a:r>
            <a:endParaRPr lang="en-US" altLang="ja-JP" b="1">
              <a:ea typeface="MS PGothic" panose="020B0600070205080204" pitchFamily="50" charset="-128"/>
            </a:endParaRPr>
          </a:p>
        </p:txBody>
      </p:sp>
      <p:sp>
        <p:nvSpPr>
          <p:cNvPr id="124938" name="Text Box 10"/>
          <p:cNvSpPr txBox="1">
            <a:spLocks noChangeArrowheads="1"/>
          </p:cNvSpPr>
          <p:nvPr/>
        </p:nvSpPr>
        <p:spPr bwMode="auto">
          <a:xfrm>
            <a:off x="7494154" y="6311900"/>
            <a:ext cx="39774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ja-JP" sz="1400">
                <a:ea typeface="MS PGothic" panose="020B0600070205080204" pitchFamily="50" charset="-128"/>
              </a:rPr>
              <a:t>Adapted from Dan Klein’s CS 288 slides</a:t>
            </a:r>
          </a:p>
        </p:txBody>
      </p:sp>
      <p:sp>
        <p:nvSpPr>
          <p:cNvPr id="20" name="Rectangle 3"/>
          <p:cNvSpPr txBox="1">
            <a:spLocks noChangeArrowheads="1"/>
          </p:cNvSpPr>
          <p:nvPr/>
        </p:nvSpPr>
        <p:spPr>
          <a:xfrm>
            <a:off x="1752600" y="1371601"/>
            <a:ext cx="8763000" cy="4754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b="1">
              <a:ea typeface="MS PGothic" panose="020B0600070205080204" pitchFamily="50" charset="-128"/>
            </a:endParaRPr>
          </a:p>
        </p:txBody>
      </p:sp>
      <p:graphicFrame>
        <p:nvGraphicFramePr>
          <p:cNvPr id="21" name="Object 5"/>
          <p:cNvGraphicFramePr>
            <a:graphicFrameLocks noChangeAspect="1"/>
          </p:cNvGraphicFramePr>
          <p:nvPr/>
        </p:nvGraphicFramePr>
        <p:xfrm>
          <a:off x="7610476" y="3938589"/>
          <a:ext cx="1158875" cy="2187575"/>
        </p:xfrm>
        <a:graphic>
          <a:graphicData uri="http://schemas.openxmlformats.org/presentationml/2006/ole">
            <mc:AlternateContent xmlns:mc="http://schemas.openxmlformats.org/markup-compatibility/2006">
              <mc:Choice xmlns:v="urn:schemas-microsoft-com:vml" Requires="v">
                <p:oleObj name="Equation" r:id="rId3" imgW="114120" imgH="215640" progId="Equation.3">
                  <p:embed/>
                </p:oleObj>
              </mc:Choice>
              <mc:Fallback>
                <p:oleObj name="Equation" r:id="rId3" imgW="114120" imgH="215640" progId="Equation.3">
                  <p:embed/>
                  <p:pic>
                    <p:nvPicPr>
                      <p:cNvPr id="2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0476" y="3938589"/>
                        <a:ext cx="1158875" cy="218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7"/>
          <p:cNvGraphicFramePr>
            <a:graphicFrameLocks noChangeAspect="1"/>
          </p:cNvGraphicFramePr>
          <p:nvPr/>
        </p:nvGraphicFramePr>
        <p:xfrm>
          <a:off x="4790902" y="2340033"/>
          <a:ext cx="2438400" cy="547688"/>
        </p:xfrm>
        <a:graphic>
          <a:graphicData uri="http://schemas.openxmlformats.org/presentationml/2006/ole">
            <mc:AlternateContent xmlns:mc="http://schemas.openxmlformats.org/markup-compatibility/2006">
              <mc:Choice xmlns:v="urn:schemas-microsoft-com:vml" Requires="v">
                <p:oleObj name="Equation" r:id="rId5" imgW="1015920" imgH="228600" progId="Equation.3">
                  <p:embed/>
                </p:oleObj>
              </mc:Choice>
              <mc:Fallback>
                <p:oleObj name="Equation" r:id="rId5" imgW="1015920" imgH="228600" progId="Equation.3">
                  <p:embed/>
                  <p:pic>
                    <p:nvPicPr>
                      <p:cNvPr id="22"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0902" y="2340033"/>
                        <a:ext cx="2438400" cy="547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68430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ltLang="ja-JP"/>
              <a:t>Language Models</a:t>
            </a:r>
          </a:p>
        </p:txBody>
      </p:sp>
      <p:sp>
        <p:nvSpPr>
          <p:cNvPr id="6" name="コンテンツ プレースホルダー 5"/>
          <p:cNvSpPr>
            <a:spLocks noGrp="1"/>
          </p:cNvSpPr>
          <p:nvPr>
            <p:ph idx="1"/>
          </p:nvPr>
        </p:nvSpPr>
        <p:spPr/>
        <p:txBody>
          <a:bodyPr>
            <a:noAutofit/>
          </a:bodyPr>
          <a:lstStyle/>
          <a:p>
            <a:pPr>
              <a:lnSpc>
                <a:spcPct val="80000"/>
              </a:lnSpc>
            </a:pPr>
            <a:r>
              <a:rPr lang="en-US" altLang="ja-JP">
                <a:ea typeface="MS PGothic" panose="020B0600070205080204" pitchFamily="50" charset="-128"/>
              </a:rPr>
              <a:t>Related: the task of predicting the next word</a:t>
            </a:r>
          </a:p>
          <a:p>
            <a:pPr>
              <a:lnSpc>
                <a:spcPct val="80000"/>
              </a:lnSpc>
            </a:pPr>
            <a:endParaRPr lang="en-US" altLang="ja-JP">
              <a:ea typeface="MS PGothic" panose="020B0600070205080204" pitchFamily="50" charset="-128"/>
            </a:endParaRPr>
          </a:p>
          <a:p>
            <a:pPr>
              <a:lnSpc>
                <a:spcPct val="80000"/>
              </a:lnSpc>
            </a:pPr>
            <a:r>
              <a:rPr lang="en-US" altLang="ja-JP">
                <a:ea typeface="MS PGothic" panose="020B0600070205080204" pitchFamily="50" charset="-128"/>
              </a:rPr>
              <a:t>Can be useful for</a:t>
            </a:r>
          </a:p>
          <a:p>
            <a:pPr lvl="1">
              <a:lnSpc>
                <a:spcPct val="80000"/>
              </a:lnSpc>
            </a:pPr>
            <a:r>
              <a:rPr lang="en-US" altLang="ja-JP">
                <a:ea typeface="MS PGothic" panose="020B0600070205080204" pitchFamily="50" charset="-128"/>
              </a:rPr>
              <a:t>Spelling corrections</a:t>
            </a:r>
          </a:p>
          <a:p>
            <a:pPr lvl="2">
              <a:lnSpc>
                <a:spcPct val="80000"/>
              </a:lnSpc>
            </a:pPr>
            <a:r>
              <a:rPr lang="en-US" altLang="ja-JP" i="1">
                <a:ea typeface="MS PGothic" panose="020B0600070205080204" pitchFamily="50" charset="-128"/>
              </a:rPr>
              <a:t>I need to </a:t>
            </a:r>
            <a:r>
              <a:rPr lang="en-US" altLang="ja-JP" i="1" u="sng">
                <a:ea typeface="MS PGothic" panose="020B0600070205080204" pitchFamily="50" charset="-128"/>
              </a:rPr>
              <a:t>notified</a:t>
            </a:r>
            <a:r>
              <a:rPr lang="en-US" altLang="ja-JP" i="1">
                <a:ea typeface="MS PGothic" panose="020B0600070205080204" pitchFamily="50" charset="-128"/>
              </a:rPr>
              <a:t> the bank</a:t>
            </a:r>
          </a:p>
          <a:p>
            <a:pPr lvl="1">
              <a:lnSpc>
                <a:spcPct val="80000"/>
              </a:lnSpc>
            </a:pPr>
            <a:r>
              <a:rPr lang="en-US" altLang="ja-JP">
                <a:ea typeface="MS PGothic" panose="020B0600070205080204" pitchFamily="50" charset="-128"/>
              </a:rPr>
              <a:t>Machine translations</a:t>
            </a:r>
          </a:p>
          <a:p>
            <a:pPr lvl="1">
              <a:lnSpc>
                <a:spcPct val="80000"/>
              </a:lnSpc>
            </a:pPr>
            <a:r>
              <a:rPr lang="en-US" altLang="ja-JP">
                <a:ea typeface="MS PGothic" panose="020B0600070205080204" pitchFamily="50" charset="-128"/>
              </a:rPr>
              <a:t>Speech recognition</a:t>
            </a:r>
          </a:p>
          <a:p>
            <a:pPr lvl="1">
              <a:lnSpc>
                <a:spcPct val="80000"/>
              </a:lnSpc>
            </a:pPr>
            <a:r>
              <a:rPr lang="en-US" altLang="ja-JP">
                <a:ea typeface="MS PGothic" panose="020B0600070205080204" pitchFamily="50" charset="-128"/>
              </a:rPr>
              <a:t>OCR (optical character recognition)</a:t>
            </a:r>
          </a:p>
          <a:p>
            <a:pPr lvl="1">
              <a:lnSpc>
                <a:spcPct val="80000"/>
              </a:lnSpc>
            </a:pPr>
            <a:r>
              <a:rPr lang="en-US" altLang="ja-JP">
                <a:ea typeface="MS PGothic" panose="020B0600070205080204" pitchFamily="50" charset="-128"/>
              </a:rPr>
              <a:t>Handwriting recognition</a:t>
            </a:r>
          </a:p>
          <a:p>
            <a:pPr lvl="1">
              <a:lnSpc>
                <a:spcPct val="80000"/>
              </a:lnSpc>
            </a:pPr>
            <a:r>
              <a:rPr lang="en-US" altLang="ja-JP">
                <a:ea typeface="MS PGothic" panose="020B0600070205080204" pitchFamily="50" charset="-128"/>
              </a:rPr>
              <a:t>Augmentative communication</a:t>
            </a:r>
          </a:p>
          <a:p>
            <a:pPr lvl="2">
              <a:lnSpc>
                <a:spcPct val="80000"/>
              </a:lnSpc>
            </a:pPr>
            <a:r>
              <a:rPr lang="en-US" altLang="ja-JP">
                <a:ea typeface="MS PGothic" panose="020B0600070205080204" pitchFamily="50" charset="-128"/>
              </a:rPr>
              <a:t>Computer systems to help the disabled in communication</a:t>
            </a:r>
          </a:p>
          <a:p>
            <a:pPr lvl="3">
              <a:lnSpc>
                <a:spcPct val="80000"/>
              </a:lnSpc>
            </a:pPr>
            <a:r>
              <a:rPr lang="en-US" altLang="ja-JP">
                <a:ea typeface="MS PGothic" panose="020B0600070205080204" pitchFamily="50" charset="-128"/>
              </a:rPr>
              <a:t>For example, systems that let choose words with hand movements</a:t>
            </a:r>
          </a:p>
        </p:txBody>
      </p:sp>
      <p:sp>
        <p:nvSpPr>
          <p:cNvPr id="10" name="Rectangle 3"/>
          <p:cNvSpPr txBox="1">
            <a:spLocks noChangeArrowheads="1"/>
          </p:cNvSpPr>
          <p:nvPr/>
        </p:nvSpPr>
        <p:spPr>
          <a:xfrm>
            <a:off x="2438400" y="1600201"/>
            <a:ext cx="77724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80000"/>
              </a:lnSpc>
            </a:pPr>
            <a:endParaRPr lang="en-US" altLang="ja-JP" sz="2000">
              <a:ea typeface="MS PGothic" panose="020B0600070205080204" pitchFamily="50" charset="-128"/>
            </a:endParaRPr>
          </a:p>
        </p:txBody>
      </p:sp>
      <p:graphicFrame>
        <p:nvGraphicFramePr>
          <p:cNvPr id="11" name="Object 7"/>
          <p:cNvGraphicFramePr>
            <a:graphicFrameLocks noChangeAspect="1"/>
          </p:cNvGraphicFramePr>
          <p:nvPr/>
        </p:nvGraphicFramePr>
        <p:xfrm>
          <a:off x="4524895" y="2241666"/>
          <a:ext cx="2667000" cy="514350"/>
        </p:xfrm>
        <a:graphic>
          <a:graphicData uri="http://schemas.openxmlformats.org/presentationml/2006/ole">
            <mc:AlternateContent xmlns:mc="http://schemas.openxmlformats.org/markup-compatibility/2006">
              <mc:Choice xmlns:v="urn:schemas-microsoft-com:vml" Requires="v">
                <p:oleObj name="Equation" r:id="rId3" imgW="1054080" imgH="203040" progId="Equation.3">
                  <p:embed/>
                </p:oleObj>
              </mc:Choice>
              <mc:Fallback>
                <p:oleObj name="Equation" r:id="rId3" imgW="1054080" imgH="203040" progId="Equation.3">
                  <p:embed/>
                  <p:pic>
                    <p:nvPicPr>
                      <p:cNvPr id="11"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895" y="2241666"/>
                        <a:ext cx="26670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50893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ltLang="ja-JP">
                <a:ea typeface="MS PGothic" panose="020B0600070205080204" pitchFamily="50" charset="-128"/>
              </a:rPr>
              <a:t>Language Models</a:t>
            </a:r>
          </a:p>
        </p:txBody>
      </p:sp>
      <p:sp>
        <p:nvSpPr>
          <p:cNvPr id="5" name="コンテンツ プレースホルダー 4"/>
          <p:cNvSpPr>
            <a:spLocks noGrp="1"/>
          </p:cNvSpPr>
          <p:nvPr>
            <p:ph idx="1"/>
          </p:nvPr>
        </p:nvSpPr>
        <p:spPr/>
        <p:txBody>
          <a:bodyPr/>
          <a:lstStyle/>
          <a:p>
            <a:r>
              <a:rPr lang="en-US" altLang="ja-JP">
                <a:ea typeface="MS PGothic" panose="020B0600070205080204" pitchFamily="50" charset="-128"/>
              </a:rPr>
              <a:t>Model to assign scores to sentences</a:t>
            </a:r>
          </a:p>
          <a:p>
            <a:pPr lvl="1"/>
            <a:endParaRPr lang="en-US" altLang="ja-JP" b="1">
              <a:ea typeface="MS PGothic" panose="020B0600070205080204" pitchFamily="50" charset="-128"/>
            </a:endParaRPr>
          </a:p>
          <a:p>
            <a:pPr lvl="1"/>
            <a:endParaRPr lang="en-US" altLang="ja-JP" b="1">
              <a:ea typeface="MS PGothic" panose="020B0600070205080204" pitchFamily="50" charset="-128"/>
            </a:endParaRPr>
          </a:p>
          <a:p>
            <a:pPr lvl="1"/>
            <a:r>
              <a:rPr lang="en-US" altLang="ja-JP">
                <a:ea typeface="MS PGothic" panose="020B0600070205080204" pitchFamily="50" charset="-128"/>
              </a:rPr>
              <a:t>Sentence: </a:t>
            </a:r>
            <a:r>
              <a:rPr lang="en-US" altLang="ja-JP" i="1">
                <a:latin typeface="Times" pitchFamily="18" charset="0"/>
                <a:ea typeface="MS PGothic" panose="020B0600070205080204" pitchFamily="50" charset="-128"/>
              </a:rPr>
              <a:t>w</a:t>
            </a:r>
            <a:r>
              <a:rPr lang="en-US" altLang="ja-JP" i="1" baseline="-25000">
                <a:latin typeface="Times" pitchFamily="18" charset="0"/>
                <a:ea typeface="MS PGothic" panose="020B0600070205080204" pitchFamily="50" charset="-128"/>
              </a:rPr>
              <a:t>1</a:t>
            </a:r>
            <a:r>
              <a:rPr lang="en-US" altLang="ja-JP" i="1">
                <a:latin typeface="Times" pitchFamily="18" charset="0"/>
                <a:ea typeface="MS PGothic" panose="020B0600070205080204" pitchFamily="50" charset="-128"/>
              </a:rPr>
              <a:t>, w</a:t>
            </a:r>
            <a:r>
              <a:rPr lang="en-US" altLang="ja-JP" i="1" baseline="-25000">
                <a:latin typeface="Times" pitchFamily="18" charset="0"/>
                <a:ea typeface="MS PGothic" panose="020B0600070205080204" pitchFamily="50" charset="-128"/>
              </a:rPr>
              <a:t>2</a:t>
            </a:r>
            <a:r>
              <a:rPr lang="en-US" altLang="ja-JP" i="1">
                <a:latin typeface="Times" pitchFamily="18" charset="0"/>
                <a:ea typeface="MS PGothic" panose="020B0600070205080204" pitchFamily="50" charset="-128"/>
              </a:rPr>
              <a:t>, … </a:t>
            </a:r>
            <a:r>
              <a:rPr lang="en-US" altLang="ja-JP" i="1" err="1">
                <a:latin typeface="Times" pitchFamily="18" charset="0"/>
                <a:ea typeface="MS PGothic" panose="020B0600070205080204" pitchFamily="50" charset="-128"/>
              </a:rPr>
              <a:t>w</a:t>
            </a:r>
            <a:r>
              <a:rPr lang="en-US" altLang="ja-JP" i="1" baseline="-25000" err="1">
                <a:latin typeface="Times" pitchFamily="18" charset="0"/>
                <a:ea typeface="MS PGothic" panose="020B0600070205080204" pitchFamily="50" charset="-128"/>
              </a:rPr>
              <a:t>n</a:t>
            </a:r>
            <a:endParaRPr lang="en-US" altLang="ja-JP" i="1" baseline="-25000">
              <a:latin typeface="Times" pitchFamily="18" charset="0"/>
              <a:ea typeface="MS PGothic" panose="020B0600070205080204" pitchFamily="50" charset="-128"/>
            </a:endParaRPr>
          </a:p>
          <a:p>
            <a:pPr lvl="1"/>
            <a:r>
              <a:rPr lang="en-US" altLang="ja-JP">
                <a:ea typeface="MS PGothic" panose="020B0600070205080204" pitchFamily="50" charset="-128"/>
              </a:rPr>
              <a:t>Break sentence probability down with chain rule (no loss of generality)</a:t>
            </a:r>
          </a:p>
          <a:p>
            <a:pPr lvl="1">
              <a:buFontTx/>
              <a:buNone/>
            </a:pPr>
            <a:endParaRPr lang="en-US" altLang="ja-JP">
              <a:ea typeface="MS PGothic" panose="020B0600070205080204" pitchFamily="50" charset="-128"/>
            </a:endParaRPr>
          </a:p>
          <a:p>
            <a:pPr lvl="1"/>
            <a:endParaRPr lang="en-US" altLang="ja-JP">
              <a:ea typeface="MS PGothic" panose="020B0600070205080204" pitchFamily="50" charset="-128"/>
            </a:endParaRPr>
          </a:p>
          <a:p>
            <a:pPr lvl="1"/>
            <a:r>
              <a:rPr lang="en-US" altLang="ja-JP">
                <a:ea typeface="MS PGothic" panose="020B0600070205080204" pitchFamily="50" charset="-128"/>
              </a:rPr>
              <a:t>Too many histories!</a:t>
            </a:r>
          </a:p>
          <a:p>
            <a:endParaRPr kumimoji="1" lang="ja-JP" altLang="en-US"/>
          </a:p>
        </p:txBody>
      </p:sp>
      <p:sp>
        <p:nvSpPr>
          <p:cNvPr id="11" name="Rectangle 3"/>
          <p:cNvSpPr txBox="1">
            <a:spLocks noChangeArrowheads="1"/>
          </p:cNvSpPr>
          <p:nvPr/>
        </p:nvSpPr>
        <p:spPr>
          <a:xfrm>
            <a:off x="1752600" y="1371601"/>
            <a:ext cx="8763000" cy="4754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a:ea typeface="MS PGothic" panose="020B0600070205080204" pitchFamily="50" charset="-128"/>
            </a:endParaRPr>
          </a:p>
        </p:txBody>
      </p:sp>
      <p:graphicFrame>
        <p:nvGraphicFramePr>
          <p:cNvPr id="12" name="Object 4"/>
          <p:cNvGraphicFramePr>
            <a:graphicFrameLocks noChangeAspect="1"/>
          </p:cNvGraphicFramePr>
          <p:nvPr/>
        </p:nvGraphicFramePr>
        <p:xfrm>
          <a:off x="3695700" y="4189810"/>
          <a:ext cx="4800600" cy="665163"/>
        </p:xfrm>
        <a:graphic>
          <a:graphicData uri="http://schemas.openxmlformats.org/presentationml/2006/ole">
            <mc:AlternateContent xmlns:mc="http://schemas.openxmlformats.org/markup-compatibility/2006">
              <mc:Choice xmlns:v="urn:schemas-microsoft-com:vml" Requires="v">
                <p:oleObj name="数式" r:id="rId3" imgW="2476440" imgH="342720" progId="Equation.3">
                  <p:embed/>
                </p:oleObj>
              </mc:Choice>
              <mc:Fallback>
                <p:oleObj name="数式" r:id="rId3" imgW="2476440" imgH="342720" progId="Equation.3">
                  <p:embed/>
                  <p:pic>
                    <p:nvPicPr>
                      <p:cNvPr id="12" name="Object 4"/>
                      <p:cNvPicPr>
                        <a:picLocks noChangeAspect="1" noChangeArrowheads="1"/>
                      </p:cNvPicPr>
                      <p:nvPr/>
                    </p:nvPicPr>
                    <p:blipFill>
                      <a:blip r:embed="rId4"/>
                      <a:srcRect/>
                      <a:stretch>
                        <a:fillRect/>
                      </a:stretch>
                    </p:blipFill>
                    <p:spPr bwMode="auto">
                      <a:xfrm>
                        <a:off x="3695700" y="4189810"/>
                        <a:ext cx="4800600" cy="665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5"/>
          <p:cNvGraphicFramePr>
            <a:graphicFrameLocks noChangeAspect="1"/>
          </p:cNvGraphicFramePr>
          <p:nvPr/>
        </p:nvGraphicFramePr>
        <p:xfrm>
          <a:off x="7610476" y="3938589"/>
          <a:ext cx="1158875" cy="2187575"/>
        </p:xfrm>
        <a:graphic>
          <a:graphicData uri="http://schemas.openxmlformats.org/presentationml/2006/ole">
            <mc:AlternateContent xmlns:mc="http://schemas.openxmlformats.org/markup-compatibility/2006">
              <mc:Choice xmlns:v="urn:schemas-microsoft-com:vml" Requires="v">
                <p:oleObj name="Equation" r:id="rId5" imgW="114120" imgH="215640" progId="Equation.3">
                  <p:embed/>
                </p:oleObj>
              </mc:Choice>
              <mc:Fallback>
                <p:oleObj name="Equation" r:id="rId5" imgW="114120" imgH="215640" progId="Equation.3">
                  <p:embed/>
                  <p:pic>
                    <p:nvPicPr>
                      <p:cNvPr id="1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0476" y="3938589"/>
                        <a:ext cx="1158875" cy="218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6"/>
          <p:cNvGraphicFramePr>
            <a:graphicFrameLocks noChangeAspect="1"/>
          </p:cNvGraphicFramePr>
          <p:nvPr/>
        </p:nvGraphicFramePr>
        <p:xfrm>
          <a:off x="4750724" y="2475707"/>
          <a:ext cx="1970088" cy="442913"/>
        </p:xfrm>
        <a:graphic>
          <a:graphicData uri="http://schemas.openxmlformats.org/presentationml/2006/ole">
            <mc:AlternateContent xmlns:mc="http://schemas.openxmlformats.org/markup-compatibility/2006">
              <mc:Choice xmlns:v="urn:schemas-microsoft-com:vml" Requires="v">
                <p:oleObj name="Equation" r:id="rId7" imgW="1015920" imgH="228600" progId="Equation.3">
                  <p:embed/>
                </p:oleObj>
              </mc:Choice>
              <mc:Fallback>
                <p:oleObj name="Equation" r:id="rId7" imgW="1015920" imgH="228600" progId="Equation.3">
                  <p:embed/>
                  <p:pic>
                    <p:nvPicPr>
                      <p:cNvPr id="14"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0724" y="2475707"/>
                        <a:ext cx="197008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57708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ltLang="ja-JP"/>
              <a:t>Markov assumption: n-gram solution</a:t>
            </a:r>
          </a:p>
        </p:txBody>
      </p:sp>
      <p:sp>
        <p:nvSpPr>
          <p:cNvPr id="7" name="コンテンツ プレースホルダー 6"/>
          <p:cNvSpPr>
            <a:spLocks noGrp="1"/>
          </p:cNvSpPr>
          <p:nvPr>
            <p:ph idx="1"/>
          </p:nvPr>
        </p:nvSpPr>
        <p:spPr>
          <a:xfrm>
            <a:off x="838200" y="2552701"/>
            <a:ext cx="10515600" cy="3624262"/>
          </a:xfrm>
        </p:spPr>
        <p:txBody>
          <a:bodyPr/>
          <a:lstStyle/>
          <a:p>
            <a:r>
              <a:rPr lang="en-US" altLang="ja-JP">
                <a:ea typeface="MS PGothic" panose="020B0600070205080204" pitchFamily="50" charset="-128"/>
              </a:rPr>
              <a:t>Markov assumption: only the prior local context --- the last “few” </a:t>
            </a:r>
            <a:r>
              <a:rPr lang="en-US" altLang="ja-JP" i="1">
                <a:latin typeface="Times" pitchFamily="18" charset="0"/>
                <a:ea typeface="MS PGothic" panose="020B0600070205080204" pitchFamily="50" charset="-128"/>
              </a:rPr>
              <a:t>n</a:t>
            </a:r>
            <a:r>
              <a:rPr lang="en-US" altLang="ja-JP">
                <a:ea typeface="MS PGothic" panose="020B0600070205080204" pitchFamily="50" charset="-128"/>
              </a:rPr>
              <a:t> words– affects the next word</a:t>
            </a:r>
          </a:p>
          <a:p>
            <a:r>
              <a:rPr lang="en-US" altLang="ja-JP" i="1">
                <a:latin typeface="Times" pitchFamily="18" charset="0"/>
                <a:ea typeface="MS PGothic" panose="020B0600070205080204" pitchFamily="50" charset="-128"/>
              </a:rPr>
              <a:t>N</a:t>
            </a:r>
            <a:r>
              <a:rPr lang="en-US" altLang="ja-JP">
                <a:ea typeface="MS PGothic" panose="020B0600070205080204" pitchFamily="50" charset="-128"/>
              </a:rPr>
              <a:t>-gram models: assume each word depends only on a short linear history</a:t>
            </a:r>
          </a:p>
          <a:p>
            <a:pPr lvl="1"/>
            <a:r>
              <a:rPr lang="en-US" altLang="ja-JP">
                <a:ea typeface="MS PGothic" panose="020B0600070205080204" pitchFamily="50" charset="-128"/>
              </a:rPr>
              <a:t>Use </a:t>
            </a:r>
            <a:r>
              <a:rPr lang="en-US" altLang="ja-JP" i="1">
                <a:latin typeface="Times" pitchFamily="18" charset="0"/>
                <a:ea typeface="MS PGothic" panose="020B0600070205080204" pitchFamily="50" charset="-128"/>
              </a:rPr>
              <a:t>N-1</a:t>
            </a:r>
            <a:r>
              <a:rPr lang="en-US" altLang="ja-JP">
                <a:ea typeface="MS PGothic" panose="020B0600070205080204" pitchFamily="50" charset="-128"/>
              </a:rPr>
              <a:t> words to predict the next one</a:t>
            </a:r>
          </a:p>
        </p:txBody>
      </p:sp>
      <p:sp>
        <p:nvSpPr>
          <p:cNvPr id="34" name="Text Box 19"/>
          <p:cNvSpPr txBox="1">
            <a:spLocks noChangeArrowheads="1"/>
          </p:cNvSpPr>
          <p:nvPr/>
        </p:nvSpPr>
        <p:spPr bwMode="auto">
          <a:xfrm>
            <a:off x="9677400" y="1828801"/>
            <a:ext cx="457200" cy="3667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ja-JP">
                <a:ea typeface="MS PGothic" panose="020B0600070205080204" pitchFamily="50" charset="-128"/>
              </a:rPr>
              <a:t>w</a:t>
            </a:r>
            <a:r>
              <a:rPr lang="en-US" altLang="ja-JP" baseline="-25000">
                <a:ea typeface="MS PGothic" panose="020B0600070205080204" pitchFamily="50" charset="-128"/>
              </a:rPr>
              <a:t>i</a:t>
            </a:r>
          </a:p>
        </p:txBody>
      </p:sp>
      <p:sp>
        <p:nvSpPr>
          <p:cNvPr id="35" name="Text Box 21"/>
          <p:cNvSpPr txBox="1">
            <a:spLocks noChangeArrowheads="1"/>
          </p:cNvSpPr>
          <p:nvPr/>
        </p:nvSpPr>
        <p:spPr bwMode="auto">
          <a:xfrm>
            <a:off x="7010400" y="1828801"/>
            <a:ext cx="2667000" cy="366713"/>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ja-JP">
                <a:ea typeface="MS PGothic" panose="020B0600070205080204" pitchFamily="50" charset="-128"/>
              </a:rPr>
              <a:t>w</a:t>
            </a:r>
            <a:r>
              <a:rPr lang="en-US" altLang="ja-JP" baseline="-25000">
                <a:ea typeface="MS PGothic" panose="020B0600070205080204" pitchFamily="50" charset="-128"/>
              </a:rPr>
              <a:t>1</a:t>
            </a:r>
          </a:p>
        </p:txBody>
      </p:sp>
      <p:graphicFrame>
        <p:nvGraphicFramePr>
          <p:cNvPr id="36" name="Object 3"/>
          <p:cNvGraphicFramePr>
            <a:graphicFrameLocks noChangeAspect="1"/>
          </p:cNvGraphicFramePr>
          <p:nvPr/>
        </p:nvGraphicFramePr>
        <p:xfrm>
          <a:off x="3429000" y="5029200"/>
          <a:ext cx="3657600" cy="615950"/>
        </p:xfrm>
        <a:graphic>
          <a:graphicData uri="http://schemas.openxmlformats.org/presentationml/2006/ole">
            <mc:AlternateContent xmlns:mc="http://schemas.openxmlformats.org/markup-compatibility/2006">
              <mc:Choice xmlns:v="urn:schemas-microsoft-com:vml" Requires="v">
                <p:oleObj name="Equation" r:id="rId3" imgW="1206360" imgH="203040" progId="Equation.3">
                  <p:embed/>
                </p:oleObj>
              </mc:Choice>
              <mc:Fallback>
                <p:oleObj name="Equation" r:id="rId3" imgW="1206360" imgH="203040" progId="Equation.3">
                  <p:embed/>
                  <p:pic>
                    <p:nvPicPr>
                      <p:cNvPr id="3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5029200"/>
                        <a:ext cx="3657600"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6"/>
          <p:cNvGraphicFramePr>
            <a:graphicFrameLocks noChangeAspect="1"/>
          </p:cNvGraphicFramePr>
          <p:nvPr/>
        </p:nvGraphicFramePr>
        <p:xfrm>
          <a:off x="3200400" y="5867401"/>
          <a:ext cx="5181600" cy="765175"/>
        </p:xfrm>
        <a:graphic>
          <a:graphicData uri="http://schemas.openxmlformats.org/presentationml/2006/ole">
            <mc:AlternateContent xmlns:mc="http://schemas.openxmlformats.org/markup-compatibility/2006">
              <mc:Choice xmlns:v="urn:schemas-microsoft-com:vml" Requires="v">
                <p:oleObj name="Equation" r:id="rId5" imgW="2323800" imgH="342720" progId="Equation.3">
                  <p:embed/>
                </p:oleObj>
              </mc:Choice>
              <mc:Fallback>
                <p:oleObj name="Equation" r:id="rId5" imgW="2323800" imgH="342720" progId="Equation.3">
                  <p:embed/>
                  <p:pic>
                    <p:nvPicPr>
                      <p:cNvPr id="3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5867401"/>
                        <a:ext cx="5181600"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Rectangle 4"/>
          <p:cNvSpPr>
            <a:spLocks noChangeArrowheads="1"/>
          </p:cNvSpPr>
          <p:nvPr/>
        </p:nvSpPr>
        <p:spPr bwMode="auto">
          <a:xfrm>
            <a:off x="1905000" y="25146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endParaRPr lang="en-US" altLang="ja-JP">
              <a:ea typeface="MS PGothic" panose="020B0600070205080204" pitchFamily="50" charset="-128"/>
            </a:endParaRPr>
          </a:p>
        </p:txBody>
      </p:sp>
      <p:graphicFrame>
        <p:nvGraphicFramePr>
          <p:cNvPr id="39" name="Object 8"/>
          <p:cNvGraphicFramePr>
            <a:graphicFrameLocks noChangeAspect="1"/>
          </p:cNvGraphicFramePr>
          <p:nvPr/>
        </p:nvGraphicFramePr>
        <p:xfrm>
          <a:off x="3657600" y="1676400"/>
          <a:ext cx="2971800" cy="654050"/>
        </p:xfrm>
        <a:graphic>
          <a:graphicData uri="http://schemas.openxmlformats.org/presentationml/2006/ole">
            <mc:AlternateContent xmlns:mc="http://schemas.openxmlformats.org/markup-compatibility/2006">
              <mc:Choice xmlns:v="urn:schemas-microsoft-com:vml" Requires="v">
                <p:oleObj name="Equation" r:id="rId7" imgW="1155600" imgH="253800" progId="Equation.3">
                  <p:embed/>
                </p:oleObj>
              </mc:Choice>
              <mc:Fallback>
                <p:oleObj name="Equation" r:id="rId7" imgW="1155600" imgH="253800" progId="Equation.3">
                  <p:embed/>
                  <p:pic>
                    <p:nvPicPr>
                      <p:cNvPr id="39"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1676400"/>
                        <a:ext cx="2971800"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Rectangle 11"/>
          <p:cNvSpPr>
            <a:spLocks noChangeArrowheads="1"/>
          </p:cNvSpPr>
          <p:nvPr/>
        </p:nvSpPr>
        <p:spPr bwMode="auto">
          <a:xfrm>
            <a:off x="7010400" y="1828800"/>
            <a:ext cx="3124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1" name="Line 12"/>
          <p:cNvSpPr>
            <a:spLocks noChangeShapeType="1"/>
          </p:cNvSpPr>
          <p:nvPr/>
        </p:nvSpPr>
        <p:spPr bwMode="auto">
          <a:xfrm>
            <a:off x="7391400" y="18288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2" name="Line 13"/>
          <p:cNvSpPr>
            <a:spLocks noChangeShapeType="1"/>
          </p:cNvSpPr>
          <p:nvPr/>
        </p:nvSpPr>
        <p:spPr bwMode="auto">
          <a:xfrm>
            <a:off x="7772400" y="18288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3" name="Line 14"/>
          <p:cNvSpPr>
            <a:spLocks noChangeShapeType="1"/>
          </p:cNvSpPr>
          <p:nvPr/>
        </p:nvSpPr>
        <p:spPr bwMode="auto">
          <a:xfrm>
            <a:off x="8153400" y="18288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4" name="Line 15"/>
          <p:cNvSpPr>
            <a:spLocks noChangeShapeType="1"/>
          </p:cNvSpPr>
          <p:nvPr/>
        </p:nvSpPr>
        <p:spPr bwMode="auto">
          <a:xfrm>
            <a:off x="8534400" y="18288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5" name="Line 16"/>
          <p:cNvSpPr>
            <a:spLocks noChangeShapeType="1"/>
          </p:cNvSpPr>
          <p:nvPr/>
        </p:nvSpPr>
        <p:spPr bwMode="auto">
          <a:xfrm>
            <a:off x="8915400" y="18288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6" name="Line 17"/>
          <p:cNvSpPr>
            <a:spLocks noChangeShapeType="1"/>
          </p:cNvSpPr>
          <p:nvPr/>
        </p:nvSpPr>
        <p:spPr bwMode="auto">
          <a:xfrm>
            <a:off x="9296400" y="18288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7" name="Line 18"/>
          <p:cNvSpPr>
            <a:spLocks noChangeShapeType="1"/>
          </p:cNvSpPr>
          <p:nvPr/>
        </p:nvSpPr>
        <p:spPr bwMode="auto">
          <a:xfrm>
            <a:off x="9677400" y="18288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nvGrpSpPr>
          <p:cNvPr id="48" name="Group 32"/>
          <p:cNvGrpSpPr>
            <a:grpSpLocks/>
          </p:cNvGrpSpPr>
          <p:nvPr/>
        </p:nvGrpSpPr>
        <p:grpSpPr bwMode="auto">
          <a:xfrm>
            <a:off x="7315200" y="5257800"/>
            <a:ext cx="3124200" cy="381000"/>
            <a:chOff x="3648" y="2928"/>
            <a:chExt cx="1968" cy="240"/>
          </a:xfrm>
        </p:grpSpPr>
        <p:sp>
          <p:nvSpPr>
            <p:cNvPr id="49" name="Text Box 22"/>
            <p:cNvSpPr txBox="1">
              <a:spLocks noChangeArrowheads="1"/>
            </p:cNvSpPr>
            <p:nvPr/>
          </p:nvSpPr>
          <p:spPr bwMode="auto">
            <a:xfrm>
              <a:off x="5328" y="2928"/>
              <a:ext cx="288" cy="23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ja-JP">
                  <a:ea typeface="MS PGothic" panose="020B0600070205080204" pitchFamily="50" charset="-128"/>
                </a:rPr>
                <a:t>w</a:t>
              </a:r>
              <a:r>
                <a:rPr lang="en-US" altLang="ja-JP" baseline="-25000">
                  <a:ea typeface="MS PGothic" panose="020B0600070205080204" pitchFamily="50" charset="-128"/>
                </a:rPr>
                <a:t>i</a:t>
              </a:r>
            </a:p>
          </p:txBody>
        </p:sp>
        <p:sp>
          <p:nvSpPr>
            <p:cNvPr id="50" name="Text Box 23"/>
            <p:cNvSpPr txBox="1">
              <a:spLocks noChangeArrowheads="1"/>
            </p:cNvSpPr>
            <p:nvPr/>
          </p:nvSpPr>
          <p:spPr bwMode="auto">
            <a:xfrm>
              <a:off x="4608" y="2928"/>
              <a:ext cx="720" cy="212"/>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ja-JP" sz="1600">
                  <a:latin typeface="Verdana" panose="020B0604030504040204" pitchFamily="34" charset="0"/>
                  <a:ea typeface="MS PGothic" panose="020B0600070205080204" pitchFamily="50" charset="-128"/>
                </a:rPr>
                <a:t>W</a:t>
              </a:r>
              <a:r>
                <a:rPr lang="en-US" altLang="ja-JP" baseline="-25000">
                  <a:ea typeface="MS PGothic" panose="020B0600070205080204" pitchFamily="50" charset="-128"/>
                </a:rPr>
                <a:t>i-2</a:t>
              </a:r>
            </a:p>
          </p:txBody>
        </p:sp>
        <p:sp>
          <p:nvSpPr>
            <p:cNvPr id="51" name="Rectangle 24"/>
            <p:cNvSpPr>
              <a:spLocks noChangeArrowheads="1"/>
            </p:cNvSpPr>
            <p:nvPr/>
          </p:nvSpPr>
          <p:spPr bwMode="auto">
            <a:xfrm>
              <a:off x="3648" y="2928"/>
              <a:ext cx="196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2" name="Line 25"/>
            <p:cNvSpPr>
              <a:spLocks noChangeShapeType="1"/>
            </p:cNvSpPr>
            <p:nvPr/>
          </p:nvSpPr>
          <p:spPr bwMode="auto">
            <a:xfrm>
              <a:off x="3888" y="292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3" name="Line 26"/>
            <p:cNvSpPr>
              <a:spLocks noChangeShapeType="1"/>
            </p:cNvSpPr>
            <p:nvPr/>
          </p:nvSpPr>
          <p:spPr bwMode="auto">
            <a:xfrm>
              <a:off x="4128" y="292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4" name="Line 27"/>
            <p:cNvSpPr>
              <a:spLocks noChangeShapeType="1"/>
            </p:cNvSpPr>
            <p:nvPr/>
          </p:nvSpPr>
          <p:spPr bwMode="auto">
            <a:xfrm>
              <a:off x="4368" y="292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5" name="Line 28"/>
            <p:cNvSpPr>
              <a:spLocks noChangeShapeType="1"/>
            </p:cNvSpPr>
            <p:nvPr/>
          </p:nvSpPr>
          <p:spPr bwMode="auto">
            <a:xfrm>
              <a:off x="4608" y="292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6" name="Line 29"/>
            <p:cNvSpPr>
              <a:spLocks noChangeShapeType="1"/>
            </p:cNvSpPr>
            <p:nvPr/>
          </p:nvSpPr>
          <p:spPr bwMode="auto">
            <a:xfrm>
              <a:off x="4848" y="292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7" name="Line 30"/>
            <p:cNvSpPr>
              <a:spLocks noChangeShapeType="1"/>
            </p:cNvSpPr>
            <p:nvPr/>
          </p:nvSpPr>
          <p:spPr bwMode="auto">
            <a:xfrm>
              <a:off x="5088" y="292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8" name="Line 31"/>
            <p:cNvSpPr>
              <a:spLocks noChangeShapeType="1"/>
            </p:cNvSpPr>
            <p:nvPr/>
          </p:nvSpPr>
          <p:spPr bwMode="auto">
            <a:xfrm>
              <a:off x="5328" y="292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spTree>
    <p:extLst>
      <p:ext uri="{BB962C8B-B14F-4D97-AF65-F5344CB8AC3E}">
        <p14:creationId xmlns:p14="http://schemas.microsoft.com/office/powerpoint/2010/main" val="1128768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altLang="ja-JP"/>
              <a:t> n-gram: Unigrams (n = 1)</a:t>
            </a:r>
          </a:p>
        </p:txBody>
      </p:sp>
      <p:sp>
        <p:nvSpPr>
          <p:cNvPr id="6" name="コンテンツ プレースホルダー 5"/>
          <p:cNvSpPr>
            <a:spLocks noGrp="1"/>
          </p:cNvSpPr>
          <p:nvPr>
            <p:ph idx="1"/>
          </p:nvPr>
        </p:nvSpPr>
        <p:spPr/>
        <p:txBody>
          <a:bodyPr/>
          <a:lstStyle/>
          <a:p>
            <a:endParaRPr kumimoji="1" lang="ja-JP" altLang="en-US"/>
          </a:p>
        </p:txBody>
      </p:sp>
      <p:pic>
        <p:nvPicPr>
          <p:cNvPr id="147460" name="Picture 4" descr="Sna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752601"/>
            <a:ext cx="7372350" cy="4600575"/>
          </a:xfrm>
          <a:prstGeom prst="rect">
            <a:avLst/>
          </a:prstGeom>
          <a:noFill/>
          <a:extLst>
            <a:ext uri="{909E8E84-426E-40DD-AFC4-6F175D3DCCD1}">
              <a14:hiddenFill xmlns:a14="http://schemas.microsoft.com/office/drawing/2010/main">
                <a:solidFill>
                  <a:srgbClr val="FFFFFF"/>
                </a:solidFill>
              </a14:hiddenFill>
            </a:ext>
          </a:extLst>
        </p:spPr>
      </p:pic>
      <p:sp>
        <p:nvSpPr>
          <p:cNvPr id="147463" name="Text Box 7"/>
          <p:cNvSpPr txBox="1">
            <a:spLocks noChangeArrowheads="1"/>
          </p:cNvSpPr>
          <p:nvPr/>
        </p:nvSpPr>
        <p:spPr bwMode="auto">
          <a:xfrm>
            <a:off x="7327900" y="6553200"/>
            <a:ext cx="3340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ja-JP" sz="1400">
                <a:ea typeface="MS PGothic" panose="020B0600070205080204" pitchFamily="50" charset="-128"/>
              </a:rPr>
              <a:t>From Dan Klein’s CS 288 slides</a:t>
            </a:r>
          </a:p>
        </p:txBody>
      </p:sp>
      <p:graphicFrame>
        <p:nvGraphicFramePr>
          <p:cNvPr id="11" name="Object 5"/>
          <p:cNvGraphicFramePr>
            <a:graphicFrameLocks noChangeAspect="1"/>
          </p:cNvGraphicFramePr>
          <p:nvPr/>
        </p:nvGraphicFramePr>
        <p:xfrm>
          <a:off x="6377248" y="1499395"/>
          <a:ext cx="4176212" cy="506411"/>
        </p:xfrm>
        <a:graphic>
          <a:graphicData uri="http://schemas.openxmlformats.org/presentationml/2006/ole">
            <mc:AlternateContent xmlns:mc="http://schemas.openxmlformats.org/markup-compatibility/2006">
              <mc:Choice xmlns:v="urn:schemas-microsoft-com:vml" Requires="v">
                <p:oleObj name="Equation" r:id="rId4" imgW="1676160" imgH="203040" progId="Equation.3">
                  <p:embed/>
                </p:oleObj>
              </mc:Choice>
              <mc:Fallback>
                <p:oleObj name="Equation" r:id="rId4" imgW="1676160" imgH="203040" progId="Equation.3">
                  <p:embed/>
                  <p:pic>
                    <p:nvPicPr>
                      <p:cNvPr id="1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7248" y="1499395"/>
                        <a:ext cx="4176212" cy="50641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3943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altLang="ja-JP"/>
              <a:t> n-gram: Bigrams (n = 2)</a:t>
            </a:r>
          </a:p>
        </p:txBody>
      </p:sp>
      <p:pic>
        <p:nvPicPr>
          <p:cNvPr id="149510" name="Picture 6" descr="Snap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838406" y="1418301"/>
            <a:ext cx="8294808" cy="5203967"/>
          </a:xfrm>
        </p:spPr>
      </p:pic>
      <p:sp>
        <p:nvSpPr>
          <p:cNvPr id="149511" name="Text Box 7"/>
          <p:cNvSpPr txBox="1">
            <a:spLocks noChangeArrowheads="1"/>
          </p:cNvSpPr>
          <p:nvPr/>
        </p:nvSpPr>
        <p:spPr bwMode="auto">
          <a:xfrm>
            <a:off x="7327900" y="6553200"/>
            <a:ext cx="3340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ja-JP" sz="1400">
                <a:ea typeface="MS PGothic" panose="020B0600070205080204" pitchFamily="50" charset="-128"/>
              </a:rPr>
              <a:t>From Dan Klein’s CS 288 slides</a:t>
            </a:r>
          </a:p>
        </p:txBody>
      </p:sp>
    </p:spTree>
    <p:extLst>
      <p:ext uri="{BB962C8B-B14F-4D97-AF65-F5344CB8AC3E}">
        <p14:creationId xmlns:p14="http://schemas.microsoft.com/office/powerpoint/2010/main" val="523907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8E9BC7-3A19-02B8-5A33-9E12ED243F4B}"/>
              </a:ext>
            </a:extLst>
          </p:cNvPr>
          <p:cNvSpPr>
            <a:spLocks noGrp="1"/>
          </p:cNvSpPr>
          <p:nvPr>
            <p:ph type="title"/>
          </p:nvPr>
        </p:nvSpPr>
        <p:spPr/>
        <p:txBody>
          <a:bodyPr/>
          <a:lstStyle/>
          <a:p>
            <a:r>
              <a:rPr kumimoji="1" lang="en-US" altLang="ja-JP" err="1"/>
              <a:t>ReCap</a:t>
            </a:r>
            <a:r>
              <a:rPr kumimoji="1" lang="en-US" altLang="ja-JP"/>
              <a:t> of Lecture 1.</a:t>
            </a:r>
            <a:endParaRPr kumimoji="1" lang="ja-JP" altLang="en-US"/>
          </a:p>
        </p:txBody>
      </p:sp>
      <p:sp>
        <p:nvSpPr>
          <p:cNvPr id="3" name="コンテンツ プレースホルダー 2">
            <a:extLst>
              <a:ext uri="{FF2B5EF4-FFF2-40B4-BE49-F238E27FC236}">
                <a16:creationId xmlns:a16="http://schemas.microsoft.com/office/drawing/2014/main" id="{BA2D7B74-3DAE-1F98-E745-43DAB4C80FF6}"/>
              </a:ext>
            </a:extLst>
          </p:cNvPr>
          <p:cNvSpPr>
            <a:spLocks noGrp="1"/>
          </p:cNvSpPr>
          <p:nvPr>
            <p:ph idx="1"/>
          </p:nvPr>
        </p:nvSpPr>
        <p:spPr/>
        <p:txBody>
          <a:bodyPr/>
          <a:lstStyle/>
          <a:p>
            <a:r>
              <a:rPr kumimoji="1" lang="en-US" altLang="ja-JP"/>
              <a:t>NLTK Pipeline (E.g. Information Extraction)</a:t>
            </a:r>
            <a:endParaRPr kumimoji="1" lang="ja-JP" altLang="en-US"/>
          </a:p>
        </p:txBody>
      </p:sp>
      <p:pic>
        <p:nvPicPr>
          <p:cNvPr id="4" name="Picture 3" descr="Snap1">
            <a:extLst>
              <a:ext uri="{FF2B5EF4-FFF2-40B4-BE49-F238E27FC236}">
                <a16:creationId xmlns:a16="http://schemas.microsoft.com/office/drawing/2014/main" id="{2BF4833F-BD2F-E6E0-10B1-3C9E3CA32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907" y="2331098"/>
            <a:ext cx="6201750" cy="4161777"/>
          </a:xfrm>
          <a:prstGeom prst="rect">
            <a:avLst/>
          </a:prstGeom>
          <a:noFill/>
          <a:extLst>
            <a:ext uri="{909E8E84-426E-40DD-AFC4-6F175D3DCCD1}">
              <a14:hiddenFill xmlns:a14="http://schemas.microsoft.com/office/drawing/2010/main">
                <a:solidFill>
                  <a:srgbClr val="FFFFFF"/>
                </a:solidFill>
              </a14:hiddenFill>
            </a:ext>
          </a:extLst>
        </p:spPr>
      </p:pic>
      <p:sp>
        <p:nvSpPr>
          <p:cNvPr id="5" name="コンテンツ プレースホルダー 2">
            <a:extLst>
              <a:ext uri="{FF2B5EF4-FFF2-40B4-BE49-F238E27FC236}">
                <a16:creationId xmlns:a16="http://schemas.microsoft.com/office/drawing/2014/main" id="{825FEA39-DAE5-EAF7-83F5-E670DFA611F0}"/>
              </a:ext>
            </a:extLst>
          </p:cNvPr>
          <p:cNvSpPr txBox="1">
            <a:spLocks/>
          </p:cNvSpPr>
          <p:nvPr/>
        </p:nvSpPr>
        <p:spPr>
          <a:xfrm>
            <a:off x="7039951" y="2331097"/>
            <a:ext cx="4914156" cy="4351338"/>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a:t>Language structure</a:t>
            </a:r>
            <a:r>
              <a:rPr lang="en-US" altLang="ja-JP"/>
              <a:t>: </a:t>
            </a:r>
          </a:p>
          <a:p>
            <a:pPr lvl="1"/>
            <a:r>
              <a:rPr lang="en-US" altLang="ja-JP"/>
              <a:t>grammar (syntax rules) and words (morphology)</a:t>
            </a:r>
          </a:p>
          <a:p>
            <a:pPr lvl="1"/>
            <a:r>
              <a:rPr lang="en-US" altLang="ja-JP" i="1"/>
              <a:t>Example</a:t>
            </a:r>
            <a:r>
              <a:rPr lang="en-US" altLang="ja-JP"/>
              <a:t>: English uses word order (SVO); Japanese uses case particles.</a:t>
            </a:r>
          </a:p>
          <a:p>
            <a:r>
              <a:rPr lang="en-US" altLang="ja-JP" b="1"/>
              <a:t>Writing systems</a:t>
            </a:r>
            <a:r>
              <a:rPr lang="en-US" altLang="ja-JP"/>
              <a:t>: </a:t>
            </a:r>
          </a:p>
          <a:p>
            <a:pPr lvl="1"/>
            <a:r>
              <a:rPr lang="en-US" altLang="ja-JP"/>
              <a:t>phonetic (alphabetic, syllabic) vs. ideographic (kanji, Chinese characters)</a:t>
            </a:r>
          </a:p>
          <a:p>
            <a:pPr lvl="1"/>
            <a:r>
              <a:rPr lang="en-US" altLang="ja-JP" i="1"/>
              <a:t>Example</a:t>
            </a:r>
            <a:r>
              <a:rPr lang="en-US" altLang="ja-JP"/>
              <a:t>: English vs. Chinese tokenization differences.</a:t>
            </a:r>
          </a:p>
          <a:p>
            <a:r>
              <a:rPr lang="en-US" altLang="ja-JP" b="1"/>
              <a:t>Word boundaries &amp; tokenization</a:t>
            </a:r>
            <a:r>
              <a:rPr lang="en-US" altLang="ja-JP"/>
              <a:t>: </a:t>
            </a:r>
          </a:p>
          <a:p>
            <a:pPr lvl="1"/>
            <a:r>
              <a:rPr lang="en-US" altLang="ja-JP"/>
              <a:t>explicit spaces vs. no spaces (e.g., Chinese, Japanese)</a:t>
            </a:r>
          </a:p>
          <a:p>
            <a:r>
              <a:rPr lang="en-US" altLang="ja-JP" b="1"/>
              <a:t>Morphology</a:t>
            </a:r>
            <a:r>
              <a:rPr lang="en-US" altLang="ja-JP"/>
              <a:t>: </a:t>
            </a:r>
          </a:p>
          <a:p>
            <a:pPr lvl="1"/>
            <a:r>
              <a:rPr lang="en-US" altLang="ja-JP"/>
              <a:t>stems, prefixes/suffixes, derivation</a:t>
            </a:r>
          </a:p>
          <a:p>
            <a:pPr lvl="1"/>
            <a:r>
              <a:rPr lang="en-US" altLang="ja-JP" i="1"/>
              <a:t>Example</a:t>
            </a:r>
            <a:r>
              <a:rPr lang="en-US" altLang="ja-JP"/>
              <a:t>: </a:t>
            </a:r>
            <a:r>
              <a:rPr lang="en-US" altLang="ja-JP" i="1"/>
              <a:t>un-</a:t>
            </a:r>
            <a:r>
              <a:rPr lang="en-US" altLang="ja-JP"/>
              <a:t> + </a:t>
            </a:r>
            <a:r>
              <a:rPr lang="en-US" altLang="ja-JP" i="1"/>
              <a:t>happy</a:t>
            </a:r>
            <a:r>
              <a:rPr lang="en-US" altLang="ja-JP"/>
              <a:t> → </a:t>
            </a:r>
            <a:r>
              <a:rPr lang="en-US" altLang="ja-JP" i="1"/>
              <a:t>unhappy</a:t>
            </a:r>
            <a:endParaRPr lang="en-US" altLang="ja-JP"/>
          </a:p>
          <a:p>
            <a:r>
              <a:rPr lang="en-US" altLang="ja-JP" b="1"/>
              <a:t>Lexical semantics</a:t>
            </a:r>
            <a:r>
              <a:rPr lang="en-US" altLang="ja-JP"/>
              <a:t>: </a:t>
            </a:r>
          </a:p>
          <a:p>
            <a:pPr lvl="1"/>
            <a:r>
              <a:rPr lang="en-US" altLang="ja-JP"/>
              <a:t>sense disambiguation, synonyms/antonyms, idioms</a:t>
            </a:r>
          </a:p>
          <a:p>
            <a:pPr lvl="1"/>
            <a:r>
              <a:rPr lang="en-US" altLang="ja-JP" i="1"/>
              <a:t>Example</a:t>
            </a:r>
            <a:r>
              <a:rPr lang="en-US" altLang="ja-JP"/>
              <a:t>: </a:t>
            </a:r>
            <a:r>
              <a:rPr lang="en-US" altLang="ja-JP" i="1"/>
              <a:t>bank</a:t>
            </a:r>
            <a:r>
              <a:rPr lang="en-US" altLang="ja-JP"/>
              <a:t> (riverbank vs. financial)</a:t>
            </a:r>
          </a:p>
          <a:p>
            <a:r>
              <a:rPr lang="en-US" altLang="ja-JP" b="1"/>
              <a:t>Feature representations</a:t>
            </a:r>
            <a:r>
              <a:rPr lang="en-US" altLang="ja-JP"/>
              <a:t>: </a:t>
            </a:r>
          </a:p>
          <a:p>
            <a:pPr lvl="1"/>
            <a:r>
              <a:rPr lang="en-US" altLang="ja-JP"/>
              <a:t>Bag-of-Words, TF-IDF, LSA</a:t>
            </a:r>
          </a:p>
          <a:p>
            <a:r>
              <a:rPr lang="en-US" altLang="ja-JP" b="1"/>
              <a:t>NLTK tools</a:t>
            </a:r>
            <a:r>
              <a:rPr lang="en-US" altLang="ja-JP"/>
              <a:t>: </a:t>
            </a:r>
          </a:p>
          <a:p>
            <a:pPr lvl="1"/>
            <a:r>
              <a:rPr lang="en-US" altLang="ja-JP" err="1"/>
              <a:t>word_tokenize</a:t>
            </a:r>
            <a:r>
              <a:rPr lang="en-US" altLang="ja-JP"/>
              <a:t>, </a:t>
            </a:r>
            <a:r>
              <a:rPr lang="en-US" altLang="ja-JP" err="1"/>
              <a:t>pos_tag</a:t>
            </a:r>
            <a:r>
              <a:rPr lang="en-US" altLang="ja-JP"/>
              <a:t>, WordNet, </a:t>
            </a:r>
            <a:r>
              <a:rPr lang="en-US" altLang="ja-JP" err="1"/>
              <a:t>stopwords</a:t>
            </a:r>
            <a:r>
              <a:rPr lang="en-US" altLang="ja-JP"/>
              <a:t>, </a:t>
            </a:r>
            <a:r>
              <a:rPr lang="en-US" altLang="ja-JP" err="1"/>
              <a:t>FreqDist</a:t>
            </a:r>
            <a:r>
              <a:rPr lang="en-US" altLang="ja-JP"/>
              <a:t>, </a:t>
            </a:r>
            <a:r>
              <a:rPr lang="en-US" altLang="ja-JP" err="1"/>
              <a:t>TfidfVectorizer</a:t>
            </a:r>
            <a:r>
              <a:rPr lang="en-US" altLang="ja-JP"/>
              <a:t> (scikit-learn)</a:t>
            </a:r>
          </a:p>
          <a:p>
            <a:endParaRPr lang="ja-JP" altLang="en-US"/>
          </a:p>
        </p:txBody>
      </p:sp>
    </p:spTree>
    <p:extLst>
      <p:ext uri="{BB962C8B-B14F-4D97-AF65-F5344CB8AC3E}">
        <p14:creationId xmlns:p14="http://schemas.microsoft.com/office/powerpoint/2010/main" val="1793783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altLang="ja-JP"/>
              <a:t> n-gram: Trigrams (n = 3)</a:t>
            </a:r>
          </a:p>
        </p:txBody>
      </p:sp>
      <p:sp>
        <p:nvSpPr>
          <p:cNvPr id="6" name="コンテンツ プレースホルダー 5"/>
          <p:cNvSpPr>
            <a:spLocks noGrp="1"/>
          </p:cNvSpPr>
          <p:nvPr>
            <p:ph idx="1"/>
          </p:nvPr>
        </p:nvSpPr>
        <p:spPr/>
        <p:txBody>
          <a:bodyPr/>
          <a:lstStyle/>
          <a:p>
            <a:endParaRPr kumimoji="1" lang="ja-JP" altLang="en-US"/>
          </a:p>
        </p:txBody>
      </p:sp>
      <p:sp>
        <p:nvSpPr>
          <p:cNvPr id="150547" name="Text Box 19"/>
          <p:cNvSpPr txBox="1">
            <a:spLocks noChangeArrowheads="1"/>
          </p:cNvSpPr>
          <p:nvPr/>
        </p:nvSpPr>
        <p:spPr bwMode="auto">
          <a:xfrm>
            <a:off x="7327900" y="6553200"/>
            <a:ext cx="3340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ja-JP" sz="1400">
                <a:ea typeface="MS PGothic" panose="020B0600070205080204" pitchFamily="50" charset="-128"/>
              </a:rPr>
              <a:t>From Dan Klein’s CS 288 slides</a:t>
            </a:r>
          </a:p>
        </p:txBody>
      </p:sp>
      <p:graphicFrame>
        <p:nvGraphicFramePr>
          <p:cNvPr id="23" name="Object 13"/>
          <p:cNvGraphicFramePr>
            <a:graphicFrameLocks noChangeAspect="1"/>
          </p:cNvGraphicFramePr>
          <p:nvPr/>
        </p:nvGraphicFramePr>
        <p:xfrm>
          <a:off x="3635895" y="2839091"/>
          <a:ext cx="5203009" cy="764382"/>
        </p:xfrm>
        <a:graphic>
          <a:graphicData uri="http://schemas.openxmlformats.org/presentationml/2006/ole">
            <mc:AlternateContent xmlns:mc="http://schemas.openxmlformats.org/markup-compatibility/2006">
              <mc:Choice xmlns:v="urn:schemas-microsoft-com:vml" Requires="v">
                <p:oleObj name="Equation" r:id="rId2" imgW="2336760" imgH="342720" progId="Equation.3">
                  <p:embed/>
                </p:oleObj>
              </mc:Choice>
              <mc:Fallback>
                <p:oleObj name="Equation" r:id="rId2" imgW="2336760" imgH="342720" progId="Equation.3">
                  <p:embed/>
                  <p:pic>
                    <p:nvPicPr>
                      <p:cNvPr id="23"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5" y="2839091"/>
                        <a:ext cx="5203009" cy="764382"/>
                      </a:xfrm>
                      <a:prstGeom prst="rect">
                        <a:avLst/>
                      </a:prstGeom>
                      <a:noFill/>
                      <a:ln>
                        <a:noFill/>
                      </a:ln>
                      <a:effectLst/>
                    </p:spPr>
                  </p:pic>
                </p:oleObj>
              </mc:Fallback>
            </mc:AlternateContent>
          </a:graphicData>
        </a:graphic>
      </p:graphicFrame>
      <p:grpSp>
        <p:nvGrpSpPr>
          <p:cNvPr id="24" name="Group 17"/>
          <p:cNvGrpSpPr>
            <a:grpSpLocks/>
          </p:cNvGrpSpPr>
          <p:nvPr/>
        </p:nvGrpSpPr>
        <p:grpSpPr bwMode="auto">
          <a:xfrm>
            <a:off x="3886200" y="4267200"/>
            <a:ext cx="4114800" cy="609600"/>
            <a:chOff x="576" y="2304"/>
            <a:chExt cx="2592" cy="384"/>
          </a:xfrm>
        </p:grpSpPr>
        <p:sp>
          <p:nvSpPr>
            <p:cNvPr id="25" name="Oval 5"/>
            <p:cNvSpPr>
              <a:spLocks noChangeArrowheads="1"/>
            </p:cNvSpPr>
            <p:nvPr/>
          </p:nvSpPr>
          <p:spPr bwMode="auto">
            <a:xfrm>
              <a:off x="576" y="2304"/>
              <a:ext cx="384" cy="384"/>
            </a:xfrm>
            <a:prstGeom prst="ellipse">
              <a:avLst/>
            </a:prstGeom>
            <a:solidFill>
              <a:schemeClr val="accent1"/>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ja-JP" sz="1400">
                  <a:latin typeface="Verdana" panose="020B0604030504040204" pitchFamily="34" charset="0"/>
                  <a:ea typeface="MS PGothic" panose="020B0600070205080204" pitchFamily="50" charset="-128"/>
                </a:rPr>
                <a:t>W</a:t>
              </a:r>
              <a:r>
                <a:rPr lang="en-US" altLang="ja-JP" sz="1400" baseline="-25000">
                  <a:latin typeface="Verdana" panose="020B0604030504040204" pitchFamily="34" charset="0"/>
                  <a:ea typeface="MS PGothic" panose="020B0600070205080204" pitchFamily="50" charset="-128"/>
                </a:rPr>
                <a:t>1</a:t>
              </a:r>
            </a:p>
          </p:txBody>
        </p:sp>
        <p:sp>
          <p:nvSpPr>
            <p:cNvPr id="26" name="Oval 6"/>
            <p:cNvSpPr>
              <a:spLocks noChangeArrowheads="1"/>
            </p:cNvSpPr>
            <p:nvPr/>
          </p:nvSpPr>
          <p:spPr bwMode="auto">
            <a:xfrm>
              <a:off x="1104" y="2304"/>
              <a:ext cx="384" cy="384"/>
            </a:xfrm>
            <a:prstGeom prst="ellipse">
              <a:avLst/>
            </a:prstGeom>
            <a:solidFill>
              <a:schemeClr val="accent1"/>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ja-JP" sz="1400">
                  <a:latin typeface="Verdana" panose="020B0604030504040204" pitchFamily="34" charset="0"/>
                  <a:ea typeface="MS PGothic" panose="020B0600070205080204" pitchFamily="50" charset="-128"/>
                </a:rPr>
                <a:t>W</a:t>
              </a:r>
              <a:r>
                <a:rPr lang="en-US" altLang="ja-JP" sz="1400" baseline="-25000">
                  <a:latin typeface="Verdana" panose="020B0604030504040204" pitchFamily="34" charset="0"/>
                  <a:ea typeface="MS PGothic" panose="020B0600070205080204" pitchFamily="50" charset="-128"/>
                </a:rPr>
                <a:t>2</a:t>
              </a:r>
            </a:p>
          </p:txBody>
        </p:sp>
        <p:sp>
          <p:nvSpPr>
            <p:cNvPr id="27" name="Oval 7"/>
            <p:cNvSpPr>
              <a:spLocks noChangeArrowheads="1"/>
            </p:cNvSpPr>
            <p:nvPr/>
          </p:nvSpPr>
          <p:spPr bwMode="auto">
            <a:xfrm>
              <a:off x="2784" y="2304"/>
              <a:ext cx="384" cy="384"/>
            </a:xfrm>
            <a:prstGeom prst="ellipse">
              <a:avLst/>
            </a:prstGeom>
            <a:solidFill>
              <a:schemeClr val="accent1"/>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ja-JP" sz="1400">
                  <a:latin typeface="Verdana" panose="020B0604030504040204" pitchFamily="34" charset="0"/>
                  <a:ea typeface="MS PGothic" panose="020B0600070205080204" pitchFamily="50" charset="-128"/>
                </a:rPr>
                <a:t>W</a:t>
              </a:r>
              <a:r>
                <a:rPr lang="en-US" altLang="ja-JP" sz="1400" baseline="-25000">
                  <a:latin typeface="Verdana" panose="020B0604030504040204" pitchFamily="34" charset="0"/>
                  <a:ea typeface="MS PGothic" panose="020B0600070205080204" pitchFamily="50" charset="-128"/>
                </a:rPr>
                <a:t>N</a:t>
              </a:r>
            </a:p>
          </p:txBody>
        </p:sp>
        <p:sp>
          <p:nvSpPr>
            <p:cNvPr id="28" name="Text Box 8"/>
            <p:cNvSpPr txBox="1">
              <a:spLocks noChangeArrowheads="1"/>
            </p:cNvSpPr>
            <p:nvPr/>
          </p:nvSpPr>
          <p:spPr bwMode="auto">
            <a:xfrm>
              <a:off x="2016" y="2304"/>
              <a:ext cx="4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ja-JP" sz="2400" b="1">
                  <a:latin typeface="Verdana" panose="020B0604030504040204" pitchFamily="34" charset="0"/>
                  <a:ea typeface="MS PGothic" panose="020B0600070205080204" pitchFamily="50" charset="-128"/>
                </a:rPr>
                <a:t>. . .</a:t>
              </a:r>
            </a:p>
          </p:txBody>
        </p:sp>
        <p:sp>
          <p:nvSpPr>
            <p:cNvPr id="29" name="Line 9"/>
            <p:cNvSpPr>
              <a:spLocks noChangeShapeType="1"/>
            </p:cNvSpPr>
            <p:nvPr/>
          </p:nvSpPr>
          <p:spPr bwMode="auto">
            <a:xfrm>
              <a:off x="960" y="2496"/>
              <a:ext cx="14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0" name="Line 10"/>
            <p:cNvSpPr>
              <a:spLocks noChangeShapeType="1"/>
            </p:cNvSpPr>
            <p:nvPr/>
          </p:nvSpPr>
          <p:spPr bwMode="auto">
            <a:xfrm>
              <a:off x="1488" y="2496"/>
              <a:ext cx="14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1" name="Line 11"/>
            <p:cNvSpPr>
              <a:spLocks noChangeShapeType="1"/>
            </p:cNvSpPr>
            <p:nvPr/>
          </p:nvSpPr>
          <p:spPr bwMode="auto">
            <a:xfrm>
              <a:off x="2592" y="2496"/>
              <a:ext cx="19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2" name="Oval 12"/>
            <p:cNvSpPr>
              <a:spLocks noChangeArrowheads="1"/>
            </p:cNvSpPr>
            <p:nvPr/>
          </p:nvSpPr>
          <p:spPr bwMode="auto">
            <a:xfrm>
              <a:off x="1632" y="2304"/>
              <a:ext cx="384" cy="384"/>
            </a:xfrm>
            <a:prstGeom prst="ellipse">
              <a:avLst/>
            </a:prstGeom>
            <a:solidFill>
              <a:schemeClr val="accent1"/>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ja-JP" sz="1400">
                  <a:latin typeface="Verdana" panose="020B0604030504040204" pitchFamily="34" charset="0"/>
                  <a:ea typeface="MS PGothic" panose="020B0600070205080204" pitchFamily="50" charset="-128"/>
                </a:rPr>
                <a:t>W</a:t>
              </a:r>
              <a:r>
                <a:rPr lang="en-US" altLang="ja-JP" sz="1400" baseline="-25000">
                  <a:latin typeface="Verdana" panose="020B0604030504040204" pitchFamily="34" charset="0"/>
                  <a:ea typeface="MS PGothic" panose="020B0600070205080204" pitchFamily="50" charset="-128"/>
                </a:rPr>
                <a:t>3</a:t>
              </a:r>
            </a:p>
          </p:txBody>
        </p:sp>
        <p:cxnSp>
          <p:nvCxnSpPr>
            <p:cNvPr id="33" name="AutoShape 14"/>
            <p:cNvCxnSpPr>
              <a:cxnSpLocks noChangeShapeType="1"/>
              <a:stCxn id="25" idx="0"/>
              <a:endCxn id="32" idx="0"/>
            </p:cNvCxnSpPr>
            <p:nvPr/>
          </p:nvCxnSpPr>
          <p:spPr bwMode="auto">
            <a:xfrm rot="5400000" flipV="1">
              <a:off x="1295" y="1777"/>
              <a:ext cx="1" cy="1056"/>
            </a:xfrm>
            <a:prstGeom prst="curvedConnector3">
              <a:avLst>
                <a:gd name="adj1" fmla="val -1440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15"/>
            <p:cNvCxnSpPr>
              <a:cxnSpLocks noChangeShapeType="1"/>
            </p:cNvCxnSpPr>
            <p:nvPr/>
          </p:nvCxnSpPr>
          <p:spPr bwMode="auto">
            <a:xfrm rot="5400000" flipV="1">
              <a:off x="1823" y="1777"/>
              <a:ext cx="1" cy="1056"/>
            </a:xfrm>
            <a:prstGeom prst="curvedConnector3">
              <a:avLst>
                <a:gd name="adj1" fmla="val -1440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16"/>
            <p:cNvCxnSpPr>
              <a:cxnSpLocks noChangeShapeType="1"/>
              <a:stCxn id="28" idx="3"/>
              <a:endCxn id="27" idx="1"/>
            </p:cNvCxnSpPr>
            <p:nvPr/>
          </p:nvCxnSpPr>
          <p:spPr bwMode="auto">
            <a:xfrm flipV="1">
              <a:off x="2471" y="2360"/>
              <a:ext cx="369" cy="88"/>
            </a:xfrm>
            <a:prstGeom prst="curvedConnector4">
              <a:avLst>
                <a:gd name="adj1" fmla="val 0"/>
                <a:gd name="adj2" fmla="val 327273"/>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36" name="Object 18"/>
          <p:cNvGraphicFramePr>
            <a:graphicFrameLocks noChangeAspect="1"/>
          </p:cNvGraphicFramePr>
          <p:nvPr/>
        </p:nvGraphicFramePr>
        <p:xfrm>
          <a:off x="3156528" y="2117887"/>
          <a:ext cx="5420158" cy="460366"/>
        </p:xfrm>
        <a:graphic>
          <a:graphicData uri="http://schemas.openxmlformats.org/presentationml/2006/ole">
            <mc:AlternateContent xmlns:mc="http://schemas.openxmlformats.org/markup-compatibility/2006">
              <mc:Choice xmlns:v="urn:schemas-microsoft-com:vml" Requires="v">
                <p:oleObj name="Equation" r:id="rId4" imgW="2387520" imgH="203040" progId="Equation.3">
                  <p:embed/>
                </p:oleObj>
              </mc:Choice>
              <mc:Fallback>
                <p:oleObj name="Equation" r:id="rId4" imgW="2387520" imgH="203040" progId="Equation.3">
                  <p:embed/>
                  <p:pic>
                    <p:nvPicPr>
                      <p:cNvPr id="36"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6528" y="2117887"/>
                        <a:ext cx="5420158" cy="46036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51200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ja-JP"/>
              <a:t>Choice of </a:t>
            </a:r>
            <a:r>
              <a:rPr lang="en-US" altLang="ja-JP" i="1"/>
              <a:t>n</a:t>
            </a:r>
            <a:endParaRPr lang="en-US" altLang="ja-JP"/>
          </a:p>
        </p:txBody>
      </p:sp>
      <p:sp>
        <p:nvSpPr>
          <p:cNvPr id="3" name="コンテンツ プレースホルダー 2"/>
          <p:cNvSpPr>
            <a:spLocks noGrp="1"/>
          </p:cNvSpPr>
          <p:nvPr>
            <p:ph idx="1"/>
          </p:nvPr>
        </p:nvSpPr>
        <p:spPr/>
        <p:txBody>
          <a:bodyPr/>
          <a:lstStyle/>
          <a:p>
            <a:r>
              <a:rPr lang="en-US" altLang="ja-JP">
                <a:ea typeface="MS PGothic" panose="020B0600070205080204" pitchFamily="50" charset="-128"/>
              </a:rPr>
              <a:t>In principle we would like the </a:t>
            </a:r>
            <a:r>
              <a:rPr lang="en-US" altLang="ja-JP" i="1">
                <a:ea typeface="MS PGothic" panose="020B0600070205080204" pitchFamily="50" charset="-128"/>
              </a:rPr>
              <a:t>n</a:t>
            </a:r>
            <a:r>
              <a:rPr lang="en-US" altLang="ja-JP">
                <a:ea typeface="MS PGothic" panose="020B0600070205080204" pitchFamily="50" charset="-128"/>
              </a:rPr>
              <a:t> of the </a:t>
            </a:r>
            <a:r>
              <a:rPr lang="en-US" altLang="ja-JP" i="1">
                <a:ea typeface="MS PGothic" panose="020B0600070205080204" pitchFamily="50" charset="-128"/>
              </a:rPr>
              <a:t>n</a:t>
            </a:r>
            <a:r>
              <a:rPr lang="en-US" altLang="ja-JP">
                <a:ea typeface="MS PGothic" panose="020B0600070205080204" pitchFamily="50" charset="-128"/>
              </a:rPr>
              <a:t>-gram to be large</a:t>
            </a:r>
          </a:p>
          <a:p>
            <a:pPr lvl="1"/>
            <a:r>
              <a:rPr lang="en-US" altLang="ja-JP" i="1">
                <a:ea typeface="MS PGothic" panose="020B0600070205080204" pitchFamily="50" charset="-128"/>
              </a:rPr>
              <a:t>green</a:t>
            </a:r>
          </a:p>
          <a:p>
            <a:pPr lvl="1"/>
            <a:r>
              <a:rPr lang="en-US" altLang="ja-JP" i="1">
                <a:ea typeface="MS PGothic" panose="020B0600070205080204" pitchFamily="50" charset="-128"/>
              </a:rPr>
              <a:t>large green</a:t>
            </a:r>
          </a:p>
          <a:p>
            <a:pPr lvl="1"/>
            <a:r>
              <a:rPr lang="en-US" altLang="ja-JP" i="1">
                <a:ea typeface="MS PGothic" panose="020B0600070205080204" pitchFamily="50" charset="-128"/>
              </a:rPr>
              <a:t>the large green</a:t>
            </a:r>
          </a:p>
          <a:p>
            <a:pPr lvl="1"/>
            <a:r>
              <a:rPr lang="en-US" altLang="ja-JP" i="1">
                <a:ea typeface="MS PGothic" panose="020B0600070205080204" pitchFamily="50" charset="-128"/>
              </a:rPr>
              <a:t>swallowed the large green</a:t>
            </a:r>
          </a:p>
          <a:p>
            <a:pPr lvl="1"/>
            <a:r>
              <a:rPr lang="en-US" altLang="ja-JP" i="1">
                <a:ea typeface="MS PGothic" panose="020B0600070205080204" pitchFamily="50" charset="-128"/>
              </a:rPr>
              <a:t>swallowed </a:t>
            </a:r>
            <a:r>
              <a:rPr lang="en-US" altLang="ja-JP">
                <a:ea typeface="MS PGothic" panose="020B0600070205080204" pitchFamily="50" charset="-128"/>
              </a:rPr>
              <a:t>should influence the choice of the next word (</a:t>
            </a:r>
            <a:r>
              <a:rPr lang="en-US" altLang="ja-JP" i="1">
                <a:ea typeface="MS PGothic" panose="020B0600070205080204" pitchFamily="50" charset="-128"/>
              </a:rPr>
              <a:t>mountain</a:t>
            </a:r>
            <a:r>
              <a:rPr lang="en-US" altLang="ja-JP">
                <a:ea typeface="MS PGothic" panose="020B0600070205080204" pitchFamily="50" charset="-128"/>
              </a:rPr>
              <a:t> is unlikely, </a:t>
            </a:r>
            <a:r>
              <a:rPr lang="en-US" altLang="ja-JP" i="1">
                <a:ea typeface="MS PGothic" panose="020B0600070205080204" pitchFamily="50" charset="-128"/>
              </a:rPr>
              <a:t>pea</a:t>
            </a:r>
            <a:r>
              <a:rPr lang="en-US" altLang="ja-JP">
                <a:ea typeface="MS PGothic" panose="020B0600070205080204" pitchFamily="50" charset="-128"/>
              </a:rPr>
              <a:t> more likely)</a:t>
            </a:r>
          </a:p>
          <a:p>
            <a:pPr lvl="1"/>
            <a:r>
              <a:rPr lang="en-US" altLang="ja-JP" i="1">
                <a:ea typeface="MS PGothic" panose="020B0600070205080204" pitchFamily="50" charset="-128"/>
              </a:rPr>
              <a:t>The crocodile swallowed the large green ..</a:t>
            </a:r>
          </a:p>
          <a:p>
            <a:pPr lvl="1"/>
            <a:r>
              <a:rPr lang="en-US" altLang="ja-JP" i="1">
                <a:ea typeface="MS PGothic" panose="020B0600070205080204" pitchFamily="50" charset="-128"/>
              </a:rPr>
              <a:t>Mary swallowed the large green ..</a:t>
            </a:r>
          </a:p>
          <a:p>
            <a:pPr lvl="1"/>
            <a:r>
              <a:rPr lang="en-US" altLang="ja-JP">
                <a:ea typeface="MS PGothic" panose="020B0600070205080204" pitchFamily="50" charset="-128"/>
              </a:rPr>
              <a:t>And so on…</a:t>
            </a:r>
          </a:p>
          <a:p>
            <a:endParaRPr lang="en-US" altLang="ja-JP">
              <a:ea typeface="MS PGothic" panose="020B0600070205080204" pitchFamily="50" charset="-128"/>
            </a:endParaRPr>
          </a:p>
          <a:p>
            <a:endParaRPr kumimoji="1" lang="ja-JP" altLang="en-US"/>
          </a:p>
        </p:txBody>
      </p:sp>
    </p:spTree>
    <p:extLst>
      <p:ext uri="{BB962C8B-B14F-4D97-AF65-F5344CB8AC3E}">
        <p14:creationId xmlns:p14="http://schemas.microsoft.com/office/powerpoint/2010/main" val="3260368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altLang="ja-JP"/>
              <a:t>Discrimination vs. Reliability</a:t>
            </a:r>
          </a:p>
        </p:txBody>
      </p:sp>
      <p:sp>
        <p:nvSpPr>
          <p:cNvPr id="3" name="コンテンツ プレースホルダー 2"/>
          <p:cNvSpPr>
            <a:spLocks noGrp="1"/>
          </p:cNvSpPr>
          <p:nvPr>
            <p:ph idx="1"/>
          </p:nvPr>
        </p:nvSpPr>
        <p:spPr/>
        <p:txBody>
          <a:bodyPr/>
          <a:lstStyle/>
          <a:p>
            <a:r>
              <a:rPr lang="en-US" altLang="ja-JP">
                <a:ea typeface="MS PGothic" panose="020B0600070205080204" pitchFamily="50" charset="-128"/>
              </a:rPr>
              <a:t>Looking at longer histories (large </a:t>
            </a:r>
            <a:r>
              <a:rPr lang="en-US" altLang="ja-JP" i="1">
                <a:ea typeface="MS PGothic" panose="020B0600070205080204" pitchFamily="50" charset="-128"/>
              </a:rPr>
              <a:t>n</a:t>
            </a:r>
            <a:r>
              <a:rPr lang="en-US" altLang="ja-JP">
                <a:ea typeface="MS PGothic" panose="020B0600070205080204" pitchFamily="50" charset="-128"/>
              </a:rPr>
              <a:t>) should allows us to make better prediction (better discrimination)</a:t>
            </a:r>
          </a:p>
          <a:p>
            <a:r>
              <a:rPr lang="en-US" altLang="ja-JP">
                <a:ea typeface="MS PGothic" panose="020B0600070205080204" pitchFamily="50" charset="-128"/>
              </a:rPr>
              <a:t>But it’s much harder to get reliable statistics since the number of parameters to estimate becomes too large </a:t>
            </a:r>
          </a:p>
          <a:p>
            <a:pPr lvl="1"/>
            <a:r>
              <a:rPr lang="en-US" altLang="ja-JP">
                <a:ea typeface="MS PGothic" panose="020B0600070205080204" pitchFamily="50" charset="-128"/>
              </a:rPr>
              <a:t> The larger </a:t>
            </a:r>
            <a:r>
              <a:rPr lang="en-US" altLang="ja-JP" i="1">
                <a:ea typeface="MS PGothic" panose="020B0600070205080204" pitchFamily="50" charset="-128"/>
              </a:rPr>
              <a:t>n</a:t>
            </a:r>
            <a:r>
              <a:rPr lang="en-US" altLang="ja-JP">
                <a:ea typeface="MS PGothic" panose="020B0600070205080204" pitchFamily="50" charset="-128"/>
              </a:rPr>
              <a:t>, the larger the number of parameters to estimate, the larger the data needed to do statistically reliable estimations</a:t>
            </a:r>
          </a:p>
          <a:p>
            <a:endParaRPr kumimoji="1" lang="ja-JP" altLang="en-US"/>
          </a:p>
        </p:txBody>
      </p:sp>
    </p:spTree>
    <p:extLst>
      <p:ext uri="{BB962C8B-B14F-4D97-AF65-F5344CB8AC3E}">
        <p14:creationId xmlns:p14="http://schemas.microsoft.com/office/powerpoint/2010/main" val="1672724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763467-D42B-8D31-A5AD-86250A61167B}"/>
              </a:ext>
            </a:extLst>
          </p:cNvPr>
          <p:cNvSpPr>
            <a:spLocks noGrp="1"/>
          </p:cNvSpPr>
          <p:nvPr>
            <p:ph type="title"/>
          </p:nvPr>
        </p:nvSpPr>
        <p:spPr>
          <a:xfrm>
            <a:off x="838200" y="365125"/>
            <a:ext cx="10515600" cy="1325563"/>
          </a:xfrm>
        </p:spPr>
        <p:txBody>
          <a:bodyPr/>
          <a:lstStyle/>
          <a:p>
            <a:r>
              <a:rPr lang="en-US" altLang="ja-JP"/>
              <a:t>How to manipulate sentences?</a:t>
            </a:r>
            <a:endParaRPr lang="ja-JP" altLang="en-US"/>
          </a:p>
        </p:txBody>
      </p:sp>
      <p:sp>
        <p:nvSpPr>
          <p:cNvPr id="3" name="コンテンツ プレースホルダー 2">
            <a:extLst>
              <a:ext uri="{FF2B5EF4-FFF2-40B4-BE49-F238E27FC236}">
                <a16:creationId xmlns:a16="http://schemas.microsoft.com/office/drawing/2014/main" id="{18D753C9-997A-F87D-E2BB-0F7EA2FD404A}"/>
              </a:ext>
            </a:extLst>
          </p:cNvPr>
          <p:cNvSpPr>
            <a:spLocks noGrp="1"/>
          </p:cNvSpPr>
          <p:nvPr>
            <p:ph idx="1"/>
          </p:nvPr>
        </p:nvSpPr>
        <p:spPr>
          <a:xfrm>
            <a:off x="838200" y="1825625"/>
            <a:ext cx="10515600" cy="2580837"/>
          </a:xfrm>
        </p:spPr>
        <p:txBody>
          <a:bodyPr>
            <a:normAutofit fontScale="92500" lnSpcReduction="20000"/>
          </a:bodyPr>
          <a:lstStyle/>
          <a:p>
            <a:r>
              <a:rPr lang="en-US" altLang="ja-JP"/>
              <a:t>In traditional NLP, we regard words as discrete symbols;</a:t>
            </a:r>
          </a:p>
          <a:p>
            <a:pPr lvl="1"/>
            <a:r>
              <a:rPr lang="en-US" altLang="ja-JP"/>
              <a:t>Hotel, conference, motel – a localist representations</a:t>
            </a:r>
          </a:p>
          <a:p>
            <a:r>
              <a:rPr lang="en-US" altLang="ja-JP"/>
              <a:t>Such symbols for words can be represented by one-hot vectors:</a:t>
            </a:r>
          </a:p>
          <a:p>
            <a:pPr lvl="1"/>
            <a:r>
              <a:rPr lang="en-US" altLang="ja-JP"/>
              <a:t>motel = [0 0 0 0 0 0 0 0 0 0 1 0 0 0 0]</a:t>
            </a:r>
          </a:p>
          <a:p>
            <a:pPr lvl="1"/>
            <a:r>
              <a:rPr lang="en-US" altLang="ja-JP"/>
              <a:t>hotel = [0 0 0 0 0 0 0 1 0 0 0 0 0 0 0]</a:t>
            </a:r>
          </a:p>
          <a:p>
            <a:r>
              <a:rPr lang="en-US" altLang="ja-JP"/>
              <a:t>Vector dimension = number of words in vocabulary (e.g., 500,000+)</a:t>
            </a:r>
          </a:p>
        </p:txBody>
      </p:sp>
      <p:pic>
        <p:nvPicPr>
          <p:cNvPr id="6" name="Picture 2">
            <a:extLst>
              <a:ext uri="{FF2B5EF4-FFF2-40B4-BE49-F238E27FC236}">
                <a16:creationId xmlns:a16="http://schemas.microsoft.com/office/drawing/2014/main" id="{E5B96500-6535-EC92-EDF2-BA61A9E7F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0366" y="3777529"/>
            <a:ext cx="6554193" cy="3080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302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006270-7D01-6C2A-3A2B-C6AE4BEBCBA3}"/>
              </a:ext>
            </a:extLst>
          </p:cNvPr>
          <p:cNvSpPr>
            <a:spLocks noGrp="1"/>
          </p:cNvSpPr>
          <p:nvPr>
            <p:ph type="title"/>
          </p:nvPr>
        </p:nvSpPr>
        <p:spPr>
          <a:xfrm>
            <a:off x="838200" y="365125"/>
            <a:ext cx="10515600" cy="1325563"/>
          </a:xfrm>
        </p:spPr>
        <p:txBody>
          <a:bodyPr/>
          <a:lstStyle/>
          <a:p>
            <a:r>
              <a:rPr lang="en-US" altLang="ja-JP"/>
              <a:t>Problem in one-hot vector</a:t>
            </a:r>
            <a:endParaRPr lang="ja-JP" altLang="en-US"/>
          </a:p>
        </p:txBody>
      </p:sp>
      <p:sp>
        <p:nvSpPr>
          <p:cNvPr id="3" name="コンテンツ プレースホルダー 2">
            <a:extLst>
              <a:ext uri="{FF2B5EF4-FFF2-40B4-BE49-F238E27FC236}">
                <a16:creationId xmlns:a16="http://schemas.microsoft.com/office/drawing/2014/main" id="{197FA017-FAC4-57F9-14C6-BF35A00C5957}"/>
              </a:ext>
            </a:extLst>
          </p:cNvPr>
          <p:cNvSpPr>
            <a:spLocks noGrp="1"/>
          </p:cNvSpPr>
          <p:nvPr>
            <p:ph idx="1"/>
          </p:nvPr>
        </p:nvSpPr>
        <p:spPr>
          <a:xfrm>
            <a:off x="838200" y="1825625"/>
            <a:ext cx="10515600" cy="4351338"/>
          </a:xfrm>
        </p:spPr>
        <p:txBody>
          <a:bodyPr>
            <a:normAutofit fontScale="92500"/>
          </a:bodyPr>
          <a:lstStyle/>
          <a:p>
            <a:r>
              <a:rPr lang="en-US" altLang="ja-JP"/>
              <a:t>Example: in web search, if a user searches for “Seattle motel”, we would like to match documents containing “Seattle hotel”</a:t>
            </a:r>
          </a:p>
          <a:p>
            <a:pPr lvl="1"/>
            <a:r>
              <a:rPr lang="en-US" altLang="ja-JP"/>
              <a:t>But:</a:t>
            </a:r>
          </a:p>
          <a:p>
            <a:pPr marL="457200" lvl="1" indent="0">
              <a:buNone/>
            </a:pPr>
            <a:r>
              <a:rPr lang="en-US" altLang="ja-JP"/>
              <a:t>	motel = [0 0 0 0 0 0 0 0 0 0 1 0 0 0 0]</a:t>
            </a:r>
          </a:p>
          <a:p>
            <a:pPr marL="457200" lvl="1" indent="0">
              <a:buNone/>
            </a:pPr>
            <a:r>
              <a:rPr lang="en-US" altLang="ja-JP"/>
              <a:t>	hotel = [0 0 0 0 0 0 0 1 0 0 0 0 0 0 0]</a:t>
            </a:r>
          </a:p>
          <a:p>
            <a:pPr lvl="1"/>
            <a:r>
              <a:rPr lang="en-US" altLang="ja-JP"/>
              <a:t>These two vectors are orthogonal</a:t>
            </a:r>
          </a:p>
          <a:p>
            <a:pPr lvl="1"/>
            <a:r>
              <a:rPr lang="en-US" altLang="ja-JP"/>
              <a:t>There is no natural notion of similarity for one-hot vectors!</a:t>
            </a:r>
          </a:p>
          <a:p>
            <a:r>
              <a:rPr lang="en-US" altLang="ja-JP"/>
              <a:t>Solution:</a:t>
            </a:r>
          </a:p>
          <a:p>
            <a:pPr lvl="1"/>
            <a:r>
              <a:rPr lang="en-US" altLang="ja-JP"/>
              <a:t>Could try to rely on WordNet’s list of synonyms to get similarity?</a:t>
            </a:r>
          </a:p>
          <a:p>
            <a:pPr lvl="2"/>
            <a:r>
              <a:rPr lang="en-US" altLang="ja-JP"/>
              <a:t>But it is well-known to fail badly: incompleteness, etc.</a:t>
            </a:r>
          </a:p>
          <a:p>
            <a:pPr lvl="1"/>
            <a:r>
              <a:rPr lang="en-US" altLang="ja-JP"/>
              <a:t>Instead: learn to encode similarity in the vectors themselves</a:t>
            </a:r>
          </a:p>
          <a:p>
            <a:endParaRPr lang="ja-JP" altLang="en-US"/>
          </a:p>
        </p:txBody>
      </p:sp>
    </p:spTree>
    <p:extLst>
      <p:ext uri="{BB962C8B-B14F-4D97-AF65-F5344CB8AC3E}">
        <p14:creationId xmlns:p14="http://schemas.microsoft.com/office/powerpoint/2010/main" val="1865625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9324E6-644C-935F-8D13-69F56596EF77}"/>
              </a:ext>
            </a:extLst>
          </p:cNvPr>
          <p:cNvSpPr>
            <a:spLocks noGrp="1"/>
          </p:cNvSpPr>
          <p:nvPr>
            <p:ph type="title"/>
          </p:nvPr>
        </p:nvSpPr>
        <p:spPr>
          <a:xfrm>
            <a:off x="838200" y="365125"/>
            <a:ext cx="10515600" cy="1325563"/>
          </a:xfrm>
        </p:spPr>
        <p:txBody>
          <a:bodyPr/>
          <a:lstStyle/>
          <a:p>
            <a:r>
              <a:rPr lang="en-US" altLang="ja-JP"/>
              <a:t>Representing words by their context</a:t>
            </a:r>
            <a:endParaRPr lang="ja-JP" altLang="en-US"/>
          </a:p>
        </p:txBody>
      </p:sp>
      <p:sp>
        <p:nvSpPr>
          <p:cNvPr id="3" name="コンテンツ プレースホルダー 2">
            <a:extLst>
              <a:ext uri="{FF2B5EF4-FFF2-40B4-BE49-F238E27FC236}">
                <a16:creationId xmlns:a16="http://schemas.microsoft.com/office/drawing/2014/main" id="{ECD3BCF8-2D57-08D3-3B00-B3E6DFCE3A07}"/>
              </a:ext>
            </a:extLst>
          </p:cNvPr>
          <p:cNvSpPr>
            <a:spLocks noGrp="1"/>
          </p:cNvSpPr>
          <p:nvPr>
            <p:ph idx="1"/>
          </p:nvPr>
        </p:nvSpPr>
        <p:spPr>
          <a:xfrm>
            <a:off x="838200" y="1825625"/>
            <a:ext cx="10515600" cy="2880382"/>
          </a:xfrm>
        </p:spPr>
        <p:txBody>
          <a:bodyPr>
            <a:normAutofit fontScale="92500"/>
          </a:bodyPr>
          <a:lstStyle/>
          <a:p>
            <a:r>
              <a:rPr lang="en-US" altLang="ja-JP"/>
              <a:t>Distributional semantics: A word’s meaning is given by the words that frequently appear close-by</a:t>
            </a:r>
          </a:p>
          <a:p>
            <a:pPr lvl="1"/>
            <a:r>
              <a:rPr lang="en-US" altLang="ja-JP"/>
              <a:t>“You shall know a word by the company it keeps” (J. R. Firth 1957: 11)</a:t>
            </a:r>
          </a:p>
          <a:p>
            <a:pPr lvl="1"/>
            <a:r>
              <a:rPr lang="en-US" altLang="ja-JP"/>
              <a:t>One of the most successful ideas of modern statistical NLP!</a:t>
            </a:r>
          </a:p>
          <a:p>
            <a:r>
              <a:rPr lang="en-US" altLang="ja-JP"/>
              <a:t>When a word w appears in a text, its context is the set of words that appear nearby (within a fixed-size window).</a:t>
            </a:r>
          </a:p>
          <a:p>
            <a:r>
              <a:rPr lang="en-US" altLang="ja-JP"/>
              <a:t>We use the many contexts of w to build up a representation of </a:t>
            </a:r>
            <a:r>
              <a:rPr lang="en-US" altLang="ja-JP" i="1"/>
              <a:t>w</a:t>
            </a:r>
          </a:p>
          <a:p>
            <a:endParaRPr lang="ja-JP" altLang="en-US"/>
          </a:p>
        </p:txBody>
      </p:sp>
      <p:graphicFrame>
        <p:nvGraphicFramePr>
          <p:cNvPr id="7" name="object 5">
            <a:extLst>
              <a:ext uri="{FF2B5EF4-FFF2-40B4-BE49-F238E27FC236}">
                <a16:creationId xmlns:a16="http://schemas.microsoft.com/office/drawing/2014/main" id="{C7E3A752-2E97-E987-DA99-E7A2522E1EBC}"/>
              </a:ext>
            </a:extLst>
          </p:cNvPr>
          <p:cNvGraphicFramePr>
            <a:graphicFrameLocks noGrp="1"/>
          </p:cNvGraphicFramePr>
          <p:nvPr/>
        </p:nvGraphicFramePr>
        <p:xfrm>
          <a:off x="1370330" y="4709159"/>
          <a:ext cx="9755505" cy="1005205"/>
        </p:xfrm>
        <a:graphic>
          <a:graphicData uri="http://schemas.openxmlformats.org/drawingml/2006/table">
            <a:tbl>
              <a:tblPr firstRow="1" bandRow="1">
                <a:tableStyleId>{2D5ABB26-0587-4C30-8999-92F81FD0307C}</a:tableStyleId>
              </a:tblPr>
              <a:tblGrid>
                <a:gridCol w="4286885">
                  <a:extLst>
                    <a:ext uri="{9D8B030D-6E8A-4147-A177-3AD203B41FA5}">
                      <a16:colId xmlns:a16="http://schemas.microsoft.com/office/drawing/2014/main" val="20000"/>
                    </a:ext>
                  </a:extLst>
                </a:gridCol>
                <a:gridCol w="881380">
                  <a:extLst>
                    <a:ext uri="{9D8B030D-6E8A-4147-A177-3AD203B41FA5}">
                      <a16:colId xmlns:a16="http://schemas.microsoft.com/office/drawing/2014/main" val="20001"/>
                    </a:ext>
                  </a:extLst>
                </a:gridCol>
                <a:gridCol w="4587240">
                  <a:extLst>
                    <a:ext uri="{9D8B030D-6E8A-4147-A177-3AD203B41FA5}">
                      <a16:colId xmlns:a16="http://schemas.microsoft.com/office/drawing/2014/main" val="20002"/>
                    </a:ext>
                  </a:extLst>
                </a:gridCol>
              </a:tblGrid>
              <a:tr h="325120">
                <a:tc>
                  <a:txBody>
                    <a:bodyPr/>
                    <a:lstStyle/>
                    <a:p>
                      <a:pPr marR="39370" algn="r">
                        <a:lnSpc>
                          <a:spcPct val="100000"/>
                        </a:lnSpc>
                        <a:spcBef>
                          <a:spcPts val="250"/>
                        </a:spcBef>
                      </a:pPr>
                      <a:r>
                        <a:rPr sz="1650" i="1" spc="-30">
                          <a:latin typeface="Arial"/>
                          <a:cs typeface="Arial"/>
                        </a:rPr>
                        <a:t>…government</a:t>
                      </a:r>
                      <a:r>
                        <a:rPr sz="1650" i="1" spc="-65">
                          <a:latin typeface="Arial"/>
                          <a:cs typeface="Arial"/>
                        </a:rPr>
                        <a:t> </a:t>
                      </a:r>
                      <a:r>
                        <a:rPr sz="1650" i="1" spc="-20">
                          <a:latin typeface="Arial"/>
                          <a:cs typeface="Arial"/>
                        </a:rPr>
                        <a:t>debt</a:t>
                      </a:r>
                      <a:r>
                        <a:rPr sz="1650" i="1" spc="-60">
                          <a:latin typeface="Arial"/>
                          <a:cs typeface="Arial"/>
                        </a:rPr>
                        <a:t> </a:t>
                      </a:r>
                      <a:r>
                        <a:rPr sz="1650" i="1" spc="-25">
                          <a:latin typeface="Arial"/>
                          <a:cs typeface="Arial"/>
                        </a:rPr>
                        <a:t>problems</a:t>
                      </a:r>
                      <a:r>
                        <a:rPr sz="1650" i="1" spc="-40">
                          <a:latin typeface="Arial"/>
                          <a:cs typeface="Arial"/>
                        </a:rPr>
                        <a:t> </a:t>
                      </a:r>
                      <a:r>
                        <a:rPr sz="1650" i="1" spc="-20">
                          <a:latin typeface="Arial"/>
                          <a:cs typeface="Arial"/>
                        </a:rPr>
                        <a:t>turning</a:t>
                      </a:r>
                      <a:r>
                        <a:rPr sz="1650" i="1" spc="-50">
                          <a:latin typeface="Arial"/>
                          <a:cs typeface="Arial"/>
                        </a:rPr>
                        <a:t> </a:t>
                      </a:r>
                      <a:r>
                        <a:rPr sz="1650" i="1" spc="-20">
                          <a:latin typeface="Arial"/>
                          <a:cs typeface="Arial"/>
                        </a:rPr>
                        <a:t>into</a:t>
                      </a:r>
                      <a:endParaRPr sz="1650">
                        <a:latin typeface="Arial"/>
                        <a:cs typeface="Arial"/>
                      </a:endParaRPr>
                    </a:p>
                  </a:txBody>
                  <a:tcPr marL="0" marR="0" marT="31750" marB="0">
                    <a:solidFill>
                      <a:srgbClr val="E2DBD3"/>
                    </a:solidFill>
                  </a:tcPr>
                </a:tc>
                <a:tc>
                  <a:txBody>
                    <a:bodyPr/>
                    <a:lstStyle/>
                    <a:p>
                      <a:pPr marL="8255" algn="ctr">
                        <a:lnSpc>
                          <a:spcPct val="100000"/>
                        </a:lnSpc>
                        <a:spcBef>
                          <a:spcPts val="250"/>
                        </a:spcBef>
                      </a:pPr>
                      <a:r>
                        <a:rPr sz="1650" b="1" i="1" spc="-10">
                          <a:latin typeface="Arial"/>
                          <a:cs typeface="Arial"/>
                        </a:rPr>
                        <a:t>banking</a:t>
                      </a:r>
                      <a:endParaRPr sz="1650">
                        <a:latin typeface="Arial"/>
                        <a:cs typeface="Arial"/>
                      </a:endParaRPr>
                    </a:p>
                  </a:txBody>
                  <a:tcPr marL="0" marR="0" marT="31750" marB="0">
                    <a:solidFill>
                      <a:srgbClr val="FFACF8"/>
                    </a:solidFill>
                  </a:tcPr>
                </a:tc>
                <a:tc>
                  <a:txBody>
                    <a:bodyPr/>
                    <a:lstStyle/>
                    <a:p>
                      <a:pPr marL="50800">
                        <a:lnSpc>
                          <a:spcPct val="100000"/>
                        </a:lnSpc>
                        <a:spcBef>
                          <a:spcPts val="250"/>
                        </a:spcBef>
                      </a:pPr>
                      <a:r>
                        <a:rPr sz="1650" i="1" spc="-10">
                          <a:latin typeface="Arial"/>
                          <a:cs typeface="Arial"/>
                        </a:rPr>
                        <a:t>crises</a:t>
                      </a:r>
                      <a:r>
                        <a:rPr sz="1650" i="1" spc="-70">
                          <a:latin typeface="Arial"/>
                          <a:cs typeface="Arial"/>
                        </a:rPr>
                        <a:t> </a:t>
                      </a:r>
                      <a:r>
                        <a:rPr sz="1650" i="1">
                          <a:latin typeface="Arial"/>
                          <a:cs typeface="Arial"/>
                        </a:rPr>
                        <a:t>as</a:t>
                      </a:r>
                      <a:r>
                        <a:rPr sz="1650" i="1" spc="-114">
                          <a:latin typeface="Arial"/>
                          <a:cs typeface="Arial"/>
                        </a:rPr>
                        <a:t> </a:t>
                      </a:r>
                      <a:r>
                        <a:rPr sz="1650" i="1" spc="-20">
                          <a:latin typeface="Arial"/>
                          <a:cs typeface="Arial"/>
                        </a:rPr>
                        <a:t>happened</a:t>
                      </a:r>
                      <a:r>
                        <a:rPr sz="1650" i="1" spc="-65">
                          <a:latin typeface="Arial"/>
                          <a:cs typeface="Arial"/>
                        </a:rPr>
                        <a:t> </a:t>
                      </a:r>
                      <a:r>
                        <a:rPr sz="1650" i="1">
                          <a:latin typeface="Arial"/>
                          <a:cs typeface="Arial"/>
                        </a:rPr>
                        <a:t>in</a:t>
                      </a:r>
                      <a:r>
                        <a:rPr sz="1650" i="1" spc="-114">
                          <a:latin typeface="Arial"/>
                          <a:cs typeface="Arial"/>
                        </a:rPr>
                        <a:t> </a:t>
                      </a:r>
                      <a:r>
                        <a:rPr sz="1650" i="1" spc="-20">
                          <a:latin typeface="Arial"/>
                          <a:cs typeface="Arial"/>
                        </a:rPr>
                        <a:t>2009…</a:t>
                      </a:r>
                      <a:endParaRPr sz="1650">
                        <a:latin typeface="Arial"/>
                        <a:cs typeface="Arial"/>
                      </a:endParaRPr>
                    </a:p>
                  </a:txBody>
                  <a:tcPr marL="0" marR="0" marT="31750" marB="0">
                    <a:solidFill>
                      <a:srgbClr val="E2DBD3"/>
                    </a:solidFill>
                  </a:tcPr>
                </a:tc>
                <a:extLst>
                  <a:ext uri="{0D108BD9-81ED-4DB2-BD59-A6C34878D82A}">
                    <a16:rowId xmlns:a16="http://schemas.microsoft.com/office/drawing/2014/main" val="10000"/>
                  </a:ext>
                </a:extLst>
              </a:tr>
              <a:tr h="335280">
                <a:tc>
                  <a:txBody>
                    <a:bodyPr/>
                    <a:lstStyle/>
                    <a:p>
                      <a:pPr marR="40640" algn="r">
                        <a:lnSpc>
                          <a:spcPct val="100000"/>
                        </a:lnSpc>
                        <a:spcBef>
                          <a:spcPts val="330"/>
                        </a:spcBef>
                      </a:pPr>
                      <a:r>
                        <a:rPr sz="1650" i="1" spc="-25">
                          <a:latin typeface="Arial"/>
                          <a:cs typeface="Arial"/>
                        </a:rPr>
                        <a:t>…saying</a:t>
                      </a:r>
                      <a:r>
                        <a:rPr sz="1650" i="1" spc="-80">
                          <a:latin typeface="Arial"/>
                          <a:cs typeface="Arial"/>
                        </a:rPr>
                        <a:t> </a:t>
                      </a:r>
                      <a:r>
                        <a:rPr sz="1650" i="1" spc="-20">
                          <a:latin typeface="Arial"/>
                          <a:cs typeface="Arial"/>
                        </a:rPr>
                        <a:t>that</a:t>
                      </a:r>
                      <a:r>
                        <a:rPr sz="1650" i="1" spc="-80">
                          <a:latin typeface="Arial"/>
                          <a:cs typeface="Arial"/>
                        </a:rPr>
                        <a:t> </a:t>
                      </a:r>
                      <a:r>
                        <a:rPr sz="1650" i="1" spc="-20">
                          <a:latin typeface="Arial"/>
                          <a:cs typeface="Arial"/>
                        </a:rPr>
                        <a:t>Europe</a:t>
                      </a:r>
                      <a:r>
                        <a:rPr sz="1650" i="1" spc="-75">
                          <a:latin typeface="Arial"/>
                          <a:cs typeface="Arial"/>
                        </a:rPr>
                        <a:t> </a:t>
                      </a:r>
                      <a:r>
                        <a:rPr sz="1650" i="1" spc="-25">
                          <a:latin typeface="Arial"/>
                          <a:cs typeface="Arial"/>
                        </a:rPr>
                        <a:t>needs</a:t>
                      </a:r>
                      <a:r>
                        <a:rPr sz="1650" i="1" spc="-65">
                          <a:latin typeface="Arial"/>
                          <a:cs typeface="Arial"/>
                        </a:rPr>
                        <a:t> </a:t>
                      </a:r>
                      <a:r>
                        <a:rPr sz="1650" i="1" spc="-10">
                          <a:latin typeface="Arial"/>
                          <a:cs typeface="Arial"/>
                        </a:rPr>
                        <a:t>unified</a:t>
                      </a:r>
                      <a:endParaRPr sz="1650">
                        <a:latin typeface="Arial"/>
                        <a:cs typeface="Arial"/>
                      </a:endParaRPr>
                    </a:p>
                  </a:txBody>
                  <a:tcPr marL="0" marR="0" marT="41910" marB="0">
                    <a:solidFill>
                      <a:srgbClr val="E2DBD3"/>
                    </a:solidFill>
                  </a:tcPr>
                </a:tc>
                <a:tc>
                  <a:txBody>
                    <a:bodyPr/>
                    <a:lstStyle/>
                    <a:p>
                      <a:pPr marL="6985" algn="ctr">
                        <a:lnSpc>
                          <a:spcPct val="100000"/>
                        </a:lnSpc>
                        <a:spcBef>
                          <a:spcPts val="330"/>
                        </a:spcBef>
                      </a:pPr>
                      <a:r>
                        <a:rPr sz="1650" b="1" i="1" spc="-10">
                          <a:latin typeface="Arial"/>
                          <a:cs typeface="Arial"/>
                        </a:rPr>
                        <a:t>banking</a:t>
                      </a:r>
                      <a:endParaRPr sz="1650">
                        <a:latin typeface="Arial"/>
                        <a:cs typeface="Arial"/>
                      </a:endParaRPr>
                    </a:p>
                  </a:txBody>
                  <a:tcPr marL="0" marR="0" marT="41910" marB="0">
                    <a:solidFill>
                      <a:srgbClr val="FFACF8"/>
                    </a:solidFill>
                  </a:tcPr>
                </a:tc>
                <a:tc>
                  <a:txBody>
                    <a:bodyPr/>
                    <a:lstStyle/>
                    <a:p>
                      <a:pPr marL="50800">
                        <a:lnSpc>
                          <a:spcPct val="100000"/>
                        </a:lnSpc>
                        <a:spcBef>
                          <a:spcPts val="330"/>
                        </a:spcBef>
                      </a:pPr>
                      <a:r>
                        <a:rPr sz="1650" i="1" spc="-25">
                          <a:latin typeface="Arial"/>
                          <a:cs typeface="Arial"/>
                        </a:rPr>
                        <a:t>regulation</a:t>
                      </a:r>
                      <a:r>
                        <a:rPr sz="1650" i="1" spc="-60">
                          <a:latin typeface="Arial"/>
                          <a:cs typeface="Arial"/>
                        </a:rPr>
                        <a:t> </a:t>
                      </a:r>
                      <a:r>
                        <a:rPr sz="1650" i="1" spc="-20">
                          <a:latin typeface="Arial"/>
                          <a:cs typeface="Arial"/>
                        </a:rPr>
                        <a:t>to</a:t>
                      </a:r>
                      <a:r>
                        <a:rPr sz="1650" i="1" spc="-95">
                          <a:latin typeface="Arial"/>
                          <a:cs typeface="Arial"/>
                        </a:rPr>
                        <a:t> </a:t>
                      </a:r>
                      <a:r>
                        <a:rPr sz="1650" i="1" spc="-25">
                          <a:latin typeface="Arial"/>
                          <a:cs typeface="Arial"/>
                        </a:rPr>
                        <a:t>replace</a:t>
                      </a:r>
                      <a:r>
                        <a:rPr sz="1650" i="1" spc="-45">
                          <a:latin typeface="Arial"/>
                          <a:cs typeface="Arial"/>
                        </a:rPr>
                        <a:t> </a:t>
                      </a:r>
                      <a:r>
                        <a:rPr sz="1650" i="1">
                          <a:latin typeface="Arial"/>
                          <a:cs typeface="Arial"/>
                        </a:rPr>
                        <a:t>the</a:t>
                      </a:r>
                      <a:r>
                        <a:rPr sz="1650" i="1" spc="-45">
                          <a:latin typeface="Arial"/>
                          <a:cs typeface="Arial"/>
                        </a:rPr>
                        <a:t> </a:t>
                      </a:r>
                      <a:r>
                        <a:rPr sz="1650" i="1" spc="-10">
                          <a:latin typeface="Arial"/>
                          <a:cs typeface="Arial"/>
                        </a:rPr>
                        <a:t>hodgepodge…</a:t>
                      </a:r>
                      <a:endParaRPr sz="1650">
                        <a:latin typeface="Arial"/>
                        <a:cs typeface="Arial"/>
                      </a:endParaRPr>
                    </a:p>
                  </a:txBody>
                  <a:tcPr marL="0" marR="0" marT="41910" marB="0">
                    <a:solidFill>
                      <a:srgbClr val="E2DBD3"/>
                    </a:solidFill>
                  </a:tcPr>
                </a:tc>
                <a:extLst>
                  <a:ext uri="{0D108BD9-81ED-4DB2-BD59-A6C34878D82A}">
                    <a16:rowId xmlns:a16="http://schemas.microsoft.com/office/drawing/2014/main" val="10001"/>
                  </a:ext>
                </a:extLst>
              </a:tr>
              <a:tr h="344805">
                <a:tc>
                  <a:txBody>
                    <a:bodyPr/>
                    <a:lstStyle/>
                    <a:p>
                      <a:pPr marR="42545" algn="r">
                        <a:lnSpc>
                          <a:spcPct val="100000"/>
                        </a:lnSpc>
                        <a:spcBef>
                          <a:spcPts val="335"/>
                        </a:spcBef>
                      </a:pPr>
                      <a:r>
                        <a:rPr sz="1650" i="1" spc="-25">
                          <a:latin typeface="Arial"/>
                          <a:cs typeface="Arial"/>
                        </a:rPr>
                        <a:t>…India</a:t>
                      </a:r>
                      <a:r>
                        <a:rPr sz="1650" i="1" spc="-75">
                          <a:latin typeface="Arial"/>
                          <a:cs typeface="Arial"/>
                        </a:rPr>
                        <a:t> </a:t>
                      </a:r>
                      <a:r>
                        <a:rPr sz="1650" i="1">
                          <a:latin typeface="Arial"/>
                          <a:cs typeface="Arial"/>
                        </a:rPr>
                        <a:t>has</a:t>
                      </a:r>
                      <a:r>
                        <a:rPr sz="1650" i="1" spc="-65">
                          <a:latin typeface="Arial"/>
                          <a:cs typeface="Arial"/>
                        </a:rPr>
                        <a:t> </a:t>
                      </a:r>
                      <a:r>
                        <a:rPr sz="1650" i="1" spc="-10">
                          <a:latin typeface="Arial"/>
                          <a:cs typeface="Arial"/>
                        </a:rPr>
                        <a:t>just</a:t>
                      </a:r>
                      <a:r>
                        <a:rPr sz="1650" i="1" spc="-90">
                          <a:latin typeface="Arial"/>
                          <a:cs typeface="Arial"/>
                        </a:rPr>
                        <a:t> </a:t>
                      </a:r>
                      <a:r>
                        <a:rPr sz="1650" i="1" spc="-10">
                          <a:latin typeface="Arial"/>
                          <a:cs typeface="Arial"/>
                        </a:rPr>
                        <a:t>given</a:t>
                      </a:r>
                      <a:r>
                        <a:rPr sz="1650" i="1" spc="-70">
                          <a:latin typeface="Arial"/>
                          <a:cs typeface="Arial"/>
                        </a:rPr>
                        <a:t> </a:t>
                      </a:r>
                      <a:r>
                        <a:rPr sz="1650" i="1" spc="-25">
                          <a:latin typeface="Arial"/>
                          <a:cs typeface="Arial"/>
                        </a:rPr>
                        <a:t>its</a:t>
                      </a:r>
                      <a:endParaRPr sz="1650">
                        <a:latin typeface="Arial"/>
                        <a:cs typeface="Arial"/>
                      </a:endParaRPr>
                    </a:p>
                  </a:txBody>
                  <a:tcPr marL="0" marR="0" marT="42545" marB="0">
                    <a:solidFill>
                      <a:srgbClr val="E2DBD3"/>
                    </a:solidFill>
                  </a:tcPr>
                </a:tc>
                <a:tc>
                  <a:txBody>
                    <a:bodyPr/>
                    <a:lstStyle/>
                    <a:p>
                      <a:pPr marL="8255" algn="ctr">
                        <a:lnSpc>
                          <a:spcPct val="100000"/>
                        </a:lnSpc>
                        <a:spcBef>
                          <a:spcPts val="335"/>
                        </a:spcBef>
                      </a:pPr>
                      <a:r>
                        <a:rPr sz="1650" b="1" i="1" spc="-10">
                          <a:latin typeface="Arial"/>
                          <a:cs typeface="Arial"/>
                        </a:rPr>
                        <a:t>banking</a:t>
                      </a:r>
                      <a:endParaRPr sz="1650">
                        <a:latin typeface="Arial"/>
                        <a:cs typeface="Arial"/>
                      </a:endParaRPr>
                    </a:p>
                  </a:txBody>
                  <a:tcPr marL="0" marR="0" marT="42545" marB="0">
                    <a:solidFill>
                      <a:srgbClr val="FFACF8"/>
                    </a:solidFill>
                  </a:tcPr>
                </a:tc>
                <a:tc>
                  <a:txBody>
                    <a:bodyPr/>
                    <a:lstStyle/>
                    <a:p>
                      <a:pPr marL="50800">
                        <a:lnSpc>
                          <a:spcPct val="100000"/>
                        </a:lnSpc>
                        <a:spcBef>
                          <a:spcPts val="335"/>
                        </a:spcBef>
                      </a:pPr>
                      <a:r>
                        <a:rPr sz="1650" i="1" spc="-20">
                          <a:latin typeface="Arial"/>
                          <a:cs typeface="Arial"/>
                        </a:rPr>
                        <a:t>system</a:t>
                      </a:r>
                      <a:r>
                        <a:rPr sz="1650" i="1" spc="-45">
                          <a:latin typeface="Arial"/>
                          <a:cs typeface="Arial"/>
                        </a:rPr>
                        <a:t> </a:t>
                      </a:r>
                      <a:r>
                        <a:rPr sz="1650" i="1">
                          <a:latin typeface="Arial"/>
                          <a:cs typeface="Arial"/>
                        </a:rPr>
                        <a:t>a</a:t>
                      </a:r>
                      <a:r>
                        <a:rPr sz="1650" i="1" spc="-55">
                          <a:latin typeface="Arial"/>
                          <a:cs typeface="Arial"/>
                        </a:rPr>
                        <a:t> </a:t>
                      </a:r>
                      <a:r>
                        <a:rPr sz="1650" i="1" spc="-20">
                          <a:latin typeface="Arial"/>
                          <a:cs typeface="Arial"/>
                        </a:rPr>
                        <a:t>shot</a:t>
                      </a:r>
                      <a:r>
                        <a:rPr sz="1650" i="1" spc="-60">
                          <a:latin typeface="Arial"/>
                          <a:cs typeface="Arial"/>
                        </a:rPr>
                        <a:t> </a:t>
                      </a:r>
                      <a:r>
                        <a:rPr sz="1650" i="1">
                          <a:latin typeface="Arial"/>
                          <a:cs typeface="Arial"/>
                        </a:rPr>
                        <a:t>in</a:t>
                      </a:r>
                      <a:r>
                        <a:rPr sz="1650" i="1" spc="-120">
                          <a:latin typeface="Arial"/>
                          <a:cs typeface="Arial"/>
                        </a:rPr>
                        <a:t> </a:t>
                      </a:r>
                      <a:r>
                        <a:rPr sz="1650" i="1">
                          <a:latin typeface="Arial"/>
                          <a:cs typeface="Arial"/>
                        </a:rPr>
                        <a:t>the</a:t>
                      </a:r>
                      <a:r>
                        <a:rPr sz="1650" i="1" spc="-50">
                          <a:latin typeface="Arial"/>
                          <a:cs typeface="Arial"/>
                        </a:rPr>
                        <a:t> </a:t>
                      </a:r>
                      <a:r>
                        <a:rPr sz="1650" i="1" spc="-20">
                          <a:latin typeface="Arial"/>
                          <a:cs typeface="Arial"/>
                        </a:rPr>
                        <a:t>arm…</a:t>
                      </a:r>
                      <a:endParaRPr sz="1650">
                        <a:latin typeface="Arial"/>
                        <a:cs typeface="Arial"/>
                      </a:endParaRPr>
                    </a:p>
                  </a:txBody>
                  <a:tcPr marL="0" marR="0" marT="42545" marB="0">
                    <a:solidFill>
                      <a:srgbClr val="E2DBD3"/>
                    </a:solidFill>
                  </a:tcPr>
                </a:tc>
                <a:extLst>
                  <a:ext uri="{0D108BD9-81ED-4DB2-BD59-A6C34878D82A}">
                    <a16:rowId xmlns:a16="http://schemas.microsoft.com/office/drawing/2014/main" val="10002"/>
                  </a:ext>
                </a:extLst>
              </a:tr>
            </a:tbl>
          </a:graphicData>
        </a:graphic>
      </p:graphicFrame>
      <p:sp>
        <p:nvSpPr>
          <p:cNvPr id="8" name="object 6">
            <a:extLst>
              <a:ext uri="{FF2B5EF4-FFF2-40B4-BE49-F238E27FC236}">
                <a16:creationId xmlns:a16="http://schemas.microsoft.com/office/drawing/2014/main" id="{D136B7BA-5D5B-0934-C386-D9A223F0A1CC}"/>
              </a:ext>
            </a:extLst>
          </p:cNvPr>
          <p:cNvSpPr txBox="1"/>
          <p:nvPr/>
        </p:nvSpPr>
        <p:spPr>
          <a:xfrm>
            <a:off x="3535045" y="6309995"/>
            <a:ext cx="5440045" cy="391795"/>
          </a:xfrm>
          <a:prstGeom prst="rect">
            <a:avLst/>
          </a:prstGeom>
        </p:spPr>
        <p:txBody>
          <a:bodyPr vert="horz" wrap="square" lIns="0" tIns="12700" rIns="0" bIns="0" rtlCol="0">
            <a:spAutoFit/>
          </a:bodyPr>
          <a:lstStyle/>
          <a:p>
            <a:pPr marL="12700">
              <a:lnSpc>
                <a:spcPct val="100000"/>
              </a:lnSpc>
              <a:spcBef>
                <a:spcPts val="100"/>
              </a:spcBef>
            </a:pPr>
            <a:r>
              <a:rPr sz="2400">
                <a:latin typeface="Calibri"/>
                <a:cs typeface="Calibri"/>
              </a:rPr>
              <a:t>These</a:t>
            </a:r>
            <a:r>
              <a:rPr sz="2400" spc="-70">
                <a:latin typeface="Calibri"/>
                <a:cs typeface="Calibri"/>
              </a:rPr>
              <a:t> </a:t>
            </a:r>
            <a:r>
              <a:rPr sz="2400" spc="-10">
                <a:solidFill>
                  <a:srgbClr val="89007E"/>
                </a:solidFill>
                <a:latin typeface="Calibri"/>
                <a:cs typeface="Calibri"/>
              </a:rPr>
              <a:t>context</a:t>
            </a:r>
            <a:r>
              <a:rPr sz="2400" spc="-65">
                <a:solidFill>
                  <a:srgbClr val="89007E"/>
                </a:solidFill>
                <a:latin typeface="Calibri"/>
                <a:cs typeface="Calibri"/>
              </a:rPr>
              <a:t> </a:t>
            </a:r>
            <a:r>
              <a:rPr sz="2400">
                <a:solidFill>
                  <a:srgbClr val="89007E"/>
                </a:solidFill>
                <a:latin typeface="Calibri"/>
                <a:cs typeface="Calibri"/>
              </a:rPr>
              <a:t>words</a:t>
            </a:r>
            <a:r>
              <a:rPr sz="2400" spc="-45">
                <a:solidFill>
                  <a:srgbClr val="89007E"/>
                </a:solidFill>
                <a:latin typeface="Calibri"/>
                <a:cs typeface="Calibri"/>
              </a:rPr>
              <a:t> </a:t>
            </a:r>
            <a:r>
              <a:rPr sz="2400">
                <a:latin typeface="Calibri"/>
                <a:cs typeface="Calibri"/>
              </a:rPr>
              <a:t>will</a:t>
            </a:r>
            <a:r>
              <a:rPr sz="2400" spc="-100">
                <a:latin typeface="Calibri"/>
                <a:cs typeface="Calibri"/>
              </a:rPr>
              <a:t> </a:t>
            </a:r>
            <a:r>
              <a:rPr sz="2400" spc="-10">
                <a:latin typeface="Calibri"/>
                <a:cs typeface="Calibri"/>
              </a:rPr>
              <a:t>represent</a:t>
            </a:r>
            <a:r>
              <a:rPr sz="2400" spc="-55">
                <a:latin typeface="Calibri"/>
                <a:cs typeface="Calibri"/>
              </a:rPr>
              <a:t> </a:t>
            </a:r>
            <a:r>
              <a:rPr sz="2400" b="1" i="1" spc="-10">
                <a:latin typeface="Calibri"/>
                <a:cs typeface="Calibri"/>
              </a:rPr>
              <a:t>banking</a:t>
            </a:r>
            <a:endParaRPr sz="2400">
              <a:latin typeface="Calibri"/>
              <a:cs typeface="Calibri"/>
            </a:endParaRPr>
          </a:p>
        </p:txBody>
      </p:sp>
      <p:sp>
        <p:nvSpPr>
          <p:cNvPr id="9" name="object 7">
            <a:extLst>
              <a:ext uri="{FF2B5EF4-FFF2-40B4-BE49-F238E27FC236}">
                <a16:creationId xmlns:a16="http://schemas.microsoft.com/office/drawing/2014/main" id="{C85FB6B6-6415-A6B1-4489-441FD28075C7}"/>
              </a:ext>
            </a:extLst>
          </p:cNvPr>
          <p:cNvSpPr/>
          <p:nvPr/>
        </p:nvSpPr>
        <p:spPr>
          <a:xfrm>
            <a:off x="4533900" y="5942050"/>
            <a:ext cx="289560" cy="359410"/>
          </a:xfrm>
          <a:custGeom>
            <a:avLst/>
            <a:gdLst/>
            <a:ahLst/>
            <a:cxnLst/>
            <a:rect l="l" t="t" r="r" b="b"/>
            <a:pathLst>
              <a:path w="289560" h="359410">
                <a:moveTo>
                  <a:pt x="85832" y="77892"/>
                </a:moveTo>
                <a:lnTo>
                  <a:pt x="55895" y="101536"/>
                </a:lnTo>
                <a:lnTo>
                  <a:pt x="259461" y="359283"/>
                </a:lnTo>
                <a:lnTo>
                  <a:pt x="289305" y="335673"/>
                </a:lnTo>
                <a:lnTo>
                  <a:pt x="85832" y="77892"/>
                </a:lnTo>
                <a:close/>
              </a:path>
              <a:path w="289560" h="359410">
                <a:moveTo>
                  <a:pt x="0" y="0"/>
                </a:moveTo>
                <a:lnTo>
                  <a:pt x="26035" y="125120"/>
                </a:lnTo>
                <a:lnTo>
                  <a:pt x="55895" y="101536"/>
                </a:lnTo>
                <a:lnTo>
                  <a:pt x="44069" y="86563"/>
                </a:lnTo>
                <a:lnTo>
                  <a:pt x="74040" y="62953"/>
                </a:lnTo>
                <a:lnTo>
                  <a:pt x="104746" y="62953"/>
                </a:lnTo>
                <a:lnTo>
                  <a:pt x="115697" y="54305"/>
                </a:lnTo>
                <a:lnTo>
                  <a:pt x="0" y="0"/>
                </a:lnTo>
                <a:close/>
              </a:path>
              <a:path w="289560" h="359410">
                <a:moveTo>
                  <a:pt x="74040" y="62953"/>
                </a:moveTo>
                <a:lnTo>
                  <a:pt x="44069" y="86563"/>
                </a:lnTo>
                <a:lnTo>
                  <a:pt x="55895" y="101536"/>
                </a:lnTo>
                <a:lnTo>
                  <a:pt x="85832" y="77892"/>
                </a:lnTo>
                <a:lnTo>
                  <a:pt x="74040" y="62953"/>
                </a:lnTo>
                <a:close/>
              </a:path>
              <a:path w="289560" h="359410">
                <a:moveTo>
                  <a:pt x="104746" y="62953"/>
                </a:moveTo>
                <a:lnTo>
                  <a:pt x="74040" y="62953"/>
                </a:lnTo>
                <a:lnTo>
                  <a:pt x="85832" y="77892"/>
                </a:lnTo>
                <a:lnTo>
                  <a:pt x="104746" y="62953"/>
                </a:lnTo>
                <a:close/>
              </a:path>
            </a:pathLst>
          </a:custGeom>
          <a:solidFill>
            <a:srgbClr val="5D4A3B"/>
          </a:solidFill>
        </p:spPr>
        <p:txBody>
          <a:bodyPr wrap="square" lIns="0" tIns="0" rIns="0" bIns="0" rtlCol="0"/>
          <a:lstStyle/>
          <a:p>
            <a:endParaRPr/>
          </a:p>
        </p:txBody>
      </p:sp>
      <p:sp>
        <p:nvSpPr>
          <p:cNvPr id="10" name="object 8">
            <a:extLst>
              <a:ext uri="{FF2B5EF4-FFF2-40B4-BE49-F238E27FC236}">
                <a16:creationId xmlns:a16="http://schemas.microsoft.com/office/drawing/2014/main" id="{FFBAE2B1-26E6-440D-5E21-B836FB54B9F7}"/>
              </a:ext>
            </a:extLst>
          </p:cNvPr>
          <p:cNvSpPr/>
          <p:nvPr/>
        </p:nvSpPr>
        <p:spPr>
          <a:xfrm>
            <a:off x="7004811" y="5942050"/>
            <a:ext cx="280670" cy="359410"/>
          </a:xfrm>
          <a:custGeom>
            <a:avLst/>
            <a:gdLst/>
            <a:ahLst/>
            <a:cxnLst/>
            <a:rect l="l" t="t" r="r" b="b"/>
            <a:pathLst>
              <a:path w="280670" h="359410">
                <a:moveTo>
                  <a:pt x="195846" y="79288"/>
                </a:moveTo>
                <a:lnTo>
                  <a:pt x="0" y="335915"/>
                </a:lnTo>
                <a:lnTo>
                  <a:pt x="30226" y="359029"/>
                </a:lnTo>
                <a:lnTo>
                  <a:pt x="226163" y="102439"/>
                </a:lnTo>
                <a:lnTo>
                  <a:pt x="195846" y="79288"/>
                </a:lnTo>
                <a:close/>
              </a:path>
              <a:path w="280670" h="359410">
                <a:moveTo>
                  <a:pt x="268148" y="64160"/>
                </a:moveTo>
                <a:lnTo>
                  <a:pt x="207391" y="64160"/>
                </a:lnTo>
                <a:lnTo>
                  <a:pt x="237744" y="87274"/>
                </a:lnTo>
                <a:lnTo>
                  <a:pt x="226163" y="102439"/>
                </a:lnTo>
                <a:lnTo>
                  <a:pt x="256413" y="125539"/>
                </a:lnTo>
                <a:lnTo>
                  <a:pt x="268148" y="64160"/>
                </a:lnTo>
                <a:close/>
              </a:path>
              <a:path w="280670" h="359410">
                <a:moveTo>
                  <a:pt x="207391" y="64160"/>
                </a:moveTo>
                <a:lnTo>
                  <a:pt x="195846" y="79288"/>
                </a:lnTo>
                <a:lnTo>
                  <a:pt x="226163" y="102439"/>
                </a:lnTo>
                <a:lnTo>
                  <a:pt x="237744" y="87274"/>
                </a:lnTo>
                <a:lnTo>
                  <a:pt x="207391" y="64160"/>
                </a:lnTo>
                <a:close/>
              </a:path>
              <a:path w="280670" h="359410">
                <a:moveTo>
                  <a:pt x="280416" y="0"/>
                </a:moveTo>
                <a:lnTo>
                  <a:pt x="165608" y="56197"/>
                </a:lnTo>
                <a:lnTo>
                  <a:pt x="195846" y="79288"/>
                </a:lnTo>
                <a:lnTo>
                  <a:pt x="207391" y="64160"/>
                </a:lnTo>
                <a:lnTo>
                  <a:pt x="268148" y="64160"/>
                </a:lnTo>
                <a:lnTo>
                  <a:pt x="280416" y="0"/>
                </a:lnTo>
                <a:close/>
              </a:path>
            </a:pathLst>
          </a:custGeom>
          <a:solidFill>
            <a:srgbClr val="5D4A3B"/>
          </a:solidFill>
        </p:spPr>
        <p:txBody>
          <a:bodyPr wrap="square" lIns="0" tIns="0" rIns="0" bIns="0" rtlCol="0"/>
          <a:lstStyle/>
          <a:p>
            <a:endParaRPr/>
          </a:p>
        </p:txBody>
      </p:sp>
    </p:spTree>
    <p:extLst>
      <p:ext uri="{BB962C8B-B14F-4D97-AF65-F5344CB8AC3E}">
        <p14:creationId xmlns:p14="http://schemas.microsoft.com/office/powerpoint/2010/main" val="3858528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5401EA-279E-7C78-E042-1A5603F1A1CB}"/>
              </a:ext>
            </a:extLst>
          </p:cNvPr>
          <p:cNvSpPr>
            <a:spLocks noGrp="1"/>
          </p:cNvSpPr>
          <p:nvPr>
            <p:ph type="title"/>
          </p:nvPr>
        </p:nvSpPr>
        <p:spPr/>
        <p:txBody>
          <a:bodyPr/>
          <a:lstStyle/>
          <a:p>
            <a:r>
              <a:rPr kumimoji="1" lang="en-US" altLang="ja-JP"/>
              <a:t>Count Vectorizer</a:t>
            </a:r>
            <a:endParaRPr kumimoji="1" lang="ja-JP" altLang="en-US"/>
          </a:p>
        </p:txBody>
      </p:sp>
      <p:sp>
        <p:nvSpPr>
          <p:cNvPr id="3" name="コンテンツ プレースホルダー 2">
            <a:extLst>
              <a:ext uri="{FF2B5EF4-FFF2-40B4-BE49-F238E27FC236}">
                <a16:creationId xmlns:a16="http://schemas.microsoft.com/office/drawing/2014/main" id="{67AED4BD-638C-D446-B3A4-36299E0D4880}"/>
              </a:ext>
            </a:extLst>
          </p:cNvPr>
          <p:cNvSpPr>
            <a:spLocks noGrp="1"/>
          </p:cNvSpPr>
          <p:nvPr>
            <p:ph idx="1"/>
          </p:nvPr>
        </p:nvSpPr>
        <p:spPr>
          <a:xfrm>
            <a:off x="838200" y="1442545"/>
            <a:ext cx="10515600" cy="1537138"/>
          </a:xfrm>
        </p:spPr>
        <p:txBody>
          <a:bodyPr>
            <a:normAutofit fontScale="92500" lnSpcReduction="10000"/>
          </a:bodyPr>
          <a:lstStyle/>
          <a:p>
            <a:r>
              <a:rPr kumimoji="1" lang="en-US" altLang="ja-JP"/>
              <a:t>It is one of the simplest ways of doing text vectorization.</a:t>
            </a:r>
          </a:p>
          <a:p>
            <a:r>
              <a:rPr kumimoji="1" lang="en-US" altLang="ja-JP"/>
              <a:t>It creates a document term matrix, which is a set of dummy variables that indicates if a particular word appears in the document.</a:t>
            </a:r>
          </a:p>
        </p:txBody>
      </p:sp>
      <p:pic>
        <p:nvPicPr>
          <p:cNvPr id="4" name="図 3">
            <a:extLst>
              <a:ext uri="{FF2B5EF4-FFF2-40B4-BE49-F238E27FC236}">
                <a16:creationId xmlns:a16="http://schemas.microsoft.com/office/drawing/2014/main" id="{69AA4E65-62B7-58DB-D901-656F3F2EB39B}"/>
              </a:ext>
            </a:extLst>
          </p:cNvPr>
          <p:cNvPicPr>
            <a:picLocks noChangeAspect="1"/>
          </p:cNvPicPr>
          <p:nvPr/>
        </p:nvPicPr>
        <p:blipFill>
          <a:blip r:embed="rId3"/>
          <a:stretch>
            <a:fillRect/>
          </a:stretch>
        </p:blipFill>
        <p:spPr>
          <a:xfrm>
            <a:off x="2167757" y="2909141"/>
            <a:ext cx="7986113" cy="3804450"/>
          </a:xfrm>
          <a:prstGeom prst="rect">
            <a:avLst/>
          </a:prstGeom>
        </p:spPr>
      </p:pic>
    </p:spTree>
    <p:extLst>
      <p:ext uri="{BB962C8B-B14F-4D97-AF65-F5344CB8AC3E}">
        <p14:creationId xmlns:p14="http://schemas.microsoft.com/office/powerpoint/2010/main" val="1508120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18ED04-965C-006B-934D-0D1CB152811F}"/>
              </a:ext>
            </a:extLst>
          </p:cNvPr>
          <p:cNvSpPr>
            <a:spLocks noGrp="1"/>
          </p:cNvSpPr>
          <p:nvPr>
            <p:ph type="title"/>
          </p:nvPr>
        </p:nvSpPr>
        <p:spPr/>
        <p:txBody>
          <a:bodyPr/>
          <a:lstStyle/>
          <a:p>
            <a:r>
              <a:rPr kumimoji="1" lang="en-US" altLang="ja-JP"/>
              <a:t>Bag-of-Words = Count Vectorizer</a:t>
            </a:r>
            <a:endParaRPr kumimoji="1" lang="ja-JP" altLang="en-US"/>
          </a:p>
        </p:txBody>
      </p:sp>
      <p:sp>
        <p:nvSpPr>
          <p:cNvPr id="3" name="コンテンツ プレースホルダー 2">
            <a:extLst>
              <a:ext uri="{FF2B5EF4-FFF2-40B4-BE49-F238E27FC236}">
                <a16:creationId xmlns:a16="http://schemas.microsoft.com/office/drawing/2014/main" id="{908FFC53-0BB8-7D47-2D9C-459E50A2CBE8}"/>
              </a:ext>
            </a:extLst>
          </p:cNvPr>
          <p:cNvSpPr>
            <a:spLocks noGrp="1"/>
          </p:cNvSpPr>
          <p:nvPr>
            <p:ph idx="1"/>
          </p:nvPr>
        </p:nvSpPr>
        <p:spPr/>
        <p:txBody>
          <a:bodyPr>
            <a:normAutofit fontScale="92500"/>
          </a:bodyPr>
          <a:lstStyle/>
          <a:p>
            <a:r>
              <a:rPr kumimoji="1" lang="en-US" altLang="ja-JP"/>
              <a:t>This vectorization technique converts the text content to numerical feature vectors. Bag of Words takes a document from a corpus and converts it into a numeric vector by mapping each document word to a feature vector for the machine learning model.</a:t>
            </a:r>
          </a:p>
          <a:p>
            <a:r>
              <a:rPr kumimoji="1" lang="en-US" altLang="ja-JP"/>
              <a:t>In this approach of text vectorization, we perform two operations.</a:t>
            </a:r>
          </a:p>
          <a:p>
            <a:pPr lvl="1"/>
            <a:r>
              <a:rPr kumimoji="1" lang="en-US" altLang="ja-JP"/>
              <a:t>Tokenization</a:t>
            </a:r>
          </a:p>
          <a:p>
            <a:pPr lvl="1"/>
            <a:r>
              <a:rPr kumimoji="1" lang="en-US" altLang="ja-JP"/>
              <a:t>Vectors Creation</a:t>
            </a:r>
          </a:p>
          <a:p>
            <a:r>
              <a:rPr lang="en-US" altLang="ja-JP">
                <a:ea typeface="MS PGothic" panose="020B0600070205080204" pitchFamily="50" charset="-128"/>
              </a:rPr>
              <a:t>Example: (use words around with no order) </a:t>
            </a:r>
          </a:p>
          <a:p>
            <a:pPr lvl="1"/>
            <a:r>
              <a:rPr lang="en-US" altLang="ja-JP" i="1">
                <a:ea typeface="MS PGothic" panose="020B0600070205080204" pitchFamily="50" charset="-128"/>
              </a:rPr>
              <a:t>The manufacturing </a:t>
            </a:r>
            <a:r>
              <a:rPr lang="en-US" altLang="ja-JP" i="1" u="sng">
                <a:ea typeface="MS PGothic" panose="020B0600070205080204" pitchFamily="50" charset="-128"/>
              </a:rPr>
              <a:t>plant</a:t>
            </a:r>
            <a:r>
              <a:rPr lang="en-US" altLang="ja-JP" i="1">
                <a:ea typeface="MS PGothic" panose="020B0600070205080204" pitchFamily="50" charset="-128"/>
              </a:rPr>
              <a:t> which had previously sustained the town’s economy shut down after an extended labor strike.</a:t>
            </a:r>
          </a:p>
          <a:p>
            <a:pPr lvl="1"/>
            <a:r>
              <a:rPr lang="en-US" altLang="ja-JP">
                <a:ea typeface="MS PGothic" panose="020B0600070205080204" pitchFamily="50" charset="-128"/>
              </a:rPr>
              <a:t>Bags of words = {</a:t>
            </a:r>
            <a:r>
              <a:rPr lang="en-US" altLang="ja-JP" i="1">
                <a:ea typeface="MS PGothic" panose="020B0600070205080204" pitchFamily="50" charset="-128"/>
              </a:rPr>
              <a:t>after, manufacturing, which, labor,</a:t>
            </a:r>
            <a:r>
              <a:rPr lang="en-US" altLang="ja-JP">
                <a:ea typeface="MS PGothic" panose="020B0600070205080204" pitchFamily="50" charset="-128"/>
              </a:rPr>
              <a:t> ..}  </a:t>
            </a:r>
          </a:p>
          <a:p>
            <a:pPr marL="0" indent="0">
              <a:buNone/>
            </a:pPr>
            <a:endParaRPr lang="en-US" altLang="ja-JP">
              <a:ea typeface="MS PGothic" panose="020B0600070205080204" pitchFamily="50" charset="-128"/>
            </a:endParaRPr>
          </a:p>
          <a:p>
            <a:endParaRPr kumimoji="1" lang="en-US" altLang="ja-JP"/>
          </a:p>
          <a:p>
            <a:endParaRPr kumimoji="1" lang="ja-JP" altLang="en-US"/>
          </a:p>
        </p:txBody>
      </p:sp>
    </p:spTree>
    <p:extLst>
      <p:ext uri="{BB962C8B-B14F-4D97-AF65-F5344CB8AC3E}">
        <p14:creationId xmlns:p14="http://schemas.microsoft.com/office/powerpoint/2010/main" val="3143509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An</a:t>
            </a:r>
            <a:r>
              <a:rPr kumimoji="1" lang="ja-JP" altLang="en-US"/>
              <a:t> </a:t>
            </a:r>
            <a:r>
              <a:rPr kumimoji="1" lang="en-US" altLang="ja-JP"/>
              <a:t>Example</a:t>
            </a:r>
            <a:r>
              <a:rPr kumimoji="1" lang="ja-JP" altLang="en-US"/>
              <a:t> </a:t>
            </a:r>
            <a:r>
              <a:rPr kumimoji="1" lang="en-US" altLang="ja-JP"/>
              <a:t>of</a:t>
            </a:r>
            <a:r>
              <a:rPr kumimoji="1" lang="ja-JP" altLang="en-US"/>
              <a:t> </a:t>
            </a:r>
            <a:r>
              <a:rPr kumimoji="1" lang="en-US" altLang="ja-JP"/>
              <a:t>Bag</a:t>
            </a:r>
            <a:r>
              <a:rPr kumimoji="1" lang="ja-JP" altLang="en-US"/>
              <a:t> </a:t>
            </a:r>
            <a:r>
              <a:rPr kumimoji="1" lang="en-US" altLang="ja-JP"/>
              <a:t>of</a:t>
            </a:r>
            <a:r>
              <a:rPr kumimoji="1" lang="ja-JP" altLang="en-US"/>
              <a:t> </a:t>
            </a:r>
            <a:r>
              <a:rPr kumimoji="1" lang="en-US" altLang="ja-JP"/>
              <a:t>Words</a:t>
            </a:r>
            <a:endParaRPr kumimoji="1" lang="ja-JP" altLang="en-US"/>
          </a:p>
        </p:txBody>
      </p:sp>
      <p:pic>
        <p:nvPicPr>
          <p:cNvPr id="16386" name="Picture 2" descr="「bag of words slide」の画像検索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87" y="2169293"/>
            <a:ext cx="6592638" cy="36166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244ED3A5-ED1A-6FA1-0B23-8851B9B92678}"/>
              </a:ext>
            </a:extLst>
          </p:cNvPr>
          <p:cNvSpPr txBox="1"/>
          <p:nvPr/>
        </p:nvSpPr>
        <p:spPr>
          <a:xfrm>
            <a:off x="5405747" y="2152784"/>
            <a:ext cx="1380506" cy="369332"/>
          </a:xfrm>
          <a:prstGeom prst="rect">
            <a:avLst/>
          </a:prstGeom>
          <a:solidFill>
            <a:srgbClr val="FFCCFF"/>
          </a:solidFill>
        </p:spPr>
        <p:txBody>
          <a:bodyPr wrap="none" rtlCol="0">
            <a:spAutoFit/>
          </a:bodyPr>
          <a:lstStyle/>
          <a:p>
            <a:r>
              <a:rPr kumimoji="1" lang="en-US" altLang="ja-JP"/>
              <a:t>Vectorized!</a:t>
            </a:r>
            <a:endParaRPr kumimoji="1" lang="ja-JP" altLang="en-US"/>
          </a:p>
        </p:txBody>
      </p:sp>
      <p:pic>
        <p:nvPicPr>
          <p:cNvPr id="4" name="図 3">
            <a:extLst>
              <a:ext uri="{FF2B5EF4-FFF2-40B4-BE49-F238E27FC236}">
                <a16:creationId xmlns:a16="http://schemas.microsoft.com/office/drawing/2014/main" id="{7CD8586D-201F-3434-E5A9-704BCFC4033B}"/>
              </a:ext>
            </a:extLst>
          </p:cNvPr>
          <p:cNvPicPr>
            <a:picLocks noChangeAspect="1"/>
          </p:cNvPicPr>
          <p:nvPr/>
        </p:nvPicPr>
        <p:blipFill>
          <a:blip r:embed="rId3"/>
          <a:stretch>
            <a:fillRect/>
          </a:stretch>
        </p:blipFill>
        <p:spPr>
          <a:xfrm>
            <a:off x="7037161" y="2471564"/>
            <a:ext cx="4884717" cy="1012615"/>
          </a:xfrm>
          <a:prstGeom prst="rect">
            <a:avLst/>
          </a:prstGeom>
        </p:spPr>
      </p:pic>
      <p:pic>
        <p:nvPicPr>
          <p:cNvPr id="5" name="図 4">
            <a:extLst>
              <a:ext uri="{FF2B5EF4-FFF2-40B4-BE49-F238E27FC236}">
                <a16:creationId xmlns:a16="http://schemas.microsoft.com/office/drawing/2014/main" id="{8502D302-C2B6-26FA-5C82-10B478919023}"/>
              </a:ext>
            </a:extLst>
          </p:cNvPr>
          <p:cNvPicPr>
            <a:picLocks noChangeAspect="1"/>
          </p:cNvPicPr>
          <p:nvPr/>
        </p:nvPicPr>
        <p:blipFill>
          <a:blip r:embed="rId4"/>
          <a:stretch>
            <a:fillRect/>
          </a:stretch>
        </p:blipFill>
        <p:spPr>
          <a:xfrm>
            <a:off x="7209943" y="1592117"/>
            <a:ext cx="3905795" cy="819264"/>
          </a:xfrm>
          <a:prstGeom prst="rect">
            <a:avLst/>
          </a:prstGeom>
        </p:spPr>
      </p:pic>
      <p:sp>
        <p:nvSpPr>
          <p:cNvPr id="6" name="コンテンツ プレースホルダー 2">
            <a:extLst>
              <a:ext uri="{FF2B5EF4-FFF2-40B4-BE49-F238E27FC236}">
                <a16:creationId xmlns:a16="http://schemas.microsoft.com/office/drawing/2014/main" id="{89B721B1-9C9B-049C-D0EC-DF3757E3C3A0}"/>
              </a:ext>
            </a:extLst>
          </p:cNvPr>
          <p:cNvSpPr>
            <a:spLocks noGrp="1"/>
          </p:cNvSpPr>
          <p:nvPr>
            <p:ph idx="1"/>
          </p:nvPr>
        </p:nvSpPr>
        <p:spPr>
          <a:xfrm>
            <a:off x="6649924" y="3783725"/>
            <a:ext cx="5213628" cy="2393238"/>
          </a:xfrm>
        </p:spPr>
        <p:txBody>
          <a:bodyPr>
            <a:normAutofit lnSpcReduction="10000"/>
          </a:bodyPr>
          <a:lstStyle/>
          <a:p>
            <a:r>
              <a:rPr kumimoji="1" lang="en-US" altLang="ja-JP"/>
              <a:t>Disadvantages of Bag of Words</a:t>
            </a:r>
          </a:p>
          <a:p>
            <a:pPr lvl="1"/>
            <a:r>
              <a:rPr kumimoji="1" lang="en-US" altLang="ja-JP"/>
              <a:t>1. This method doesn’t preserve the word order.</a:t>
            </a:r>
          </a:p>
          <a:p>
            <a:pPr lvl="1"/>
            <a:r>
              <a:rPr kumimoji="1" lang="en-US" altLang="ja-JP"/>
              <a:t>2. It does not allow to draw of useful inferences for downstream NLP tasks.</a:t>
            </a:r>
            <a:endParaRPr kumimoji="1" lang="ja-JP" altLang="en-US"/>
          </a:p>
        </p:txBody>
      </p:sp>
    </p:spTree>
    <p:extLst>
      <p:ext uri="{BB962C8B-B14F-4D97-AF65-F5344CB8AC3E}">
        <p14:creationId xmlns:p14="http://schemas.microsoft.com/office/powerpoint/2010/main" val="3584627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E0B6B9-ECA1-8685-03CF-A2FDF061DA82}"/>
              </a:ext>
            </a:extLst>
          </p:cNvPr>
          <p:cNvSpPr>
            <a:spLocks noGrp="1"/>
          </p:cNvSpPr>
          <p:nvPr>
            <p:ph type="title"/>
          </p:nvPr>
        </p:nvSpPr>
        <p:spPr/>
        <p:txBody>
          <a:bodyPr/>
          <a:lstStyle/>
          <a:p>
            <a:r>
              <a:rPr kumimoji="1" lang="en-US" altLang="ja-JP"/>
              <a:t>Language-Model: Estimate Model</a:t>
            </a:r>
            <a:endParaRPr kumimoji="1" lang="ja-JP" altLang="en-US"/>
          </a:p>
        </p:txBody>
      </p:sp>
      <p:sp>
        <p:nvSpPr>
          <p:cNvPr id="3" name="コンテンツ プレースホルダー 2">
            <a:extLst>
              <a:ext uri="{FF2B5EF4-FFF2-40B4-BE49-F238E27FC236}">
                <a16:creationId xmlns:a16="http://schemas.microsoft.com/office/drawing/2014/main" id="{91597C42-796B-BB13-900E-E1A4DC727B86}"/>
              </a:ext>
            </a:extLst>
          </p:cNvPr>
          <p:cNvSpPr>
            <a:spLocks noGrp="1"/>
          </p:cNvSpPr>
          <p:nvPr>
            <p:ph idx="1"/>
          </p:nvPr>
        </p:nvSpPr>
        <p:spPr/>
        <p:txBody>
          <a:bodyPr/>
          <a:lstStyle/>
          <a:p>
            <a:pPr>
              <a:lnSpc>
                <a:spcPct val="90000"/>
              </a:lnSpc>
            </a:pPr>
            <a:r>
              <a:rPr lang="en-US" altLang="ja-JP" sz="2400">
                <a:ea typeface="ＭＳ Ｐゴシック" panose="020B0600070205080204" pitchFamily="50" charset="-128"/>
              </a:rPr>
              <a:t>Estimate probability of each word given prior context.</a:t>
            </a:r>
          </a:p>
          <a:p>
            <a:pPr lvl="1">
              <a:lnSpc>
                <a:spcPct val="90000"/>
              </a:lnSpc>
            </a:pPr>
            <a:r>
              <a:rPr lang="en-US" altLang="ja-JP" sz="2000">
                <a:ea typeface="ＭＳ Ｐゴシック" panose="020B0600070205080204" pitchFamily="50" charset="-128"/>
              </a:rPr>
              <a:t>P(phone | Please turn off your cell)</a:t>
            </a:r>
          </a:p>
          <a:p>
            <a:r>
              <a:rPr lang="en-US" altLang="ja-JP" sz="2800">
                <a:ea typeface="ＭＳ Ｐゴシック" panose="020B0600070205080204" pitchFamily="50" charset="-128"/>
              </a:rPr>
              <a:t>Number of parameters required grows exponentially with the number of words of prior context.</a:t>
            </a:r>
          </a:p>
          <a:p>
            <a:r>
              <a:rPr kumimoji="1" lang="en-US" altLang="ja-JP"/>
              <a:t>The Markov assumption is the presumption that the future behavior of a dynamical system only depends on its recent history. Almost this type estimate uses Markov assumption.</a:t>
            </a:r>
            <a:endParaRPr kumimoji="1" lang="ja-JP" altLang="en-US"/>
          </a:p>
        </p:txBody>
      </p:sp>
    </p:spTree>
    <p:extLst>
      <p:ext uri="{BB962C8B-B14F-4D97-AF65-F5344CB8AC3E}">
        <p14:creationId xmlns:p14="http://schemas.microsoft.com/office/powerpoint/2010/main" val="1429265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r>
              <a:rPr lang="en-US" altLang="ja-JP"/>
              <a:t>Analyzing Sentence Structure </a:t>
            </a:r>
          </a:p>
        </p:txBody>
      </p:sp>
      <p:sp>
        <p:nvSpPr>
          <p:cNvPr id="5" name="コンテンツ プレースホルダー 4"/>
          <p:cNvSpPr>
            <a:spLocks noGrp="1"/>
          </p:cNvSpPr>
          <p:nvPr>
            <p:ph idx="1"/>
          </p:nvPr>
        </p:nvSpPr>
        <p:spPr/>
        <p:txBody>
          <a:bodyPr/>
          <a:lstStyle/>
          <a:p>
            <a:r>
              <a:rPr lang="en-US" altLang="ja-JP">
                <a:ea typeface="ＭＳ Ｐゴシック" panose="020B0600070205080204" pitchFamily="50" charset="-128"/>
              </a:rPr>
              <a:t>Key motivation is natural language </a:t>
            </a:r>
            <a:r>
              <a:rPr lang="en-US" altLang="ja-JP" i="1">
                <a:ea typeface="ＭＳ Ｐゴシック" panose="020B0600070205080204" pitchFamily="50" charset="-128"/>
              </a:rPr>
              <a:t>understanding</a:t>
            </a:r>
            <a:r>
              <a:rPr lang="en-US" altLang="ja-JP">
                <a:ea typeface="ＭＳ Ｐゴシック" panose="020B0600070205080204" pitchFamily="50" charset="-128"/>
              </a:rPr>
              <a:t>. </a:t>
            </a:r>
          </a:p>
          <a:p>
            <a:pPr lvl="1"/>
            <a:r>
              <a:rPr lang="ja-JP" altLang="en-US"/>
              <a:t>The starting point of understanding the correct meaning is based on the correct understanding of the sentence structure (which words receive which words).</a:t>
            </a:r>
            <a:endParaRPr lang="en-US" altLang="ja-JP"/>
          </a:p>
          <a:p>
            <a:r>
              <a:rPr lang="en-US" altLang="ja-JP"/>
              <a:t>Phase Structure Parsing –</a:t>
            </a:r>
            <a:br>
              <a:rPr lang="en-US" altLang="ja-JP"/>
            </a:br>
            <a:r>
              <a:rPr lang="en-US" altLang="ja-JP"/>
              <a:t>structural (syntactical) </a:t>
            </a:r>
            <a:br>
              <a:rPr lang="en-US" altLang="ja-JP"/>
            </a:br>
            <a:r>
              <a:rPr lang="en-US" altLang="ja-JP"/>
              <a:t>understanding</a:t>
            </a:r>
          </a:p>
          <a:p>
            <a:pPr lvl="1"/>
            <a:r>
              <a:rPr lang="en-US" altLang="ja-JP">
                <a:ea typeface="ＭＳ Ｐゴシック" panose="020B0600070205080204" pitchFamily="50" charset="-128"/>
              </a:rPr>
              <a:t>Phrase structure parsing </a:t>
            </a:r>
            <a:br>
              <a:rPr lang="en-US" altLang="ja-JP">
                <a:ea typeface="ＭＳ Ｐゴシック" panose="020B0600070205080204" pitchFamily="50" charset="-128"/>
              </a:rPr>
            </a:br>
            <a:r>
              <a:rPr lang="en-US" altLang="ja-JP">
                <a:ea typeface="ＭＳ Ｐゴシック" panose="020B0600070205080204" pitchFamily="50" charset="-128"/>
              </a:rPr>
              <a:t>organizes syntax into </a:t>
            </a:r>
            <a:br>
              <a:rPr lang="en-US" altLang="ja-JP">
                <a:ea typeface="ＭＳ Ｐゴシック" panose="020B0600070205080204" pitchFamily="50" charset="-128"/>
              </a:rPr>
            </a:br>
            <a:r>
              <a:rPr lang="en-US" altLang="ja-JP" b="1" i="1">
                <a:ea typeface="ＭＳ Ｐゴシック" panose="020B0600070205080204" pitchFamily="50" charset="-128"/>
              </a:rPr>
              <a:t>constituents</a:t>
            </a:r>
            <a:r>
              <a:rPr lang="en-US" altLang="ja-JP" i="1">
                <a:ea typeface="ＭＳ Ｐゴシック" panose="020B0600070205080204" pitchFamily="50" charset="-128"/>
              </a:rPr>
              <a:t> </a:t>
            </a:r>
            <a:r>
              <a:rPr lang="en-US" altLang="ja-JP">
                <a:ea typeface="ＭＳ Ｐゴシック" panose="020B0600070205080204" pitchFamily="50" charset="-128"/>
              </a:rPr>
              <a:t>or </a:t>
            </a:r>
            <a:r>
              <a:rPr lang="en-US" altLang="ja-JP" i="1">
                <a:ea typeface="ＭＳ Ｐゴシック" panose="020B0600070205080204" pitchFamily="50" charset="-128"/>
              </a:rPr>
              <a:t>brackets</a:t>
            </a:r>
          </a:p>
        </p:txBody>
      </p:sp>
      <p:sp>
        <p:nvSpPr>
          <p:cNvPr id="4" name="スライド番号プレースホルダー 3"/>
          <p:cNvSpPr>
            <a:spLocks noGrp="1"/>
          </p:cNvSpPr>
          <p:nvPr>
            <p:ph type="sldNum" sz="quarter" idx="12"/>
          </p:nvPr>
        </p:nvSpPr>
        <p:spPr/>
        <p:txBody>
          <a:bodyPr/>
          <a:lstStyle/>
          <a:p>
            <a:fld id="{812C0CD2-5850-4478-A18B-79F931B59507}" type="slidenum">
              <a:rPr lang="en-US" altLang="ja-JP" smtClean="0"/>
              <a:pPr/>
              <a:t>4</a:t>
            </a:fld>
            <a:endParaRPr lang="en-US" altLang="ja-JP"/>
          </a:p>
        </p:txBody>
      </p:sp>
      <p:grpSp>
        <p:nvGrpSpPr>
          <p:cNvPr id="6" name="Group 4">
            <a:extLst>
              <a:ext uri="{FF2B5EF4-FFF2-40B4-BE49-F238E27FC236}">
                <a16:creationId xmlns:a16="http://schemas.microsoft.com/office/drawing/2014/main" id="{4EEA44D4-CA67-2833-20E1-E82487B1EF98}"/>
              </a:ext>
            </a:extLst>
          </p:cNvPr>
          <p:cNvGrpSpPr>
            <a:grpSpLocks/>
          </p:cNvGrpSpPr>
          <p:nvPr/>
        </p:nvGrpSpPr>
        <p:grpSpPr bwMode="auto">
          <a:xfrm>
            <a:off x="6515415" y="4686300"/>
            <a:ext cx="4953000" cy="2035175"/>
            <a:chOff x="912" y="2256"/>
            <a:chExt cx="4512" cy="1874"/>
          </a:xfrm>
        </p:grpSpPr>
        <p:sp>
          <p:nvSpPr>
            <p:cNvPr id="7" name="Text Box 5">
              <a:extLst>
                <a:ext uri="{FF2B5EF4-FFF2-40B4-BE49-F238E27FC236}">
                  <a16:creationId xmlns:a16="http://schemas.microsoft.com/office/drawing/2014/main" id="{3C1DAF7A-B03E-3FC3-3E36-ACA8ED907660}"/>
                </a:ext>
              </a:extLst>
            </p:cNvPr>
            <p:cNvSpPr txBox="1">
              <a:spLocks noChangeArrowheads="1"/>
            </p:cNvSpPr>
            <p:nvPr/>
          </p:nvSpPr>
          <p:spPr bwMode="auto">
            <a:xfrm>
              <a:off x="912" y="3792"/>
              <a:ext cx="451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ja-JP">
                  <a:ea typeface="ＭＳ Ｐゴシック" panose="020B0600070205080204" pitchFamily="50" charset="-128"/>
                </a:rPr>
                <a:t>new art critics write reviews with computers</a:t>
              </a:r>
            </a:p>
          </p:txBody>
        </p:sp>
        <p:sp>
          <p:nvSpPr>
            <p:cNvPr id="8" name="Text Box 6">
              <a:extLst>
                <a:ext uri="{FF2B5EF4-FFF2-40B4-BE49-F238E27FC236}">
                  <a16:creationId xmlns:a16="http://schemas.microsoft.com/office/drawing/2014/main" id="{8650E38F-867C-ED15-700B-C991A91DC8E3}"/>
                </a:ext>
              </a:extLst>
            </p:cNvPr>
            <p:cNvSpPr txBox="1">
              <a:spLocks noChangeArrowheads="1"/>
            </p:cNvSpPr>
            <p:nvPr/>
          </p:nvSpPr>
          <p:spPr bwMode="auto">
            <a:xfrm>
              <a:off x="4031" y="3061"/>
              <a:ext cx="480"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ja-JP" sz="1400">
                  <a:ea typeface="ＭＳ Ｐゴシック" panose="020B0600070205080204" pitchFamily="50" charset="-128"/>
                </a:rPr>
                <a:t>PP</a:t>
              </a:r>
            </a:p>
          </p:txBody>
        </p:sp>
        <p:sp>
          <p:nvSpPr>
            <p:cNvPr id="9" name="Text Box 7">
              <a:extLst>
                <a:ext uri="{FF2B5EF4-FFF2-40B4-BE49-F238E27FC236}">
                  <a16:creationId xmlns:a16="http://schemas.microsoft.com/office/drawing/2014/main" id="{7259FB19-8EC5-6257-943D-067BCB3D57FA}"/>
                </a:ext>
              </a:extLst>
            </p:cNvPr>
            <p:cNvSpPr txBox="1">
              <a:spLocks noChangeArrowheads="1"/>
            </p:cNvSpPr>
            <p:nvPr/>
          </p:nvSpPr>
          <p:spPr bwMode="auto">
            <a:xfrm>
              <a:off x="4416" y="3446"/>
              <a:ext cx="480"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ja-JP" sz="1400">
                  <a:ea typeface="ＭＳ Ｐゴシック" panose="020B0600070205080204" pitchFamily="50" charset="-128"/>
                </a:rPr>
                <a:t>NP</a:t>
              </a:r>
            </a:p>
          </p:txBody>
        </p:sp>
        <p:sp>
          <p:nvSpPr>
            <p:cNvPr id="10" name="Text Box 8">
              <a:extLst>
                <a:ext uri="{FF2B5EF4-FFF2-40B4-BE49-F238E27FC236}">
                  <a16:creationId xmlns:a16="http://schemas.microsoft.com/office/drawing/2014/main" id="{C728B092-8FF3-A1BB-F0C4-405DF12D81F3}"/>
                </a:ext>
              </a:extLst>
            </p:cNvPr>
            <p:cNvSpPr txBox="1">
              <a:spLocks noChangeArrowheads="1"/>
            </p:cNvSpPr>
            <p:nvPr/>
          </p:nvSpPr>
          <p:spPr bwMode="auto">
            <a:xfrm>
              <a:off x="3073" y="3207"/>
              <a:ext cx="480"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ja-JP" sz="1400">
                  <a:ea typeface="ＭＳ Ｐゴシック" panose="020B0600070205080204" pitchFamily="50" charset="-128"/>
                </a:rPr>
                <a:t>NP</a:t>
              </a:r>
            </a:p>
          </p:txBody>
        </p:sp>
        <p:sp>
          <p:nvSpPr>
            <p:cNvPr id="11" name="Text Box 9">
              <a:extLst>
                <a:ext uri="{FF2B5EF4-FFF2-40B4-BE49-F238E27FC236}">
                  <a16:creationId xmlns:a16="http://schemas.microsoft.com/office/drawing/2014/main" id="{A90FBF17-E86B-95D4-7BA5-C0BDAA0CFE71}"/>
                </a:ext>
              </a:extLst>
            </p:cNvPr>
            <p:cNvSpPr txBox="1">
              <a:spLocks noChangeArrowheads="1"/>
            </p:cNvSpPr>
            <p:nvPr/>
          </p:nvSpPr>
          <p:spPr bwMode="auto">
            <a:xfrm>
              <a:off x="1728" y="3446"/>
              <a:ext cx="481"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ja-JP" sz="1400">
                  <a:ea typeface="ＭＳ Ｐゴシック" panose="020B0600070205080204" pitchFamily="50" charset="-128"/>
                </a:rPr>
                <a:t>N’</a:t>
              </a:r>
            </a:p>
          </p:txBody>
        </p:sp>
        <p:sp>
          <p:nvSpPr>
            <p:cNvPr id="12" name="Text Box 10">
              <a:extLst>
                <a:ext uri="{FF2B5EF4-FFF2-40B4-BE49-F238E27FC236}">
                  <a16:creationId xmlns:a16="http://schemas.microsoft.com/office/drawing/2014/main" id="{4D21EE23-613B-567D-DD91-73AE15710998}"/>
                </a:ext>
              </a:extLst>
            </p:cNvPr>
            <p:cNvSpPr txBox="1">
              <a:spLocks noChangeArrowheads="1"/>
            </p:cNvSpPr>
            <p:nvPr/>
          </p:nvSpPr>
          <p:spPr bwMode="auto">
            <a:xfrm>
              <a:off x="1344" y="3061"/>
              <a:ext cx="481"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ja-JP" sz="1400">
                  <a:ea typeface="ＭＳ Ｐゴシック" panose="020B0600070205080204" pitchFamily="50" charset="-128"/>
                </a:rPr>
                <a:t>NP</a:t>
              </a:r>
            </a:p>
          </p:txBody>
        </p:sp>
        <p:sp>
          <p:nvSpPr>
            <p:cNvPr id="13" name="Text Box 11">
              <a:extLst>
                <a:ext uri="{FF2B5EF4-FFF2-40B4-BE49-F238E27FC236}">
                  <a16:creationId xmlns:a16="http://schemas.microsoft.com/office/drawing/2014/main" id="{83349F05-EC23-33A9-0D3D-E26217B5C8FD}"/>
                </a:ext>
              </a:extLst>
            </p:cNvPr>
            <p:cNvSpPr txBox="1">
              <a:spLocks noChangeArrowheads="1"/>
            </p:cNvSpPr>
            <p:nvPr/>
          </p:nvSpPr>
          <p:spPr bwMode="auto">
            <a:xfrm>
              <a:off x="3073" y="2594"/>
              <a:ext cx="480"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ja-JP" sz="1400">
                  <a:ea typeface="ＭＳ Ｐゴシック" panose="020B0600070205080204" pitchFamily="50" charset="-128"/>
                </a:rPr>
                <a:t>VP</a:t>
              </a:r>
            </a:p>
          </p:txBody>
        </p:sp>
        <p:sp>
          <p:nvSpPr>
            <p:cNvPr id="14" name="Text Box 12">
              <a:extLst>
                <a:ext uri="{FF2B5EF4-FFF2-40B4-BE49-F238E27FC236}">
                  <a16:creationId xmlns:a16="http://schemas.microsoft.com/office/drawing/2014/main" id="{3C634F85-F8E7-A312-1C75-D98A17C2FA06}"/>
                </a:ext>
              </a:extLst>
            </p:cNvPr>
            <p:cNvSpPr txBox="1">
              <a:spLocks noChangeArrowheads="1"/>
            </p:cNvSpPr>
            <p:nvPr/>
          </p:nvSpPr>
          <p:spPr bwMode="auto">
            <a:xfrm>
              <a:off x="2305" y="2256"/>
              <a:ext cx="478"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ja-JP" sz="1400">
                  <a:ea typeface="ＭＳ Ｐゴシック" panose="020B0600070205080204" pitchFamily="50" charset="-128"/>
                </a:rPr>
                <a:t>S</a:t>
              </a:r>
            </a:p>
          </p:txBody>
        </p:sp>
        <p:sp>
          <p:nvSpPr>
            <p:cNvPr id="15" name="Line 13">
              <a:extLst>
                <a:ext uri="{FF2B5EF4-FFF2-40B4-BE49-F238E27FC236}">
                  <a16:creationId xmlns:a16="http://schemas.microsoft.com/office/drawing/2014/main" id="{8A1FBAD7-3149-E60C-FCFE-D800EA3652CA}"/>
                </a:ext>
              </a:extLst>
            </p:cNvPr>
            <p:cNvSpPr>
              <a:spLocks noChangeShapeType="1"/>
            </p:cNvSpPr>
            <p:nvPr/>
          </p:nvSpPr>
          <p:spPr bwMode="auto">
            <a:xfrm>
              <a:off x="2400" y="2496"/>
              <a:ext cx="672"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 name="Line 14">
              <a:extLst>
                <a:ext uri="{FF2B5EF4-FFF2-40B4-BE49-F238E27FC236}">
                  <a16:creationId xmlns:a16="http://schemas.microsoft.com/office/drawing/2014/main" id="{B3F33CE9-2B2A-98BC-2B1F-7D95BAB2A0F2}"/>
                </a:ext>
              </a:extLst>
            </p:cNvPr>
            <p:cNvSpPr>
              <a:spLocks noChangeShapeType="1"/>
            </p:cNvSpPr>
            <p:nvPr/>
          </p:nvSpPr>
          <p:spPr bwMode="auto">
            <a:xfrm flipH="1">
              <a:off x="1536" y="2496"/>
              <a:ext cx="864"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 name="Line 15">
              <a:extLst>
                <a:ext uri="{FF2B5EF4-FFF2-40B4-BE49-F238E27FC236}">
                  <a16:creationId xmlns:a16="http://schemas.microsoft.com/office/drawing/2014/main" id="{F4A44B0B-7E14-CB84-500C-3F380438A143}"/>
                </a:ext>
              </a:extLst>
            </p:cNvPr>
            <p:cNvSpPr>
              <a:spLocks noChangeShapeType="1"/>
            </p:cNvSpPr>
            <p:nvPr/>
          </p:nvSpPr>
          <p:spPr bwMode="auto">
            <a:xfrm>
              <a:off x="1488" y="3312"/>
              <a:ext cx="24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Line 16">
              <a:extLst>
                <a:ext uri="{FF2B5EF4-FFF2-40B4-BE49-F238E27FC236}">
                  <a16:creationId xmlns:a16="http://schemas.microsoft.com/office/drawing/2014/main" id="{395EF13D-1DC4-0F7C-36EE-DDEECE3ADA5E}"/>
                </a:ext>
              </a:extLst>
            </p:cNvPr>
            <p:cNvSpPr>
              <a:spLocks noChangeShapeType="1"/>
            </p:cNvSpPr>
            <p:nvPr/>
          </p:nvSpPr>
          <p:spPr bwMode="auto">
            <a:xfrm flipH="1">
              <a:off x="1200" y="3312"/>
              <a:ext cx="288"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 name="Line 17">
              <a:extLst>
                <a:ext uri="{FF2B5EF4-FFF2-40B4-BE49-F238E27FC236}">
                  <a16:creationId xmlns:a16="http://schemas.microsoft.com/office/drawing/2014/main" id="{C443946F-8623-35BD-4D0F-B831C6D3171B}"/>
                </a:ext>
              </a:extLst>
            </p:cNvPr>
            <p:cNvSpPr>
              <a:spLocks noChangeShapeType="1"/>
            </p:cNvSpPr>
            <p:nvPr/>
          </p:nvSpPr>
          <p:spPr bwMode="auto">
            <a:xfrm flipH="1">
              <a:off x="1632" y="3696"/>
              <a:ext cx="192"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 name="Line 18">
              <a:extLst>
                <a:ext uri="{FF2B5EF4-FFF2-40B4-BE49-F238E27FC236}">
                  <a16:creationId xmlns:a16="http://schemas.microsoft.com/office/drawing/2014/main" id="{86F68C60-5C15-9748-1437-ECC5D6D03E48}"/>
                </a:ext>
              </a:extLst>
            </p:cNvPr>
            <p:cNvSpPr>
              <a:spLocks noChangeShapeType="1"/>
            </p:cNvSpPr>
            <p:nvPr/>
          </p:nvSpPr>
          <p:spPr bwMode="auto">
            <a:xfrm>
              <a:off x="1824" y="3696"/>
              <a:ext cx="192"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 name="Line 19">
              <a:extLst>
                <a:ext uri="{FF2B5EF4-FFF2-40B4-BE49-F238E27FC236}">
                  <a16:creationId xmlns:a16="http://schemas.microsoft.com/office/drawing/2014/main" id="{A7DB178D-B684-FFF6-E5D2-8D7F77B76E75}"/>
                </a:ext>
              </a:extLst>
            </p:cNvPr>
            <p:cNvSpPr>
              <a:spLocks noChangeShapeType="1"/>
            </p:cNvSpPr>
            <p:nvPr/>
          </p:nvSpPr>
          <p:spPr bwMode="auto">
            <a:xfrm>
              <a:off x="3216" y="34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 name="Line 20">
              <a:extLst>
                <a:ext uri="{FF2B5EF4-FFF2-40B4-BE49-F238E27FC236}">
                  <a16:creationId xmlns:a16="http://schemas.microsoft.com/office/drawing/2014/main" id="{1421E2DC-2C80-E0F6-9D74-6466E8BC7913}"/>
                </a:ext>
              </a:extLst>
            </p:cNvPr>
            <p:cNvSpPr>
              <a:spLocks noChangeShapeType="1"/>
            </p:cNvSpPr>
            <p:nvPr/>
          </p:nvSpPr>
          <p:spPr bwMode="auto">
            <a:xfrm flipH="1">
              <a:off x="3888" y="3312"/>
              <a:ext cx="288"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Line 21">
              <a:extLst>
                <a:ext uri="{FF2B5EF4-FFF2-40B4-BE49-F238E27FC236}">
                  <a16:creationId xmlns:a16="http://schemas.microsoft.com/office/drawing/2014/main" id="{3894616D-8B7C-170E-6E32-AD8773A3EE4B}"/>
                </a:ext>
              </a:extLst>
            </p:cNvPr>
            <p:cNvSpPr>
              <a:spLocks noChangeShapeType="1"/>
            </p:cNvSpPr>
            <p:nvPr/>
          </p:nvSpPr>
          <p:spPr bwMode="auto">
            <a:xfrm>
              <a:off x="4560" y="369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4" name="Line 22">
              <a:extLst>
                <a:ext uri="{FF2B5EF4-FFF2-40B4-BE49-F238E27FC236}">
                  <a16:creationId xmlns:a16="http://schemas.microsoft.com/office/drawing/2014/main" id="{EB7C912A-7A6E-2C20-3815-0E7887C33BDA}"/>
                </a:ext>
              </a:extLst>
            </p:cNvPr>
            <p:cNvSpPr>
              <a:spLocks noChangeShapeType="1"/>
            </p:cNvSpPr>
            <p:nvPr/>
          </p:nvSpPr>
          <p:spPr bwMode="auto">
            <a:xfrm>
              <a:off x="4176" y="3312"/>
              <a:ext cx="288"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Line 23">
              <a:extLst>
                <a:ext uri="{FF2B5EF4-FFF2-40B4-BE49-F238E27FC236}">
                  <a16:creationId xmlns:a16="http://schemas.microsoft.com/office/drawing/2014/main" id="{B6D416CB-261A-FD7D-852A-D3D333A0692B}"/>
                </a:ext>
              </a:extLst>
            </p:cNvPr>
            <p:cNvSpPr>
              <a:spLocks noChangeShapeType="1"/>
            </p:cNvSpPr>
            <p:nvPr/>
          </p:nvSpPr>
          <p:spPr bwMode="auto">
            <a:xfrm flipH="1">
              <a:off x="2544" y="2832"/>
              <a:ext cx="672" cy="9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Line 24">
              <a:extLst>
                <a:ext uri="{FF2B5EF4-FFF2-40B4-BE49-F238E27FC236}">
                  <a16:creationId xmlns:a16="http://schemas.microsoft.com/office/drawing/2014/main" id="{9D4CA580-678F-EC16-ACBF-FC27A2B2DD50}"/>
                </a:ext>
              </a:extLst>
            </p:cNvPr>
            <p:cNvSpPr>
              <a:spLocks noChangeShapeType="1"/>
            </p:cNvSpPr>
            <p:nvPr/>
          </p:nvSpPr>
          <p:spPr bwMode="auto">
            <a:xfrm>
              <a:off x="3216" y="2832"/>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7" name="Line 25">
              <a:extLst>
                <a:ext uri="{FF2B5EF4-FFF2-40B4-BE49-F238E27FC236}">
                  <a16:creationId xmlns:a16="http://schemas.microsoft.com/office/drawing/2014/main" id="{05BFB87E-8663-5333-0966-C5D4D00621A8}"/>
                </a:ext>
              </a:extLst>
            </p:cNvPr>
            <p:cNvSpPr>
              <a:spLocks noChangeShapeType="1"/>
            </p:cNvSpPr>
            <p:nvPr/>
          </p:nvSpPr>
          <p:spPr bwMode="auto">
            <a:xfrm>
              <a:off x="3216" y="2832"/>
              <a:ext cx="96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pic>
        <p:nvPicPr>
          <p:cNvPr id="28" name="Picture 26">
            <a:extLst>
              <a:ext uri="{FF2B5EF4-FFF2-40B4-BE49-F238E27FC236}">
                <a16:creationId xmlns:a16="http://schemas.microsoft.com/office/drawing/2014/main" id="{6AEF7741-3E6F-6C13-BA43-BFB51AC07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1156" y="2975154"/>
            <a:ext cx="4313238"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4911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err="1"/>
              <a:t>tf</a:t>
            </a:r>
            <a:r>
              <a:rPr lang="en-US" altLang="ja-JP"/>
              <a:t>*</a:t>
            </a:r>
            <a:r>
              <a:rPr lang="en-US" altLang="ja-JP" err="1"/>
              <a:t>idf</a:t>
            </a:r>
            <a:r>
              <a:rPr lang="en-US" altLang="ja-JP"/>
              <a:t> weighting schema</a:t>
            </a:r>
            <a:endParaRPr lang="ja-JP" altLang="en-US"/>
          </a:p>
        </p:txBody>
      </p:sp>
      <p:sp>
        <p:nvSpPr>
          <p:cNvPr id="47107" name="Rectangle 3"/>
          <p:cNvSpPr>
            <a:spLocks noGrp="1" noChangeArrowheads="1"/>
          </p:cNvSpPr>
          <p:nvPr>
            <p:ph type="body" idx="1"/>
          </p:nvPr>
        </p:nvSpPr>
        <p:spPr/>
        <p:txBody>
          <a:bodyPr>
            <a:normAutofit fontScale="85000" lnSpcReduction="20000"/>
          </a:bodyPr>
          <a:lstStyle/>
          <a:p>
            <a:r>
              <a:rPr lang="en-US" altLang="ja-JP" err="1"/>
              <a:t>tf</a:t>
            </a:r>
            <a:r>
              <a:rPr lang="en-US" altLang="ja-JP"/>
              <a:t> = term frequency </a:t>
            </a:r>
          </a:p>
          <a:p>
            <a:pPr lvl="1"/>
            <a:r>
              <a:rPr lang="en-US" altLang="ja-JP"/>
              <a:t>frequency of a term/keyword in a document</a:t>
            </a:r>
          </a:p>
          <a:p>
            <a:pPr lvl="1"/>
            <a:r>
              <a:rPr lang="en-US" altLang="ja-JP"/>
              <a:t>The higher the </a:t>
            </a:r>
            <a:r>
              <a:rPr lang="en-US" altLang="ja-JP" err="1"/>
              <a:t>tf</a:t>
            </a:r>
            <a:r>
              <a:rPr lang="en-US" altLang="ja-JP"/>
              <a:t>, the higher the importance (weight) for the doc.</a:t>
            </a:r>
          </a:p>
          <a:p>
            <a:r>
              <a:rPr lang="en-US" altLang="ja-JP" err="1"/>
              <a:t>df</a:t>
            </a:r>
            <a:r>
              <a:rPr lang="en-US" altLang="ja-JP"/>
              <a:t> = document frequency</a:t>
            </a:r>
          </a:p>
          <a:p>
            <a:pPr lvl="1"/>
            <a:r>
              <a:rPr lang="en-US" altLang="ja-JP"/>
              <a:t>no. of documents containing the term</a:t>
            </a:r>
          </a:p>
          <a:p>
            <a:pPr lvl="1"/>
            <a:r>
              <a:rPr lang="en-US" altLang="ja-JP"/>
              <a:t>distribution of the term</a:t>
            </a:r>
          </a:p>
          <a:p>
            <a:r>
              <a:rPr lang="en-US" altLang="ja-JP" err="1"/>
              <a:t>idf</a:t>
            </a:r>
            <a:r>
              <a:rPr lang="en-US" altLang="ja-JP"/>
              <a:t> = inverse document frequency</a:t>
            </a:r>
          </a:p>
          <a:p>
            <a:pPr lvl="1"/>
            <a:r>
              <a:rPr lang="en-US" altLang="ja-JP"/>
              <a:t>the unevenness of term distribution in the corpus</a:t>
            </a:r>
          </a:p>
          <a:p>
            <a:pPr lvl="1"/>
            <a:r>
              <a:rPr lang="en-US" altLang="ja-JP"/>
              <a:t>the specificity of term to a document</a:t>
            </a:r>
          </a:p>
          <a:p>
            <a:endParaRPr lang="en-US" altLang="ja-JP"/>
          </a:p>
          <a:p>
            <a:r>
              <a:rPr lang="en-US" altLang="ja-JP"/>
              <a:t>The more the term is distributed evenly, the less it is specific to a document</a:t>
            </a:r>
          </a:p>
          <a:p>
            <a:pPr marL="0" indent="0">
              <a:buNone/>
            </a:pPr>
            <a:r>
              <a:rPr lang="en-US" altLang="ja-JP"/>
              <a:t>		weight(</a:t>
            </a:r>
            <a:r>
              <a:rPr lang="en-US" altLang="ja-JP" err="1"/>
              <a:t>t,D</a:t>
            </a:r>
            <a:r>
              <a:rPr lang="en-US" altLang="ja-JP"/>
              <a:t>) = </a:t>
            </a:r>
            <a:r>
              <a:rPr lang="en-US" altLang="ja-JP" err="1"/>
              <a:t>tf</a:t>
            </a:r>
            <a:r>
              <a:rPr lang="en-US" altLang="ja-JP"/>
              <a:t>(</a:t>
            </a:r>
            <a:r>
              <a:rPr lang="en-US" altLang="ja-JP" err="1"/>
              <a:t>t,D</a:t>
            </a:r>
            <a:r>
              <a:rPr lang="en-US" altLang="ja-JP"/>
              <a:t>) * </a:t>
            </a:r>
            <a:r>
              <a:rPr lang="en-US" altLang="ja-JP" err="1"/>
              <a:t>idf</a:t>
            </a:r>
            <a:r>
              <a:rPr lang="en-US" altLang="ja-JP"/>
              <a:t>(t)</a:t>
            </a:r>
          </a:p>
        </p:txBody>
      </p:sp>
      <p:sp>
        <p:nvSpPr>
          <p:cNvPr id="4" name="スライド番号プレースホルダー 3"/>
          <p:cNvSpPr>
            <a:spLocks noGrp="1"/>
          </p:cNvSpPr>
          <p:nvPr>
            <p:ph type="sldNum" sz="quarter" idx="12"/>
          </p:nvPr>
        </p:nvSpPr>
        <p:spPr/>
        <p:txBody>
          <a:bodyPr/>
          <a:lstStyle/>
          <a:p>
            <a:fld id="{AB719810-C9CC-47A4-A992-04B5FDA88D7D}" type="slidenum">
              <a:rPr lang="en-AU" altLang="ja-JP" smtClean="0"/>
              <a:pPr/>
              <a:t>40</a:t>
            </a:fld>
            <a:endParaRPr lang="en-AU" altLang="ja-JP"/>
          </a:p>
        </p:txBody>
      </p:sp>
    </p:spTree>
    <p:extLst>
      <p:ext uri="{BB962C8B-B14F-4D97-AF65-F5344CB8AC3E}">
        <p14:creationId xmlns:p14="http://schemas.microsoft.com/office/powerpoint/2010/main" val="216615633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lang="en-US" altLang="ja-JP">
                <a:ea typeface="ＭＳ Ｐゴシック" panose="020B0600070205080204" pitchFamily="50" charset="-128"/>
              </a:rPr>
              <a:t>Some common </a:t>
            </a:r>
            <a:r>
              <a:rPr lang="en-US" altLang="ja-JP" i="1" err="1">
                <a:ea typeface="ＭＳ Ｐゴシック" panose="020B0600070205080204" pitchFamily="50" charset="-128"/>
              </a:rPr>
              <a:t>tf</a:t>
            </a:r>
            <a:r>
              <a:rPr lang="en-US" altLang="ja-JP" i="1">
                <a:ea typeface="ＭＳ Ｐゴシック" panose="020B0600070205080204" pitchFamily="50" charset="-128"/>
              </a:rPr>
              <a:t>*</a:t>
            </a:r>
            <a:r>
              <a:rPr lang="en-US" altLang="ja-JP" i="1" err="1">
                <a:ea typeface="ＭＳ Ｐゴシック" panose="020B0600070205080204" pitchFamily="50" charset="-128"/>
              </a:rPr>
              <a:t>idf</a:t>
            </a:r>
            <a:r>
              <a:rPr lang="en-US" altLang="ja-JP">
                <a:ea typeface="ＭＳ Ｐゴシック" panose="020B0600070205080204" pitchFamily="50" charset="-128"/>
              </a:rPr>
              <a:t> schemes</a:t>
            </a:r>
            <a:endParaRPr kumimoji="1" lang="ja-JP" altLang="en-US"/>
          </a:p>
        </p:txBody>
      </p:sp>
      <p:sp>
        <p:nvSpPr>
          <p:cNvPr id="130051" name="Rectangle 3"/>
          <p:cNvSpPr>
            <a:spLocks noGrp="1" noChangeArrowheads="1"/>
          </p:cNvSpPr>
          <p:nvPr>
            <p:ph idx="1"/>
          </p:nvPr>
        </p:nvSpPr>
        <p:spPr/>
        <p:txBody>
          <a:bodyPr>
            <a:normAutofit/>
          </a:bodyPr>
          <a:lstStyle/>
          <a:p>
            <a:r>
              <a:rPr lang="en-US" altLang="ja-JP" err="1"/>
              <a:t>tf</a:t>
            </a:r>
            <a:r>
              <a:rPr lang="en-US" altLang="ja-JP"/>
              <a:t>(t, D)=</a:t>
            </a:r>
            <a:r>
              <a:rPr lang="en-US" altLang="ja-JP" err="1"/>
              <a:t>freq</a:t>
            </a:r>
            <a:r>
              <a:rPr lang="en-US" altLang="ja-JP"/>
              <a:t>(</a:t>
            </a:r>
            <a:r>
              <a:rPr lang="en-US" altLang="ja-JP" err="1"/>
              <a:t>t,D</a:t>
            </a:r>
            <a:r>
              <a:rPr lang="en-US" altLang="ja-JP"/>
              <a:t>)		    	</a:t>
            </a:r>
            <a:r>
              <a:rPr lang="en-US" altLang="ja-JP" err="1"/>
              <a:t>idf</a:t>
            </a:r>
            <a:r>
              <a:rPr lang="en-US" altLang="ja-JP"/>
              <a:t>(t) = log(N/n)</a:t>
            </a:r>
          </a:p>
          <a:p>
            <a:r>
              <a:rPr lang="en-US" altLang="ja-JP" err="1"/>
              <a:t>tf</a:t>
            </a:r>
            <a:r>
              <a:rPr lang="en-US" altLang="ja-JP"/>
              <a:t>(t, D)=log[</a:t>
            </a:r>
            <a:r>
              <a:rPr lang="en-US" altLang="ja-JP" err="1"/>
              <a:t>freq</a:t>
            </a:r>
            <a:r>
              <a:rPr lang="en-US" altLang="ja-JP"/>
              <a:t>(</a:t>
            </a:r>
            <a:r>
              <a:rPr lang="en-US" altLang="ja-JP" err="1"/>
              <a:t>t,D</a:t>
            </a:r>
            <a:r>
              <a:rPr lang="en-US" altLang="ja-JP"/>
              <a:t>)]	    	n = #docs containing t</a:t>
            </a:r>
          </a:p>
          <a:p>
            <a:r>
              <a:rPr lang="en-US" altLang="ja-JP" err="1"/>
              <a:t>tf</a:t>
            </a:r>
            <a:r>
              <a:rPr lang="en-US" altLang="ja-JP"/>
              <a:t>(t, D)=log[</a:t>
            </a:r>
            <a:r>
              <a:rPr lang="en-US" altLang="ja-JP" err="1"/>
              <a:t>freq</a:t>
            </a:r>
            <a:r>
              <a:rPr lang="en-US" altLang="ja-JP"/>
              <a:t>(</a:t>
            </a:r>
            <a:r>
              <a:rPr lang="en-US" altLang="ja-JP" err="1"/>
              <a:t>t,D</a:t>
            </a:r>
            <a:r>
              <a:rPr lang="en-US" altLang="ja-JP"/>
              <a:t>)]+1		N = #docs in corpus</a:t>
            </a:r>
          </a:p>
          <a:p>
            <a:r>
              <a:rPr lang="en-US" altLang="ja-JP" err="1"/>
              <a:t>tf</a:t>
            </a:r>
            <a:r>
              <a:rPr lang="en-US" altLang="ja-JP"/>
              <a:t>(t, D)=</a:t>
            </a:r>
            <a:r>
              <a:rPr lang="en-US" altLang="ja-JP" err="1"/>
              <a:t>freq</a:t>
            </a:r>
            <a:r>
              <a:rPr lang="en-US" altLang="ja-JP"/>
              <a:t>(</a:t>
            </a:r>
            <a:r>
              <a:rPr lang="en-US" altLang="ja-JP" err="1"/>
              <a:t>t,d</a:t>
            </a:r>
            <a:r>
              <a:rPr lang="en-US" altLang="ja-JP"/>
              <a:t>)/Max[f(</a:t>
            </a:r>
            <a:r>
              <a:rPr lang="en-US" altLang="ja-JP" err="1"/>
              <a:t>t,d</a:t>
            </a:r>
            <a:r>
              <a:rPr lang="en-US" altLang="ja-JP"/>
              <a:t>)] </a:t>
            </a:r>
          </a:p>
          <a:p>
            <a:pPr lvl="1"/>
            <a:endParaRPr lang="en-US" altLang="ja-JP"/>
          </a:p>
          <a:p>
            <a:r>
              <a:rPr lang="en-US" altLang="ja-JP"/>
              <a:t>		weight(</a:t>
            </a:r>
            <a:r>
              <a:rPr lang="en-US" altLang="ja-JP" err="1"/>
              <a:t>t,D</a:t>
            </a:r>
            <a:r>
              <a:rPr lang="en-US" altLang="ja-JP"/>
              <a:t>) = </a:t>
            </a:r>
            <a:r>
              <a:rPr lang="en-US" altLang="ja-JP" err="1"/>
              <a:t>tf</a:t>
            </a:r>
            <a:r>
              <a:rPr lang="en-US" altLang="ja-JP"/>
              <a:t>(</a:t>
            </a:r>
            <a:r>
              <a:rPr lang="en-US" altLang="ja-JP" err="1"/>
              <a:t>t,D</a:t>
            </a:r>
            <a:r>
              <a:rPr lang="en-US" altLang="ja-JP"/>
              <a:t>) * </a:t>
            </a:r>
            <a:r>
              <a:rPr lang="en-US" altLang="ja-JP" err="1"/>
              <a:t>idf</a:t>
            </a:r>
            <a:r>
              <a:rPr lang="en-US" altLang="ja-JP"/>
              <a:t>(t)</a:t>
            </a:r>
          </a:p>
          <a:p>
            <a:endParaRPr lang="en-US" altLang="ja-JP"/>
          </a:p>
          <a:p>
            <a:r>
              <a:rPr lang="en-US" altLang="ja-JP"/>
              <a:t>Normalization: Cosine normalization, /max, …</a:t>
            </a:r>
          </a:p>
          <a:p>
            <a:endParaRPr lang="en-AU" altLang="ja-JP"/>
          </a:p>
        </p:txBody>
      </p:sp>
      <p:sp>
        <p:nvSpPr>
          <p:cNvPr id="4" name="スライド番号プレースホルダー 3"/>
          <p:cNvSpPr>
            <a:spLocks noGrp="1"/>
          </p:cNvSpPr>
          <p:nvPr>
            <p:ph type="sldNum" sz="quarter" idx="12"/>
          </p:nvPr>
        </p:nvSpPr>
        <p:spPr/>
        <p:txBody>
          <a:bodyPr/>
          <a:lstStyle/>
          <a:p>
            <a:fld id="{AB735E13-61D0-4D81-8BF2-842C314CE72A}" type="slidenum">
              <a:rPr lang="en-AU" altLang="ja-JP" smtClean="0"/>
              <a:pPr/>
              <a:t>41</a:t>
            </a:fld>
            <a:endParaRPr lang="en-AU" altLang="ja-JP"/>
          </a:p>
        </p:txBody>
      </p:sp>
    </p:spTree>
    <p:extLst>
      <p:ext uri="{BB962C8B-B14F-4D97-AF65-F5344CB8AC3E}">
        <p14:creationId xmlns:p14="http://schemas.microsoft.com/office/powerpoint/2010/main" val="1101946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25983C-0B5E-9BD0-31DE-950386E8D0DD}"/>
              </a:ext>
            </a:extLst>
          </p:cNvPr>
          <p:cNvSpPr>
            <a:spLocks noGrp="1"/>
          </p:cNvSpPr>
          <p:nvPr>
            <p:ph type="title"/>
          </p:nvPr>
        </p:nvSpPr>
        <p:spPr/>
        <p:txBody>
          <a:bodyPr/>
          <a:lstStyle/>
          <a:p>
            <a:r>
              <a:rPr kumimoji="1" lang="en-US" altLang="ja-JP"/>
              <a:t>Meaning of </a:t>
            </a:r>
            <a:r>
              <a:rPr kumimoji="1" lang="en-US" altLang="ja-JP" err="1"/>
              <a:t>tf</a:t>
            </a:r>
            <a:r>
              <a:rPr kumimoji="1" lang="en-US" altLang="ja-JP"/>
              <a:t>*</a:t>
            </a:r>
            <a:r>
              <a:rPr kumimoji="1" lang="en-US" altLang="ja-JP" err="1"/>
              <a:t>idf</a:t>
            </a:r>
            <a:endParaRPr kumimoji="1" lang="ja-JP" altLang="en-US"/>
          </a:p>
        </p:txBody>
      </p:sp>
      <p:sp>
        <p:nvSpPr>
          <p:cNvPr id="3" name="コンテンツ プレースホルダー 2">
            <a:extLst>
              <a:ext uri="{FF2B5EF4-FFF2-40B4-BE49-F238E27FC236}">
                <a16:creationId xmlns:a16="http://schemas.microsoft.com/office/drawing/2014/main" id="{CE2CF4C2-EDCB-21DC-BA10-F197B4634503}"/>
              </a:ext>
            </a:extLst>
          </p:cNvPr>
          <p:cNvSpPr>
            <a:spLocks noGrp="1"/>
          </p:cNvSpPr>
          <p:nvPr>
            <p:ph idx="1"/>
          </p:nvPr>
        </p:nvSpPr>
        <p:spPr/>
        <p:txBody>
          <a:bodyPr/>
          <a:lstStyle/>
          <a:p>
            <a:r>
              <a:rPr kumimoji="1" lang="en-US" altLang="ja-JP"/>
              <a:t>Focus: How a document was composed by “Characteristic” term?</a:t>
            </a:r>
          </a:p>
          <a:p>
            <a:pPr lvl="1"/>
            <a:r>
              <a:rPr kumimoji="1" lang="en-US" altLang="ja-JP" err="1"/>
              <a:t>tf</a:t>
            </a:r>
            <a:r>
              <a:rPr kumimoji="1" lang="en-US" altLang="ja-JP"/>
              <a:t>: Uncommon words = likely to be topic sensitive</a:t>
            </a:r>
          </a:p>
          <a:p>
            <a:pPr lvl="1"/>
            <a:r>
              <a:rPr kumimoji="1" lang="en-US" altLang="ja-JP" err="1"/>
              <a:t>idf</a:t>
            </a:r>
            <a:r>
              <a:rPr kumimoji="1" lang="en-US" altLang="ja-JP"/>
              <a:t>: Widely found in</a:t>
            </a:r>
            <a:r>
              <a:rPr lang="ja-JP" altLang="en-US"/>
              <a:t> </a:t>
            </a:r>
            <a:r>
              <a:rPr lang="en-US" altLang="ja-JP"/>
              <a:t>any</a:t>
            </a:r>
            <a:r>
              <a:rPr kumimoji="1" lang="en-US" altLang="ja-JP"/>
              <a:t> documents = common in the domain</a:t>
            </a:r>
          </a:p>
          <a:p>
            <a:pPr lvl="1"/>
            <a:r>
              <a:rPr lang="en-US" altLang="ja-JP" err="1"/>
              <a:t>tf</a:t>
            </a:r>
            <a:r>
              <a:rPr lang="en-US" altLang="ja-JP"/>
              <a:t>*</a:t>
            </a:r>
            <a:r>
              <a:rPr lang="en-US" altLang="ja-JP" err="1"/>
              <a:t>idf</a:t>
            </a:r>
            <a:r>
              <a:rPr lang="en-US" altLang="ja-JP"/>
              <a:t>: Find (grant high score to) uncommon words in specific documents on the domain</a:t>
            </a:r>
          </a:p>
          <a:p>
            <a:r>
              <a:rPr kumimoji="1" lang="en-US" altLang="ja-JP"/>
              <a:t>Problem: Words that symbolize the entire domain are eliminated</a:t>
            </a:r>
          </a:p>
          <a:p>
            <a:pPr lvl="1"/>
            <a:r>
              <a:rPr lang="en-US" altLang="ja-JP"/>
              <a:t>It does not mean a summary</a:t>
            </a:r>
            <a:endParaRPr kumimoji="1" lang="en-US" altLang="ja-JP"/>
          </a:p>
        </p:txBody>
      </p:sp>
    </p:spTree>
    <p:extLst>
      <p:ext uri="{BB962C8B-B14F-4D97-AF65-F5344CB8AC3E}">
        <p14:creationId xmlns:p14="http://schemas.microsoft.com/office/powerpoint/2010/main" val="994301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スライド番号プレースホルダー 8"/>
          <p:cNvSpPr>
            <a:spLocks noGrp="1"/>
          </p:cNvSpPr>
          <p:nvPr>
            <p:ph type="sldNum" sz="quarter" idx="12"/>
          </p:nvPr>
        </p:nvSpPr>
        <p:spPr/>
        <p:txBody>
          <a:bodyPr/>
          <a:lstStyle/>
          <a:p>
            <a:fld id="{8FAB762F-8201-4C4A-8BB1-58BDBD95FE2F}" type="slidenum">
              <a:rPr lang="en-AU" altLang="ja-JP"/>
              <a:pPr/>
              <a:t>43</a:t>
            </a:fld>
            <a:endParaRPr lang="en-AU" altLang="ja-JP"/>
          </a:p>
        </p:txBody>
      </p:sp>
      <p:sp>
        <p:nvSpPr>
          <p:cNvPr id="139266" name="Rectangle 2"/>
          <p:cNvSpPr>
            <a:spLocks noGrp="1" noChangeArrowheads="1"/>
          </p:cNvSpPr>
          <p:nvPr>
            <p:ph type="title"/>
          </p:nvPr>
        </p:nvSpPr>
        <p:spPr/>
        <p:txBody>
          <a:bodyPr/>
          <a:lstStyle/>
          <a:p>
            <a:r>
              <a:rPr lang="en-AU" altLang="ja-JP"/>
              <a:t>Matrix representation of </a:t>
            </a:r>
            <a:r>
              <a:rPr lang="en-AU" altLang="ja-JP" err="1"/>
              <a:t>tf</a:t>
            </a:r>
            <a:r>
              <a:rPr lang="en-AU" altLang="ja-JP"/>
              <a:t>*</a:t>
            </a:r>
            <a:r>
              <a:rPr lang="en-AU" altLang="ja-JP" err="1"/>
              <a:t>idf</a:t>
            </a:r>
            <a:r>
              <a:rPr lang="en-AU" altLang="ja-JP"/>
              <a:t> Indexing</a:t>
            </a:r>
          </a:p>
        </p:txBody>
      </p:sp>
      <p:sp>
        <p:nvSpPr>
          <p:cNvPr id="139267" name="Rectangle 3"/>
          <p:cNvSpPr>
            <a:spLocks noGrp="1" noChangeArrowheads="1"/>
          </p:cNvSpPr>
          <p:nvPr>
            <p:ph type="body" idx="1"/>
          </p:nvPr>
        </p:nvSpPr>
        <p:spPr>
          <a:xfrm>
            <a:off x="2640013" y="1844676"/>
            <a:ext cx="7772400" cy="4537075"/>
          </a:xfrm>
        </p:spPr>
        <p:txBody>
          <a:bodyPr/>
          <a:lstStyle/>
          <a:p>
            <a:pPr>
              <a:buFont typeface="Wingdings" panose="05000000000000000000" pitchFamily="2" charset="2"/>
              <a:buNone/>
            </a:pPr>
            <a:r>
              <a:rPr lang="en-AU" altLang="ja-JP"/>
              <a:t>		 </a:t>
            </a:r>
            <a:r>
              <a:rPr lang="en-AU" altLang="ja-JP">
                <a:solidFill>
                  <a:schemeClr val="tx2"/>
                </a:solidFill>
              </a:rPr>
              <a:t>t</a:t>
            </a:r>
            <a:r>
              <a:rPr lang="en-AU" altLang="ja-JP" baseline="-25000">
                <a:solidFill>
                  <a:schemeClr val="tx2"/>
                </a:solidFill>
              </a:rPr>
              <a:t>1</a:t>
            </a:r>
            <a:r>
              <a:rPr lang="en-AU" altLang="ja-JP">
                <a:solidFill>
                  <a:schemeClr val="tx2"/>
                </a:solidFill>
              </a:rPr>
              <a:t>	 t</a:t>
            </a:r>
            <a:r>
              <a:rPr lang="en-AU" altLang="ja-JP" baseline="-25000">
                <a:solidFill>
                  <a:schemeClr val="tx2"/>
                </a:solidFill>
              </a:rPr>
              <a:t>2</a:t>
            </a:r>
            <a:r>
              <a:rPr lang="en-AU" altLang="ja-JP">
                <a:solidFill>
                  <a:schemeClr val="tx2"/>
                </a:solidFill>
              </a:rPr>
              <a:t>	 t</a:t>
            </a:r>
            <a:r>
              <a:rPr lang="en-AU" altLang="ja-JP" baseline="-25000">
                <a:solidFill>
                  <a:schemeClr val="tx2"/>
                </a:solidFill>
              </a:rPr>
              <a:t>3</a:t>
            </a:r>
            <a:r>
              <a:rPr lang="en-AU" altLang="ja-JP">
                <a:solidFill>
                  <a:schemeClr val="tx2"/>
                </a:solidFill>
              </a:rPr>
              <a:t>	…	 </a:t>
            </a:r>
            <a:r>
              <a:rPr lang="en-AU" altLang="ja-JP" err="1">
                <a:solidFill>
                  <a:schemeClr val="tx2"/>
                </a:solidFill>
              </a:rPr>
              <a:t>t</a:t>
            </a:r>
            <a:r>
              <a:rPr lang="en-AU" altLang="ja-JP" baseline="-25000" err="1">
                <a:solidFill>
                  <a:schemeClr val="tx2"/>
                </a:solidFill>
              </a:rPr>
              <a:t>n</a:t>
            </a:r>
            <a:endParaRPr lang="en-AU" altLang="ja-JP" baseline="-25000">
              <a:solidFill>
                <a:schemeClr val="tx2"/>
              </a:solidFill>
            </a:endParaRPr>
          </a:p>
          <a:p>
            <a:pPr>
              <a:buFont typeface="Wingdings" panose="05000000000000000000" pitchFamily="2" charset="2"/>
              <a:buNone/>
            </a:pPr>
            <a:r>
              <a:rPr lang="en-AU" altLang="ja-JP">
                <a:solidFill>
                  <a:schemeClr val="hlink"/>
                </a:solidFill>
              </a:rPr>
              <a:t>D</a:t>
            </a:r>
            <a:r>
              <a:rPr lang="en-AU" altLang="ja-JP" baseline="-25000">
                <a:solidFill>
                  <a:schemeClr val="hlink"/>
                </a:solidFill>
              </a:rPr>
              <a:t>1</a:t>
            </a:r>
            <a:r>
              <a:rPr lang="en-AU" altLang="ja-JP"/>
              <a:t>	a</a:t>
            </a:r>
            <a:r>
              <a:rPr lang="en-AU" altLang="ja-JP" baseline="-25000"/>
              <a:t>11</a:t>
            </a:r>
            <a:r>
              <a:rPr lang="en-AU" altLang="ja-JP"/>
              <a:t>	a</a:t>
            </a:r>
            <a:r>
              <a:rPr lang="en-AU" altLang="ja-JP" baseline="-25000"/>
              <a:t>12</a:t>
            </a:r>
            <a:r>
              <a:rPr lang="en-AU" altLang="ja-JP"/>
              <a:t>	a</a:t>
            </a:r>
            <a:r>
              <a:rPr lang="en-AU" altLang="ja-JP" baseline="-25000"/>
              <a:t>13</a:t>
            </a:r>
            <a:r>
              <a:rPr lang="en-AU" altLang="ja-JP"/>
              <a:t>	…	a</a:t>
            </a:r>
            <a:r>
              <a:rPr lang="en-AU" altLang="ja-JP" baseline="-25000"/>
              <a:t>1n</a:t>
            </a:r>
          </a:p>
          <a:p>
            <a:pPr>
              <a:buFont typeface="Wingdings" panose="05000000000000000000" pitchFamily="2" charset="2"/>
              <a:buNone/>
            </a:pPr>
            <a:r>
              <a:rPr lang="en-AU" altLang="ja-JP">
                <a:solidFill>
                  <a:schemeClr val="hlink"/>
                </a:solidFill>
              </a:rPr>
              <a:t>D</a:t>
            </a:r>
            <a:r>
              <a:rPr lang="en-AU" altLang="ja-JP" baseline="-25000">
                <a:solidFill>
                  <a:schemeClr val="hlink"/>
                </a:solidFill>
              </a:rPr>
              <a:t>2</a:t>
            </a:r>
            <a:r>
              <a:rPr lang="en-AU" altLang="ja-JP"/>
              <a:t>	a</a:t>
            </a:r>
            <a:r>
              <a:rPr lang="en-AU" altLang="ja-JP" baseline="-25000"/>
              <a:t>21</a:t>
            </a:r>
            <a:r>
              <a:rPr lang="en-AU" altLang="ja-JP"/>
              <a:t>	a</a:t>
            </a:r>
            <a:r>
              <a:rPr lang="en-AU" altLang="ja-JP" baseline="-25000"/>
              <a:t>22</a:t>
            </a:r>
            <a:r>
              <a:rPr lang="en-AU" altLang="ja-JP"/>
              <a:t>	a</a:t>
            </a:r>
            <a:r>
              <a:rPr lang="en-AU" altLang="ja-JP" baseline="-25000"/>
              <a:t>23</a:t>
            </a:r>
            <a:r>
              <a:rPr lang="en-AU" altLang="ja-JP"/>
              <a:t>	…	a</a:t>
            </a:r>
            <a:r>
              <a:rPr lang="en-AU" altLang="ja-JP" baseline="-25000"/>
              <a:t>2n</a:t>
            </a:r>
          </a:p>
          <a:p>
            <a:pPr>
              <a:buFont typeface="Wingdings" panose="05000000000000000000" pitchFamily="2" charset="2"/>
              <a:buNone/>
            </a:pPr>
            <a:r>
              <a:rPr lang="en-AU" altLang="ja-JP">
                <a:solidFill>
                  <a:schemeClr val="hlink"/>
                </a:solidFill>
              </a:rPr>
              <a:t>D</a:t>
            </a:r>
            <a:r>
              <a:rPr lang="en-AU" altLang="ja-JP" baseline="-25000">
                <a:solidFill>
                  <a:schemeClr val="hlink"/>
                </a:solidFill>
              </a:rPr>
              <a:t>3</a:t>
            </a:r>
            <a:r>
              <a:rPr lang="en-AU" altLang="ja-JP"/>
              <a:t>	a</a:t>
            </a:r>
            <a:r>
              <a:rPr lang="en-AU" altLang="ja-JP" baseline="-25000"/>
              <a:t>31</a:t>
            </a:r>
            <a:r>
              <a:rPr lang="en-AU" altLang="ja-JP"/>
              <a:t>	a</a:t>
            </a:r>
            <a:r>
              <a:rPr lang="en-AU" altLang="ja-JP" baseline="-25000"/>
              <a:t>32</a:t>
            </a:r>
            <a:r>
              <a:rPr lang="en-AU" altLang="ja-JP"/>
              <a:t>	a</a:t>
            </a:r>
            <a:r>
              <a:rPr lang="en-AU" altLang="ja-JP" baseline="-25000"/>
              <a:t>33</a:t>
            </a:r>
            <a:r>
              <a:rPr lang="en-AU" altLang="ja-JP"/>
              <a:t>	…	a</a:t>
            </a:r>
            <a:r>
              <a:rPr lang="en-AU" altLang="ja-JP" baseline="-25000"/>
              <a:t>3n</a:t>
            </a:r>
            <a:endParaRPr lang="en-AU" altLang="ja-JP"/>
          </a:p>
          <a:p>
            <a:pPr>
              <a:buFont typeface="Wingdings" panose="05000000000000000000" pitchFamily="2" charset="2"/>
              <a:buNone/>
            </a:pPr>
            <a:r>
              <a:rPr lang="en-AU" altLang="ja-JP">
                <a:solidFill>
                  <a:schemeClr val="hlink"/>
                </a:solidFill>
              </a:rPr>
              <a:t>…</a:t>
            </a:r>
          </a:p>
          <a:p>
            <a:pPr>
              <a:buFont typeface="Wingdings" panose="05000000000000000000" pitchFamily="2" charset="2"/>
              <a:buNone/>
            </a:pPr>
            <a:r>
              <a:rPr lang="en-AU" altLang="ja-JP">
                <a:solidFill>
                  <a:schemeClr val="hlink"/>
                </a:solidFill>
              </a:rPr>
              <a:t>D</a:t>
            </a:r>
            <a:r>
              <a:rPr lang="en-AU" altLang="ja-JP" baseline="-25000">
                <a:solidFill>
                  <a:schemeClr val="hlink"/>
                </a:solidFill>
              </a:rPr>
              <a:t>m</a:t>
            </a:r>
            <a:r>
              <a:rPr lang="en-AU" altLang="ja-JP"/>
              <a:t>	a</a:t>
            </a:r>
            <a:r>
              <a:rPr lang="en-AU" altLang="ja-JP" baseline="-25000"/>
              <a:t>m1</a:t>
            </a:r>
            <a:r>
              <a:rPr lang="en-AU" altLang="ja-JP"/>
              <a:t>	a</a:t>
            </a:r>
            <a:r>
              <a:rPr lang="en-AU" altLang="ja-JP" baseline="-25000"/>
              <a:t>m2</a:t>
            </a:r>
            <a:r>
              <a:rPr lang="en-AU" altLang="ja-JP"/>
              <a:t>	a</a:t>
            </a:r>
            <a:r>
              <a:rPr lang="en-AU" altLang="ja-JP" baseline="-25000"/>
              <a:t>m3</a:t>
            </a:r>
            <a:r>
              <a:rPr lang="en-AU" altLang="ja-JP"/>
              <a:t>	…	</a:t>
            </a:r>
            <a:r>
              <a:rPr lang="en-AU" altLang="ja-JP" err="1"/>
              <a:t>a</a:t>
            </a:r>
            <a:r>
              <a:rPr lang="en-AU" altLang="ja-JP" baseline="-25000" err="1"/>
              <a:t>mn</a:t>
            </a:r>
            <a:endParaRPr lang="en-AU" altLang="ja-JP" baseline="-25000"/>
          </a:p>
          <a:p>
            <a:pPr>
              <a:buFont typeface="Wingdings" panose="05000000000000000000" pitchFamily="2" charset="2"/>
              <a:buNone/>
            </a:pPr>
            <a:r>
              <a:rPr lang="en-AU" altLang="ja-JP"/>
              <a:t>Q</a:t>
            </a:r>
            <a:r>
              <a:rPr lang="en-AU" altLang="ja-JP" sz="4000" baseline="-25000"/>
              <a:t>		</a:t>
            </a:r>
            <a:r>
              <a:rPr lang="en-AU" altLang="ja-JP"/>
              <a:t>b</a:t>
            </a:r>
            <a:r>
              <a:rPr lang="en-AU" altLang="ja-JP" baseline="-25000"/>
              <a:t>1</a:t>
            </a:r>
            <a:r>
              <a:rPr lang="en-AU" altLang="ja-JP"/>
              <a:t>	b</a:t>
            </a:r>
            <a:r>
              <a:rPr lang="en-AU" altLang="ja-JP" baseline="-25000"/>
              <a:t>2</a:t>
            </a:r>
            <a:r>
              <a:rPr lang="en-AU" altLang="ja-JP"/>
              <a:t>	b</a:t>
            </a:r>
            <a:r>
              <a:rPr lang="en-AU" altLang="ja-JP" baseline="-25000"/>
              <a:t>3</a:t>
            </a:r>
            <a:r>
              <a:rPr lang="en-AU" altLang="ja-JP"/>
              <a:t>	…	b</a:t>
            </a:r>
            <a:r>
              <a:rPr lang="en-AU" altLang="ja-JP" baseline="-25000"/>
              <a:t>n</a:t>
            </a:r>
          </a:p>
        </p:txBody>
      </p:sp>
      <p:sp>
        <p:nvSpPr>
          <p:cNvPr id="139268" name="Rectangle 4"/>
          <p:cNvSpPr>
            <a:spLocks noChangeArrowheads="1"/>
          </p:cNvSpPr>
          <p:nvPr/>
        </p:nvSpPr>
        <p:spPr bwMode="auto">
          <a:xfrm>
            <a:off x="3432176" y="2349501"/>
            <a:ext cx="4608513" cy="30956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39269" name="Text Box 5"/>
          <p:cNvSpPr txBox="1">
            <a:spLocks noChangeArrowheads="1"/>
          </p:cNvSpPr>
          <p:nvPr/>
        </p:nvSpPr>
        <p:spPr bwMode="auto">
          <a:xfrm>
            <a:off x="8543925" y="2060576"/>
            <a:ext cx="16398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AU" altLang="ja-JP" sz="2000">
                <a:solidFill>
                  <a:schemeClr val="tx2"/>
                </a:solidFill>
              </a:rPr>
              <a:t>Term vector space</a:t>
            </a:r>
          </a:p>
        </p:txBody>
      </p:sp>
      <p:sp>
        <p:nvSpPr>
          <p:cNvPr id="139270" name="Text Box 6"/>
          <p:cNvSpPr txBox="1">
            <a:spLocks noChangeArrowheads="1"/>
          </p:cNvSpPr>
          <p:nvPr/>
        </p:nvSpPr>
        <p:spPr bwMode="auto">
          <a:xfrm>
            <a:off x="1524000" y="1916114"/>
            <a:ext cx="21605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AU" altLang="ja-JP" sz="2000">
                <a:solidFill>
                  <a:schemeClr val="hlink"/>
                </a:solidFill>
              </a:rPr>
              <a:t>Document space</a:t>
            </a:r>
          </a:p>
        </p:txBody>
      </p:sp>
      <p:sp>
        <p:nvSpPr>
          <p:cNvPr id="139271" name="Line 7"/>
          <p:cNvSpPr>
            <a:spLocks noChangeShapeType="1"/>
          </p:cNvSpPr>
          <p:nvPr/>
        </p:nvSpPr>
        <p:spPr bwMode="auto">
          <a:xfrm>
            <a:off x="2351088" y="2349501"/>
            <a:ext cx="360362" cy="142875"/>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ja-JP" altLang="en-US"/>
          </a:p>
        </p:txBody>
      </p:sp>
      <p:sp>
        <p:nvSpPr>
          <p:cNvPr id="139272" name="Line 8"/>
          <p:cNvSpPr>
            <a:spLocks noChangeShapeType="1"/>
          </p:cNvSpPr>
          <p:nvPr/>
        </p:nvSpPr>
        <p:spPr bwMode="auto">
          <a:xfrm flipH="1">
            <a:off x="7967663" y="2276475"/>
            <a:ext cx="576262" cy="0"/>
          </a:xfrm>
          <a:prstGeom prst="line">
            <a:avLst/>
          </a:prstGeom>
          <a:noFill/>
          <a:ln w="28575">
            <a:solidFill>
              <a:schemeClr val="tx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ja-JP" altLang="en-US"/>
          </a:p>
        </p:txBody>
      </p:sp>
    </p:spTree>
    <p:extLst>
      <p:ext uri="{BB962C8B-B14F-4D97-AF65-F5344CB8AC3E}">
        <p14:creationId xmlns:p14="http://schemas.microsoft.com/office/powerpoint/2010/main" val="211860318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ED8D7-1A12-CB2B-4504-51D82CDBDF82}"/>
              </a:ext>
            </a:extLst>
          </p:cNvPr>
          <p:cNvSpPr>
            <a:spLocks noGrp="1"/>
          </p:cNvSpPr>
          <p:nvPr>
            <p:ph type="title"/>
          </p:nvPr>
        </p:nvSpPr>
        <p:spPr/>
        <p:txBody>
          <a:bodyPr/>
          <a:lstStyle/>
          <a:p>
            <a:r>
              <a:rPr kumimoji="1" lang="en-US" altLang="ja-JP"/>
              <a:t>Distance ~ Similarity = High Dimension</a:t>
            </a:r>
            <a:endParaRPr kumimoji="1" lang="ja-JP" altLang="en-US"/>
          </a:p>
        </p:txBody>
      </p:sp>
      <p:sp>
        <p:nvSpPr>
          <p:cNvPr id="4" name="Rectangle 4">
            <a:extLst>
              <a:ext uri="{FF2B5EF4-FFF2-40B4-BE49-F238E27FC236}">
                <a16:creationId xmlns:a16="http://schemas.microsoft.com/office/drawing/2014/main" id="{86B71E10-465D-9AB3-A277-A4D23C44E738}"/>
              </a:ext>
            </a:extLst>
          </p:cNvPr>
          <p:cNvSpPr>
            <a:spLocks noChangeArrowheads="1"/>
          </p:cNvSpPr>
          <p:nvPr/>
        </p:nvSpPr>
        <p:spPr bwMode="auto">
          <a:xfrm>
            <a:off x="3432176" y="2349501"/>
            <a:ext cx="5111749" cy="30956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 name="Text Box 6">
            <a:extLst>
              <a:ext uri="{FF2B5EF4-FFF2-40B4-BE49-F238E27FC236}">
                <a16:creationId xmlns:a16="http://schemas.microsoft.com/office/drawing/2014/main" id="{43CE3BE5-3664-294D-260D-F356E715B409}"/>
              </a:ext>
            </a:extLst>
          </p:cNvPr>
          <p:cNvSpPr txBox="1">
            <a:spLocks noChangeArrowheads="1"/>
          </p:cNvSpPr>
          <p:nvPr/>
        </p:nvSpPr>
        <p:spPr bwMode="auto">
          <a:xfrm>
            <a:off x="1524000" y="1916114"/>
            <a:ext cx="21605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AU" altLang="ja-JP" sz="2000">
                <a:solidFill>
                  <a:schemeClr val="hlink"/>
                </a:solidFill>
              </a:rPr>
              <a:t>Document space</a:t>
            </a:r>
          </a:p>
        </p:txBody>
      </p:sp>
      <p:sp>
        <p:nvSpPr>
          <p:cNvPr id="6" name="Line 7">
            <a:extLst>
              <a:ext uri="{FF2B5EF4-FFF2-40B4-BE49-F238E27FC236}">
                <a16:creationId xmlns:a16="http://schemas.microsoft.com/office/drawing/2014/main" id="{BCD06E7A-241C-5AE9-70F5-F7B38A25DEB7}"/>
              </a:ext>
            </a:extLst>
          </p:cNvPr>
          <p:cNvSpPr>
            <a:spLocks noChangeShapeType="1"/>
          </p:cNvSpPr>
          <p:nvPr/>
        </p:nvSpPr>
        <p:spPr bwMode="auto">
          <a:xfrm>
            <a:off x="2351088" y="2349501"/>
            <a:ext cx="360362" cy="142875"/>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ja-JP" altLang="en-US"/>
          </a:p>
        </p:txBody>
      </p:sp>
      <p:sp>
        <p:nvSpPr>
          <p:cNvPr id="7" name="Line 8">
            <a:extLst>
              <a:ext uri="{FF2B5EF4-FFF2-40B4-BE49-F238E27FC236}">
                <a16:creationId xmlns:a16="http://schemas.microsoft.com/office/drawing/2014/main" id="{9464F057-18D4-7F12-0CF6-51EE98F4C13D}"/>
              </a:ext>
            </a:extLst>
          </p:cNvPr>
          <p:cNvSpPr>
            <a:spLocks noChangeShapeType="1"/>
          </p:cNvSpPr>
          <p:nvPr/>
        </p:nvSpPr>
        <p:spPr bwMode="auto">
          <a:xfrm flipH="1">
            <a:off x="7967663" y="2276475"/>
            <a:ext cx="576262" cy="0"/>
          </a:xfrm>
          <a:prstGeom prst="line">
            <a:avLst/>
          </a:prstGeom>
          <a:noFill/>
          <a:ln w="28575">
            <a:solidFill>
              <a:schemeClr val="tx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ja-JP" altLang="en-US"/>
          </a:p>
        </p:txBody>
      </p:sp>
      <p:sp>
        <p:nvSpPr>
          <p:cNvPr id="8" name="Rectangle 3">
            <a:extLst>
              <a:ext uri="{FF2B5EF4-FFF2-40B4-BE49-F238E27FC236}">
                <a16:creationId xmlns:a16="http://schemas.microsoft.com/office/drawing/2014/main" id="{41158900-5510-55DA-2CBA-E2EE6C3ED38F}"/>
              </a:ext>
            </a:extLst>
          </p:cNvPr>
          <p:cNvSpPr txBox="1">
            <a:spLocks noChangeArrowheads="1"/>
          </p:cNvSpPr>
          <p:nvPr/>
        </p:nvSpPr>
        <p:spPr>
          <a:xfrm>
            <a:off x="2640013" y="1844676"/>
            <a:ext cx="7772400" cy="4537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None/>
            </a:pPr>
            <a:r>
              <a:rPr lang="en-AU" altLang="ja-JP"/>
              <a:t>		 D</a:t>
            </a:r>
            <a:r>
              <a:rPr lang="en-AU" altLang="ja-JP" baseline="-25000">
                <a:solidFill>
                  <a:schemeClr val="tx2"/>
                </a:solidFill>
              </a:rPr>
              <a:t>1</a:t>
            </a:r>
            <a:r>
              <a:rPr lang="en-AU" altLang="ja-JP">
                <a:solidFill>
                  <a:schemeClr val="tx2"/>
                </a:solidFill>
              </a:rPr>
              <a:t>	 D</a:t>
            </a:r>
            <a:r>
              <a:rPr lang="en-AU" altLang="ja-JP" baseline="-25000">
                <a:solidFill>
                  <a:schemeClr val="tx2"/>
                </a:solidFill>
              </a:rPr>
              <a:t>2</a:t>
            </a:r>
            <a:r>
              <a:rPr lang="en-AU" altLang="ja-JP">
                <a:solidFill>
                  <a:schemeClr val="tx2"/>
                </a:solidFill>
              </a:rPr>
              <a:t>	 D</a:t>
            </a:r>
            <a:r>
              <a:rPr lang="en-AU" altLang="ja-JP" baseline="-25000">
                <a:solidFill>
                  <a:schemeClr val="tx2"/>
                </a:solidFill>
              </a:rPr>
              <a:t>3</a:t>
            </a:r>
            <a:r>
              <a:rPr lang="en-AU" altLang="ja-JP">
                <a:solidFill>
                  <a:schemeClr val="tx2"/>
                </a:solidFill>
              </a:rPr>
              <a:t>	…	 D</a:t>
            </a:r>
            <a:r>
              <a:rPr lang="en-AU" altLang="ja-JP" baseline="-25000">
                <a:solidFill>
                  <a:schemeClr val="tx2"/>
                </a:solidFill>
              </a:rPr>
              <a:t>m</a:t>
            </a:r>
          </a:p>
          <a:p>
            <a:pPr>
              <a:buFont typeface="Wingdings" panose="05000000000000000000" pitchFamily="2" charset="2"/>
              <a:buNone/>
            </a:pPr>
            <a:r>
              <a:rPr lang="en-AU" altLang="ja-JP">
                <a:solidFill>
                  <a:schemeClr val="hlink"/>
                </a:solidFill>
              </a:rPr>
              <a:t>D</a:t>
            </a:r>
            <a:r>
              <a:rPr lang="en-AU" altLang="ja-JP" baseline="-25000">
                <a:solidFill>
                  <a:schemeClr val="hlink"/>
                </a:solidFill>
              </a:rPr>
              <a:t>1</a:t>
            </a:r>
            <a:r>
              <a:rPr lang="en-AU" altLang="ja-JP"/>
              <a:t>	0	a</a:t>
            </a:r>
            <a:r>
              <a:rPr lang="en-AU" altLang="ja-JP" baseline="-25000"/>
              <a:t>12</a:t>
            </a:r>
            <a:r>
              <a:rPr lang="en-AU" altLang="ja-JP"/>
              <a:t>	a</a:t>
            </a:r>
            <a:r>
              <a:rPr lang="en-AU" altLang="ja-JP" baseline="-25000"/>
              <a:t>13</a:t>
            </a:r>
            <a:r>
              <a:rPr lang="en-AU" altLang="ja-JP"/>
              <a:t>	…	a</a:t>
            </a:r>
            <a:r>
              <a:rPr lang="en-AU" altLang="ja-JP" baseline="-25000"/>
              <a:t>1m</a:t>
            </a:r>
          </a:p>
          <a:p>
            <a:pPr>
              <a:buFont typeface="Wingdings" panose="05000000000000000000" pitchFamily="2" charset="2"/>
              <a:buNone/>
            </a:pPr>
            <a:r>
              <a:rPr lang="en-AU" altLang="ja-JP">
                <a:solidFill>
                  <a:schemeClr val="hlink"/>
                </a:solidFill>
              </a:rPr>
              <a:t>D</a:t>
            </a:r>
            <a:r>
              <a:rPr lang="en-AU" altLang="ja-JP" baseline="-25000">
                <a:solidFill>
                  <a:schemeClr val="hlink"/>
                </a:solidFill>
              </a:rPr>
              <a:t>2</a:t>
            </a:r>
            <a:r>
              <a:rPr lang="en-AU" altLang="ja-JP"/>
              <a:t>	d</a:t>
            </a:r>
            <a:r>
              <a:rPr lang="en-AU" altLang="ja-JP" baseline="-25000"/>
              <a:t>12</a:t>
            </a:r>
            <a:r>
              <a:rPr lang="en-AU" altLang="ja-JP"/>
              <a:t>	0	a</a:t>
            </a:r>
            <a:r>
              <a:rPr lang="en-AU" altLang="ja-JP" baseline="-25000"/>
              <a:t>23</a:t>
            </a:r>
            <a:r>
              <a:rPr lang="en-AU" altLang="ja-JP"/>
              <a:t>	…	a</a:t>
            </a:r>
            <a:r>
              <a:rPr lang="en-AU" altLang="ja-JP" baseline="-25000"/>
              <a:t>2m</a:t>
            </a:r>
          </a:p>
          <a:p>
            <a:pPr>
              <a:buFont typeface="Wingdings" panose="05000000000000000000" pitchFamily="2" charset="2"/>
              <a:buNone/>
            </a:pPr>
            <a:r>
              <a:rPr lang="en-AU" altLang="ja-JP">
                <a:solidFill>
                  <a:schemeClr val="hlink"/>
                </a:solidFill>
              </a:rPr>
              <a:t>D</a:t>
            </a:r>
            <a:r>
              <a:rPr lang="en-AU" altLang="ja-JP" baseline="-25000">
                <a:solidFill>
                  <a:schemeClr val="hlink"/>
                </a:solidFill>
              </a:rPr>
              <a:t>3</a:t>
            </a:r>
            <a:r>
              <a:rPr lang="en-AU" altLang="ja-JP"/>
              <a:t>	d</a:t>
            </a:r>
            <a:r>
              <a:rPr lang="en-AU" altLang="ja-JP" baseline="-25000"/>
              <a:t>13</a:t>
            </a:r>
            <a:r>
              <a:rPr lang="en-AU" altLang="ja-JP"/>
              <a:t>	d</a:t>
            </a:r>
            <a:r>
              <a:rPr lang="en-AU" altLang="ja-JP" baseline="-25000"/>
              <a:t>23</a:t>
            </a:r>
            <a:r>
              <a:rPr lang="en-AU" altLang="ja-JP"/>
              <a:t>	0	…	a</a:t>
            </a:r>
            <a:r>
              <a:rPr lang="en-AU" altLang="ja-JP" baseline="-25000"/>
              <a:t>3n</a:t>
            </a:r>
            <a:endParaRPr lang="en-AU" altLang="ja-JP"/>
          </a:p>
          <a:p>
            <a:pPr>
              <a:buFont typeface="Wingdings" panose="05000000000000000000" pitchFamily="2" charset="2"/>
              <a:buNone/>
            </a:pPr>
            <a:r>
              <a:rPr lang="en-AU" altLang="ja-JP">
                <a:solidFill>
                  <a:schemeClr val="hlink"/>
                </a:solidFill>
              </a:rPr>
              <a:t>…</a:t>
            </a:r>
          </a:p>
          <a:p>
            <a:pPr>
              <a:buFont typeface="Wingdings" panose="05000000000000000000" pitchFamily="2" charset="2"/>
              <a:buNone/>
            </a:pPr>
            <a:r>
              <a:rPr lang="en-AU" altLang="ja-JP">
                <a:solidFill>
                  <a:schemeClr val="hlink"/>
                </a:solidFill>
              </a:rPr>
              <a:t>D</a:t>
            </a:r>
            <a:r>
              <a:rPr lang="en-AU" altLang="ja-JP" baseline="-25000">
                <a:solidFill>
                  <a:schemeClr val="hlink"/>
                </a:solidFill>
              </a:rPr>
              <a:t>m</a:t>
            </a:r>
            <a:r>
              <a:rPr lang="en-AU" altLang="ja-JP"/>
              <a:t>	a</a:t>
            </a:r>
            <a:r>
              <a:rPr lang="en-AU" altLang="ja-JP" baseline="-25000"/>
              <a:t>1m</a:t>
            </a:r>
            <a:r>
              <a:rPr lang="en-AU" altLang="ja-JP"/>
              <a:t>	a</a:t>
            </a:r>
            <a:r>
              <a:rPr lang="en-AU" altLang="ja-JP" baseline="-25000"/>
              <a:t>2m</a:t>
            </a:r>
            <a:r>
              <a:rPr lang="en-AU" altLang="ja-JP"/>
              <a:t>	a</a:t>
            </a:r>
            <a:r>
              <a:rPr lang="en-AU" altLang="ja-JP" baseline="-25000"/>
              <a:t>3m</a:t>
            </a:r>
            <a:r>
              <a:rPr lang="en-AU" altLang="ja-JP"/>
              <a:t>	…	</a:t>
            </a:r>
            <a:r>
              <a:rPr lang="en-AU" altLang="ja-JP" err="1"/>
              <a:t>a</a:t>
            </a:r>
            <a:r>
              <a:rPr lang="en-AU" altLang="ja-JP" baseline="-25000" err="1"/>
              <a:t>mm</a:t>
            </a:r>
            <a:r>
              <a:rPr lang="en-AU" altLang="ja-JP"/>
              <a:t>=0</a:t>
            </a:r>
          </a:p>
          <a:p>
            <a:pPr>
              <a:buFont typeface="Wingdings" panose="05000000000000000000" pitchFamily="2" charset="2"/>
              <a:buNone/>
            </a:pPr>
            <a:r>
              <a:rPr lang="en-AU" altLang="ja-JP" sz="4000" baseline="-25000"/>
              <a:t>		</a:t>
            </a:r>
            <a:endParaRPr lang="en-AU" altLang="ja-JP" baseline="-25000"/>
          </a:p>
        </p:txBody>
      </p:sp>
    </p:spTree>
    <p:extLst>
      <p:ext uri="{BB962C8B-B14F-4D97-AF65-F5344CB8AC3E}">
        <p14:creationId xmlns:p14="http://schemas.microsoft.com/office/powerpoint/2010/main" val="4118980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501F4D79-842A-470E-6C71-0A1AC7A4398F}"/>
              </a:ext>
            </a:extLst>
          </p:cNvPr>
          <p:cNvSpPr>
            <a:spLocks noGrp="1" noChangeArrowheads="1"/>
          </p:cNvSpPr>
          <p:nvPr>
            <p:ph type="title"/>
          </p:nvPr>
        </p:nvSpPr>
        <p:spPr/>
        <p:txBody>
          <a:bodyPr/>
          <a:lstStyle/>
          <a:p>
            <a:r>
              <a:rPr lang="en-US" altLang="ja-JP"/>
              <a:t>Embeddings</a:t>
            </a:r>
          </a:p>
        </p:txBody>
      </p:sp>
      <p:sp>
        <p:nvSpPr>
          <p:cNvPr id="27651" name="Rectangle 3">
            <a:extLst>
              <a:ext uri="{FF2B5EF4-FFF2-40B4-BE49-F238E27FC236}">
                <a16:creationId xmlns:a16="http://schemas.microsoft.com/office/drawing/2014/main" id="{55C557F8-2280-D8EB-B99C-D06EB68DD6B0}"/>
              </a:ext>
            </a:extLst>
          </p:cNvPr>
          <p:cNvSpPr>
            <a:spLocks noGrp="1" noChangeArrowheads="1"/>
          </p:cNvSpPr>
          <p:nvPr>
            <p:ph type="body" idx="1"/>
          </p:nvPr>
        </p:nvSpPr>
        <p:spPr/>
        <p:txBody>
          <a:bodyPr/>
          <a:lstStyle/>
          <a:p>
            <a:r>
              <a:rPr lang="en-US" altLang="ja-JP"/>
              <a:t>Given a metric distance matrix D, embed the objects in a k-dimensional vector space using a mapping F such that </a:t>
            </a:r>
          </a:p>
          <a:p>
            <a:pPr lvl="1"/>
            <a:r>
              <a:rPr lang="en-US" altLang="ja-JP"/>
              <a:t>D(</a:t>
            </a:r>
            <a:r>
              <a:rPr lang="en-US" altLang="ja-JP" err="1"/>
              <a:t>i,j</a:t>
            </a:r>
            <a:r>
              <a:rPr lang="en-US" altLang="ja-JP"/>
              <a:t>) is close to D’(F(</a:t>
            </a:r>
            <a:r>
              <a:rPr lang="en-US" altLang="ja-JP" err="1"/>
              <a:t>i</a:t>
            </a:r>
            <a:r>
              <a:rPr lang="en-US" altLang="ja-JP"/>
              <a:t>),F(j))</a:t>
            </a:r>
          </a:p>
          <a:p>
            <a:r>
              <a:rPr lang="en-US" altLang="ja-JP"/>
              <a:t>Isometric mapping: </a:t>
            </a:r>
          </a:p>
          <a:p>
            <a:pPr lvl="1"/>
            <a:r>
              <a:rPr lang="en-US" altLang="ja-JP"/>
              <a:t>exact preservation of distance</a:t>
            </a:r>
          </a:p>
          <a:p>
            <a:r>
              <a:rPr lang="en-US" altLang="ja-JP"/>
              <a:t>Contractive mapping:</a:t>
            </a:r>
          </a:p>
          <a:p>
            <a:pPr lvl="1"/>
            <a:r>
              <a:rPr lang="en-US" altLang="ja-JP"/>
              <a:t>D’(F(</a:t>
            </a:r>
            <a:r>
              <a:rPr lang="en-US" altLang="ja-JP" err="1"/>
              <a:t>i</a:t>
            </a:r>
            <a:r>
              <a:rPr lang="en-US" altLang="ja-JP"/>
              <a:t>),F(j)) &lt;= D(</a:t>
            </a:r>
            <a:r>
              <a:rPr lang="en-US" altLang="ja-JP" err="1"/>
              <a:t>i,j</a:t>
            </a:r>
            <a:r>
              <a:rPr lang="en-US" altLang="ja-JP"/>
              <a:t>)</a:t>
            </a:r>
          </a:p>
          <a:p>
            <a:r>
              <a:rPr lang="en-US" altLang="ja-JP"/>
              <a:t>d’ is some </a:t>
            </a:r>
            <a:r>
              <a:rPr lang="en-US" altLang="ja-JP" err="1"/>
              <a:t>Lp</a:t>
            </a:r>
            <a:r>
              <a:rPr lang="en-US" altLang="ja-JP"/>
              <a:t> measure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ja-JP"/>
              <a:t>LSA</a:t>
            </a:r>
          </a:p>
        </p:txBody>
      </p:sp>
      <p:sp>
        <p:nvSpPr>
          <p:cNvPr id="33795" name="Rectangle 3"/>
          <p:cNvSpPr>
            <a:spLocks noGrp="1" noChangeArrowheads="1"/>
          </p:cNvSpPr>
          <p:nvPr>
            <p:ph idx="1"/>
          </p:nvPr>
        </p:nvSpPr>
        <p:spPr/>
        <p:txBody>
          <a:bodyPr/>
          <a:lstStyle/>
          <a:p>
            <a:pPr eaLnBrk="1" hangingPunct="1"/>
            <a:r>
              <a:rPr lang="en-US" altLang="ja-JP"/>
              <a:t>Idea (</a:t>
            </a:r>
            <a:r>
              <a:rPr lang="en-US" altLang="ja-JP" err="1"/>
              <a:t>Deerwester</a:t>
            </a:r>
            <a:r>
              <a:rPr lang="en-US" altLang="ja-JP"/>
              <a:t> et al):</a:t>
            </a:r>
          </a:p>
          <a:p>
            <a:pPr eaLnBrk="1" hangingPunct="1">
              <a:buFont typeface="Monotype Sorts" pitchFamily="2" charset="2"/>
              <a:buNone/>
            </a:pPr>
            <a:r>
              <a:rPr lang="en-US" altLang="ja-JP" sz="2400"/>
              <a:t>“We would like a representation in which a set of terms, which by itself is incomplete and unreliable evidence of the relevance of a given document, is replaced by some other set of entities which are more reliable indicants. We take advantage of the implicit higher-order (or latent) structure in the association of terms and documents to reveal such relationships.”</a:t>
            </a:r>
            <a:endParaRPr lang="en-US" altLang="ja-JP"/>
          </a:p>
          <a:p>
            <a:pPr lvl="1" eaLnBrk="1" hangingPunct="1"/>
            <a:endParaRPr lang="en-US" altLang="ja-JP"/>
          </a:p>
        </p:txBody>
      </p:sp>
    </p:spTree>
    <p:extLst>
      <p:ext uri="{BB962C8B-B14F-4D97-AF65-F5344CB8AC3E}">
        <p14:creationId xmlns:p14="http://schemas.microsoft.com/office/powerpoint/2010/main" val="10099217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ja-JP"/>
              <a:t>LSA</a:t>
            </a:r>
          </a:p>
        </p:txBody>
      </p:sp>
      <p:sp>
        <p:nvSpPr>
          <p:cNvPr id="23555" name="Rectangle 3"/>
          <p:cNvSpPr>
            <a:spLocks noGrp="1" noChangeArrowheads="1"/>
          </p:cNvSpPr>
          <p:nvPr>
            <p:ph idx="1"/>
          </p:nvPr>
        </p:nvSpPr>
        <p:spPr/>
        <p:txBody>
          <a:bodyPr/>
          <a:lstStyle/>
          <a:p>
            <a:r>
              <a:rPr lang="en-US"/>
              <a:t>Implementation: four basic steps</a:t>
            </a:r>
          </a:p>
          <a:p>
            <a:pPr lvl="1"/>
            <a:r>
              <a:rPr lang="en-US"/>
              <a:t>term by document matrix (more generally term by context) tend to be </a:t>
            </a:r>
            <a:r>
              <a:rPr lang="en-US" err="1"/>
              <a:t>sparce</a:t>
            </a:r>
            <a:endParaRPr lang="en-US"/>
          </a:p>
          <a:p>
            <a:pPr lvl="1"/>
            <a:r>
              <a:rPr lang="en-US"/>
              <a:t>convert matrix entries to weights, typically:</a:t>
            </a:r>
          </a:p>
          <a:p>
            <a:pPr lvl="2"/>
            <a:r>
              <a:rPr lang="en-US"/>
              <a:t>L(</a:t>
            </a:r>
            <a:r>
              <a:rPr lang="en-US" err="1"/>
              <a:t>i,j</a:t>
            </a:r>
            <a:r>
              <a:rPr lang="en-US"/>
              <a:t>) * G(</a:t>
            </a:r>
            <a:r>
              <a:rPr lang="en-US" err="1"/>
              <a:t>i</a:t>
            </a:r>
            <a:r>
              <a:rPr lang="en-US"/>
              <a:t>): local and global</a:t>
            </a:r>
          </a:p>
          <a:p>
            <a:pPr lvl="2"/>
            <a:r>
              <a:rPr lang="en-US" err="1"/>
              <a:t>a_ij</a:t>
            </a:r>
            <a:r>
              <a:rPr lang="en-US"/>
              <a:t> -&gt; log(</a:t>
            </a:r>
            <a:r>
              <a:rPr lang="en-US" err="1"/>
              <a:t>freq</a:t>
            </a:r>
            <a:r>
              <a:rPr lang="en-US"/>
              <a:t>(</a:t>
            </a:r>
            <a:r>
              <a:rPr lang="en-US" err="1"/>
              <a:t>a_ij</a:t>
            </a:r>
            <a:r>
              <a:rPr lang="en-US"/>
              <a:t>)) divided by entropy for row (-sum (p </a:t>
            </a:r>
            <a:r>
              <a:rPr lang="en-US" err="1"/>
              <a:t>logp</a:t>
            </a:r>
            <a:r>
              <a:rPr lang="en-US"/>
              <a:t>), over p: entries in the row)</a:t>
            </a:r>
          </a:p>
          <a:p>
            <a:pPr lvl="3"/>
            <a:r>
              <a:rPr lang="en-US"/>
              <a:t>weight directly by estimated importance in passage</a:t>
            </a:r>
          </a:p>
          <a:p>
            <a:pPr lvl="3"/>
            <a:r>
              <a:rPr lang="en-US"/>
              <a:t>weight inversely by degree to which knowing word occurred provides information about the passage it appeared in</a:t>
            </a:r>
          </a:p>
        </p:txBody>
      </p:sp>
    </p:spTree>
    <p:extLst>
      <p:ext uri="{BB962C8B-B14F-4D97-AF65-F5344CB8AC3E}">
        <p14:creationId xmlns:p14="http://schemas.microsoft.com/office/powerpoint/2010/main" val="2676927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ja-JP"/>
              <a:t>LSA</a:t>
            </a:r>
          </a:p>
        </p:txBody>
      </p:sp>
      <p:sp>
        <p:nvSpPr>
          <p:cNvPr id="35843" name="Rectangle 3"/>
          <p:cNvSpPr>
            <a:spLocks noGrp="1" noChangeArrowheads="1"/>
          </p:cNvSpPr>
          <p:nvPr>
            <p:ph idx="1"/>
          </p:nvPr>
        </p:nvSpPr>
        <p:spPr/>
        <p:txBody>
          <a:bodyPr/>
          <a:lstStyle/>
          <a:p>
            <a:pPr eaLnBrk="1" hangingPunct="1"/>
            <a:r>
              <a:rPr lang="en-US" altLang="ja-JP"/>
              <a:t>Four basic steps</a:t>
            </a:r>
          </a:p>
          <a:p>
            <a:pPr lvl="1" eaLnBrk="1" hangingPunct="1"/>
            <a:r>
              <a:rPr lang="en-US" altLang="ja-JP"/>
              <a:t>Rank-reduced Singular Value Decomposition (SVD) performed on matrix</a:t>
            </a:r>
          </a:p>
          <a:p>
            <a:pPr lvl="2" eaLnBrk="1" hangingPunct="1"/>
            <a:r>
              <a:rPr lang="en-US" altLang="ja-JP"/>
              <a:t>all but the k highest singular values are set to 0</a:t>
            </a:r>
          </a:p>
          <a:p>
            <a:pPr lvl="2" eaLnBrk="1" hangingPunct="1"/>
            <a:r>
              <a:rPr lang="en-US" altLang="ja-JP"/>
              <a:t>produces k-dimensional approximation of the original matrix (in least-squares sense)</a:t>
            </a:r>
          </a:p>
          <a:p>
            <a:pPr lvl="2" eaLnBrk="1" hangingPunct="1"/>
            <a:r>
              <a:rPr lang="en-US" altLang="ja-JP"/>
              <a:t>this is the “semantic space”</a:t>
            </a:r>
          </a:p>
          <a:p>
            <a:pPr lvl="1" eaLnBrk="1" hangingPunct="1"/>
            <a:r>
              <a:rPr lang="en-US" altLang="ja-JP"/>
              <a:t>Compute similarities between entities in semantic space (usually with cosine)</a:t>
            </a:r>
          </a:p>
        </p:txBody>
      </p:sp>
    </p:spTree>
    <p:extLst>
      <p:ext uri="{BB962C8B-B14F-4D97-AF65-F5344CB8AC3E}">
        <p14:creationId xmlns:p14="http://schemas.microsoft.com/office/powerpoint/2010/main" val="3239017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ja-JP"/>
              <a:t>LSA</a:t>
            </a:r>
          </a:p>
        </p:txBody>
      </p:sp>
      <p:sp>
        <p:nvSpPr>
          <p:cNvPr id="36867" name="Rectangle 3"/>
          <p:cNvSpPr>
            <a:spLocks noGrp="1" noChangeArrowheads="1"/>
          </p:cNvSpPr>
          <p:nvPr>
            <p:ph idx="1"/>
          </p:nvPr>
        </p:nvSpPr>
        <p:spPr/>
        <p:txBody>
          <a:bodyPr/>
          <a:lstStyle/>
          <a:p>
            <a:r>
              <a:rPr lang="en-US" altLang="ja-JP"/>
              <a:t>SVD</a:t>
            </a:r>
          </a:p>
          <a:p>
            <a:pPr lvl="1"/>
            <a:r>
              <a:rPr lang="en-US" altLang="ja-JP"/>
              <a:t>unique mathematical decomposition of a matrix into the product of three matrices:</a:t>
            </a:r>
          </a:p>
          <a:p>
            <a:pPr lvl="2"/>
            <a:r>
              <a:rPr lang="en-US" altLang="ja-JP"/>
              <a:t>two with orthonormal columns</a:t>
            </a:r>
          </a:p>
          <a:p>
            <a:pPr lvl="2"/>
            <a:r>
              <a:rPr lang="en-US" altLang="ja-JP"/>
              <a:t>one with singular values on the diagonal</a:t>
            </a:r>
          </a:p>
          <a:p>
            <a:pPr lvl="1"/>
            <a:r>
              <a:rPr lang="en-US" altLang="ja-JP"/>
              <a:t>tool for dimension reduction</a:t>
            </a:r>
          </a:p>
          <a:p>
            <a:pPr lvl="1"/>
            <a:r>
              <a:rPr lang="en-US" altLang="ja-JP"/>
              <a:t>similarity measure based on co-occurrence</a:t>
            </a:r>
          </a:p>
          <a:p>
            <a:pPr lvl="1"/>
            <a:r>
              <a:rPr lang="en-US" altLang="ja-JP"/>
              <a:t>finds optimal projection into low-dimensional space</a:t>
            </a:r>
          </a:p>
        </p:txBody>
      </p:sp>
    </p:spTree>
    <p:extLst>
      <p:ext uri="{BB962C8B-B14F-4D97-AF65-F5344CB8AC3E}">
        <p14:creationId xmlns:p14="http://schemas.microsoft.com/office/powerpoint/2010/main" val="540979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p:txBody>
          <a:bodyPr/>
          <a:lstStyle/>
          <a:p>
            <a:r>
              <a:rPr lang="en-US" altLang="ja-JP"/>
              <a:t>Analyzing Sentence Structure </a:t>
            </a:r>
          </a:p>
        </p:txBody>
      </p:sp>
      <p:sp>
        <p:nvSpPr>
          <p:cNvPr id="373763" name="Rectangle 3"/>
          <p:cNvSpPr>
            <a:spLocks noGrp="1" noChangeArrowheads="1"/>
          </p:cNvSpPr>
          <p:nvPr>
            <p:ph type="body" idx="1"/>
          </p:nvPr>
        </p:nvSpPr>
        <p:spPr>
          <a:xfrm>
            <a:off x="838200" y="1825625"/>
            <a:ext cx="6399628" cy="4351338"/>
          </a:xfrm>
        </p:spPr>
        <p:txBody>
          <a:bodyPr>
            <a:normAutofit fontScale="70000" lnSpcReduction="20000"/>
          </a:bodyPr>
          <a:lstStyle/>
          <a:p>
            <a:r>
              <a:rPr lang="en-US" altLang="ja-JP"/>
              <a:t>How can we use a formal grammar to describe the structure of an unlimited set of sentences?</a:t>
            </a:r>
          </a:p>
          <a:p>
            <a:r>
              <a:rPr lang="en-US" altLang="ja-JP"/>
              <a:t>How can we “discover” / design such a grammar? </a:t>
            </a:r>
          </a:p>
          <a:p>
            <a:r>
              <a:rPr lang="en-US" altLang="ja-JP"/>
              <a:t>Constituency Tests:</a:t>
            </a:r>
          </a:p>
          <a:p>
            <a:pPr lvl="1"/>
            <a:r>
              <a:rPr lang="en-US" altLang="ja-JP"/>
              <a:t>Words combine with other words to form units. </a:t>
            </a:r>
          </a:p>
          <a:p>
            <a:pPr lvl="1"/>
            <a:r>
              <a:rPr lang="en-US" altLang="ja-JP"/>
              <a:t>How do we know what nodes go in the tree?</a:t>
            </a:r>
          </a:p>
          <a:p>
            <a:pPr lvl="2"/>
            <a:r>
              <a:rPr lang="en-US" altLang="ja-JP"/>
              <a:t>What is the  evidence of being a unit?</a:t>
            </a:r>
          </a:p>
          <a:p>
            <a:pPr lvl="1"/>
            <a:r>
              <a:rPr lang="en-US" altLang="ja-JP"/>
              <a:t>Classic constituency tests:</a:t>
            </a:r>
          </a:p>
          <a:p>
            <a:pPr lvl="2"/>
            <a:r>
              <a:rPr lang="en-US" altLang="ja-JP"/>
              <a:t>Substitution		</a:t>
            </a:r>
          </a:p>
          <a:p>
            <a:pPr lvl="2"/>
            <a:r>
              <a:rPr lang="en-US" altLang="ja-JP"/>
              <a:t>Question answers</a:t>
            </a:r>
          </a:p>
          <a:p>
            <a:pPr lvl="2"/>
            <a:r>
              <a:rPr lang="en-US" altLang="ja-JP"/>
              <a:t>Semantic grounds</a:t>
            </a:r>
          </a:p>
          <a:p>
            <a:pPr lvl="3"/>
            <a:r>
              <a:rPr lang="en-US" altLang="ja-JP"/>
              <a:t>Coherence</a:t>
            </a:r>
          </a:p>
          <a:p>
            <a:pPr lvl="3"/>
            <a:r>
              <a:rPr lang="en-US" altLang="ja-JP"/>
              <a:t>Reference</a:t>
            </a:r>
          </a:p>
          <a:p>
            <a:pPr lvl="3"/>
            <a:r>
              <a:rPr lang="en-US" altLang="ja-JP"/>
              <a:t>Idioms</a:t>
            </a:r>
          </a:p>
          <a:p>
            <a:pPr lvl="2"/>
            <a:r>
              <a:rPr lang="en-US" altLang="ja-JP"/>
              <a:t>Dislocation</a:t>
            </a:r>
          </a:p>
          <a:p>
            <a:pPr lvl="2"/>
            <a:r>
              <a:rPr lang="en-US" altLang="ja-JP"/>
              <a:t>Conjunction</a:t>
            </a:r>
          </a:p>
          <a:p>
            <a:pPr lvl="1"/>
            <a:endParaRPr lang="en-US" altLang="ja-JP"/>
          </a:p>
        </p:txBody>
      </p:sp>
      <p:sp>
        <p:nvSpPr>
          <p:cNvPr id="4" name="スライド番号プレースホルダー 3"/>
          <p:cNvSpPr>
            <a:spLocks noGrp="1"/>
          </p:cNvSpPr>
          <p:nvPr>
            <p:ph type="sldNum" sz="quarter" idx="12"/>
          </p:nvPr>
        </p:nvSpPr>
        <p:spPr/>
        <p:txBody>
          <a:bodyPr/>
          <a:lstStyle/>
          <a:p>
            <a:fld id="{F8A6F29A-F314-427A-8C2A-AAD8AC8AC2E8}" type="slidenum">
              <a:rPr lang="en-US" altLang="ja-JP" smtClean="0"/>
              <a:pPr/>
              <a:t>5</a:t>
            </a:fld>
            <a:endParaRPr lang="en-US" altLang="ja-JP"/>
          </a:p>
        </p:txBody>
      </p:sp>
      <p:pic>
        <p:nvPicPr>
          <p:cNvPr id="2" name="Picture 4">
            <a:extLst>
              <a:ext uri="{FF2B5EF4-FFF2-40B4-BE49-F238E27FC236}">
                <a16:creationId xmlns:a16="http://schemas.microsoft.com/office/drawing/2014/main" id="{7900B99C-B895-AF29-FD84-3477191F1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7828" y="2395942"/>
            <a:ext cx="4905809" cy="3210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9355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ja-JP"/>
              <a:t>LSA</a:t>
            </a:r>
          </a:p>
        </p:txBody>
      </p:sp>
      <p:sp>
        <p:nvSpPr>
          <p:cNvPr id="37891" name="Rectangle 3"/>
          <p:cNvSpPr>
            <a:spLocks noGrp="1" noChangeArrowheads="1"/>
          </p:cNvSpPr>
          <p:nvPr>
            <p:ph idx="1"/>
          </p:nvPr>
        </p:nvSpPr>
        <p:spPr/>
        <p:txBody>
          <a:bodyPr/>
          <a:lstStyle/>
          <a:p>
            <a:pPr eaLnBrk="1" hangingPunct="1"/>
            <a:r>
              <a:rPr lang="en-US" altLang="ja-JP"/>
              <a:t>SVD</a:t>
            </a:r>
          </a:p>
          <a:p>
            <a:pPr lvl="1" eaLnBrk="1" hangingPunct="1"/>
            <a:r>
              <a:rPr lang="en-US" altLang="ja-JP"/>
              <a:t>can be viewed as a method for rotating the axes in n-dimensional space, so that the first axis runs along the direction of the largest variation among the documents </a:t>
            </a:r>
          </a:p>
          <a:p>
            <a:pPr lvl="2" eaLnBrk="1" hangingPunct="1"/>
            <a:r>
              <a:rPr lang="en-US" altLang="ja-JP"/>
              <a:t>the second dimension runs along the direction with the second largest variation</a:t>
            </a:r>
          </a:p>
          <a:p>
            <a:pPr lvl="2" eaLnBrk="1" hangingPunct="1"/>
            <a:r>
              <a:rPr lang="en-US" altLang="ja-JP"/>
              <a:t>and so on</a:t>
            </a:r>
          </a:p>
          <a:p>
            <a:pPr lvl="1" eaLnBrk="1" hangingPunct="1"/>
            <a:r>
              <a:rPr lang="en-US" altLang="ja-JP"/>
              <a:t>generalized least-squares method</a:t>
            </a:r>
          </a:p>
        </p:txBody>
      </p:sp>
    </p:spTree>
    <p:extLst>
      <p:ext uri="{BB962C8B-B14F-4D97-AF65-F5344CB8AC3E}">
        <p14:creationId xmlns:p14="http://schemas.microsoft.com/office/powerpoint/2010/main" val="306049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ja-JP"/>
              <a:t>A Small Example</a:t>
            </a:r>
          </a:p>
        </p:txBody>
      </p:sp>
      <p:sp>
        <p:nvSpPr>
          <p:cNvPr id="38915" name="Rectangle 3"/>
          <p:cNvSpPr>
            <a:spLocks noGrp="1" noChangeArrowheads="1"/>
          </p:cNvSpPr>
          <p:nvPr>
            <p:ph idx="1"/>
          </p:nvPr>
        </p:nvSpPr>
        <p:spPr/>
        <p:txBody>
          <a:bodyPr>
            <a:normAutofit lnSpcReduction="10000"/>
          </a:bodyPr>
          <a:lstStyle/>
          <a:p>
            <a:r>
              <a:rPr lang="en-US" altLang="ja-JP"/>
              <a:t>Technical Memo Titles</a:t>
            </a:r>
          </a:p>
          <a:p>
            <a:pPr lvl="1"/>
            <a:r>
              <a:rPr lang="en-US" altLang="ja-JP"/>
              <a:t>c1: Human machine interface for ABC computer applications</a:t>
            </a:r>
          </a:p>
          <a:p>
            <a:pPr lvl="1"/>
            <a:r>
              <a:rPr lang="en-US" altLang="ja-JP"/>
              <a:t>c2: A survey of user opinion of computer system response time</a:t>
            </a:r>
          </a:p>
          <a:p>
            <a:pPr lvl="1"/>
            <a:r>
              <a:rPr lang="en-US" altLang="ja-JP"/>
              <a:t>c3: The EPS user interface management system</a:t>
            </a:r>
          </a:p>
          <a:p>
            <a:pPr lvl="1"/>
            <a:r>
              <a:rPr lang="en-US" altLang="ja-JP"/>
              <a:t>c4: System and human system engineering testing of EPS</a:t>
            </a:r>
          </a:p>
          <a:p>
            <a:pPr lvl="1"/>
            <a:r>
              <a:rPr lang="en-US" altLang="ja-JP"/>
              <a:t>c5: Relation of user perceived response time to error measurement</a:t>
            </a:r>
          </a:p>
          <a:p>
            <a:pPr lvl="1"/>
            <a:endParaRPr lang="en-US" altLang="ja-JP"/>
          </a:p>
          <a:p>
            <a:pPr lvl="1"/>
            <a:r>
              <a:rPr lang="en-US" altLang="ja-JP"/>
              <a:t>m1: The generation of random, binary, ordered trees</a:t>
            </a:r>
          </a:p>
          <a:p>
            <a:pPr lvl="1"/>
            <a:r>
              <a:rPr lang="en-US" altLang="ja-JP"/>
              <a:t>m2: The intersection graph of paths in trees</a:t>
            </a:r>
          </a:p>
          <a:p>
            <a:pPr lvl="1"/>
            <a:r>
              <a:rPr lang="en-US" altLang="ja-JP"/>
              <a:t>m3: Graph minors IV: Widths of trees and well-quasi-ordering</a:t>
            </a:r>
          </a:p>
          <a:p>
            <a:pPr lvl="1"/>
            <a:r>
              <a:rPr lang="en-US" altLang="ja-JP"/>
              <a:t>m4: Graph minors: A survey</a:t>
            </a:r>
          </a:p>
        </p:txBody>
      </p:sp>
    </p:spTree>
    <p:extLst>
      <p:ext uri="{BB962C8B-B14F-4D97-AF65-F5344CB8AC3E}">
        <p14:creationId xmlns:p14="http://schemas.microsoft.com/office/powerpoint/2010/main" val="4198951723"/>
      </p:ext>
    </p:extLst>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title"/>
          </p:nvPr>
        </p:nvSpPr>
        <p:spPr/>
        <p:txBody>
          <a:bodyPr/>
          <a:lstStyle/>
          <a:p>
            <a:r>
              <a:rPr lang="en-US" altLang="ja-JP"/>
              <a:t>A Small Example – 2</a:t>
            </a:r>
          </a:p>
        </p:txBody>
      </p:sp>
      <p:sp>
        <p:nvSpPr>
          <p:cNvPr id="4100" name="Rectangle 4"/>
          <p:cNvSpPr>
            <a:spLocks noGrp="1" noChangeArrowheads="1"/>
          </p:cNvSpPr>
          <p:nvPr>
            <p:ph idx="1"/>
          </p:nvPr>
        </p:nvSpPr>
        <p:spPr/>
        <p:txBody>
          <a:bodyPr/>
          <a:lstStyle/>
          <a:p>
            <a:r>
              <a:rPr lang="en-US" altLang="ja-JP"/>
              <a:t>r (human.user) = -.38	r (human.minors) = -.29</a:t>
            </a:r>
          </a:p>
        </p:txBody>
      </p:sp>
      <p:graphicFrame>
        <p:nvGraphicFramePr>
          <p:cNvPr id="4098" name="Object 2"/>
          <p:cNvGraphicFramePr>
            <a:graphicFrameLocks noGrp="1" noChangeAspect="1"/>
          </p:cNvGraphicFramePr>
          <p:nvPr>
            <p:ph type="tbl" idx="4294967295"/>
          </p:nvPr>
        </p:nvGraphicFramePr>
        <p:xfrm>
          <a:off x="3158066" y="2362835"/>
          <a:ext cx="7249776" cy="3949065"/>
        </p:xfrm>
        <a:graphic>
          <a:graphicData uri="http://schemas.openxmlformats.org/presentationml/2006/ole">
            <mc:AlternateContent xmlns:mc="http://schemas.openxmlformats.org/markup-compatibility/2006">
              <mc:Choice xmlns:v="urn:schemas-microsoft-com:vml" Requires="v">
                <p:oleObj name="Document" r:id="rId3" imgW="5607000" imgH="2583000" progId="Word.Document.8">
                  <p:embed/>
                </p:oleObj>
              </mc:Choice>
              <mc:Fallback>
                <p:oleObj name="Document" r:id="rId3" imgW="5607000" imgH="2583000" progId="Word.Document.8">
                  <p:embed/>
                  <p:pic>
                    <p:nvPicPr>
                      <p:cNvPr id="40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8066" y="2362835"/>
                        <a:ext cx="7249776" cy="3949065"/>
                      </a:xfrm>
                      <a:prstGeom prst="rect">
                        <a:avLst/>
                      </a:prstGeom>
                    </p:spPr>
                  </p:pic>
                </p:oleObj>
              </mc:Fallback>
            </mc:AlternateContent>
          </a:graphicData>
        </a:graphic>
      </p:graphicFrame>
    </p:spTree>
    <p:extLst>
      <p:ext uri="{BB962C8B-B14F-4D97-AF65-F5344CB8AC3E}">
        <p14:creationId xmlns:p14="http://schemas.microsoft.com/office/powerpoint/2010/main" val="494942082"/>
      </p:ext>
    </p:extLst>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ja-JP"/>
              <a:t>A Small Example – 3</a:t>
            </a:r>
          </a:p>
        </p:txBody>
      </p:sp>
      <p:sp>
        <p:nvSpPr>
          <p:cNvPr id="39939" name="Rectangle 3"/>
          <p:cNvSpPr>
            <a:spLocks noGrp="1" noChangeArrowheads="1"/>
          </p:cNvSpPr>
          <p:nvPr>
            <p:ph idx="1"/>
          </p:nvPr>
        </p:nvSpPr>
        <p:spPr/>
        <p:txBody>
          <a:bodyPr/>
          <a:lstStyle/>
          <a:p>
            <a:r>
              <a:rPr lang="en-US" altLang="ja-JP"/>
              <a:t>Singular Value Decomposition</a:t>
            </a:r>
          </a:p>
          <a:p>
            <a:pPr lvl="1"/>
            <a:r>
              <a:rPr lang="en-US" altLang="ja-JP"/>
              <a:t>{A}={U}{S}{V}T</a:t>
            </a:r>
          </a:p>
          <a:p>
            <a:r>
              <a:rPr lang="en-US" altLang="ja-JP"/>
              <a:t>Dimension Reduction</a:t>
            </a:r>
          </a:p>
          <a:p>
            <a:pPr lvl="1"/>
            <a:r>
              <a:rPr lang="en-US" altLang="ja-JP"/>
              <a:t>{~A}~={~U}{~S}{~V}T</a:t>
            </a:r>
          </a:p>
        </p:txBody>
      </p:sp>
      <p:pic>
        <p:nvPicPr>
          <p:cNvPr id="39940" name="Picture 4" descr="C:\WINDOWS\Desktop\images\SVDmatrice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1" y="3886200"/>
            <a:ext cx="6537325"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9237905"/>
      </p:ext>
    </p:extLst>
  </p:cSld>
  <p:clrMapOvr>
    <a:masterClrMapping/>
  </p:clrMapOvr>
  <p:transition>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altLang="ja-JP"/>
              <a:t>A Small Example – 4</a:t>
            </a:r>
          </a:p>
        </p:txBody>
      </p:sp>
      <p:sp>
        <p:nvSpPr>
          <p:cNvPr id="5124" name="Rectangle 4"/>
          <p:cNvSpPr>
            <a:spLocks noGrp="1" noChangeArrowheads="1"/>
          </p:cNvSpPr>
          <p:nvPr>
            <p:ph idx="1"/>
          </p:nvPr>
        </p:nvSpPr>
        <p:spPr/>
        <p:txBody>
          <a:bodyPr/>
          <a:lstStyle/>
          <a:p>
            <a:r>
              <a:rPr lang="en-US" altLang="ja-JP"/>
              <a:t>{U} =                                         {S} =</a:t>
            </a:r>
          </a:p>
          <a:p>
            <a:endParaRPr lang="en-US" altLang="ja-JP"/>
          </a:p>
        </p:txBody>
      </p:sp>
      <p:graphicFrame>
        <p:nvGraphicFramePr>
          <p:cNvPr id="5122" name="Object 3"/>
          <p:cNvGraphicFramePr>
            <a:graphicFrameLocks noGrp="1" noChangeAspect="1"/>
          </p:cNvGraphicFramePr>
          <p:nvPr>
            <p:ph type="tbl" idx="4294967295"/>
          </p:nvPr>
        </p:nvGraphicFramePr>
        <p:xfrm>
          <a:off x="2152688" y="1690688"/>
          <a:ext cx="3865726" cy="1873084"/>
        </p:xfrm>
        <a:graphic>
          <a:graphicData uri="http://schemas.openxmlformats.org/presentationml/2006/ole">
            <mc:AlternateContent xmlns:mc="http://schemas.openxmlformats.org/markup-compatibility/2006">
              <mc:Choice xmlns:v="urn:schemas-microsoft-com:vml" Requires="v">
                <p:oleObj name="Document" r:id="rId3" imgW="5597640" imgH="2278080" progId="Word.Document.8">
                  <p:embed/>
                </p:oleObj>
              </mc:Choice>
              <mc:Fallback>
                <p:oleObj name="Document" r:id="rId3" imgW="5597640" imgH="2278080" progId="Word.Document.8">
                  <p:embed/>
                  <p:pic>
                    <p:nvPicPr>
                      <p:cNvPr id="512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688" y="1690688"/>
                        <a:ext cx="3865726" cy="1873084"/>
                      </a:xfrm>
                      <a:prstGeom prst="rect">
                        <a:avLst/>
                      </a:prstGeom>
                    </p:spPr>
                  </p:pic>
                </p:oleObj>
              </mc:Fallback>
            </mc:AlternateContent>
          </a:graphicData>
        </a:graphic>
      </p:graphicFrame>
      <p:graphicFrame>
        <p:nvGraphicFramePr>
          <p:cNvPr id="7" name="Object 4"/>
          <p:cNvGraphicFramePr>
            <a:graphicFrameLocks noChangeAspect="1"/>
          </p:cNvGraphicFramePr>
          <p:nvPr/>
        </p:nvGraphicFramePr>
        <p:xfrm>
          <a:off x="7453543" y="1732413"/>
          <a:ext cx="4507085" cy="1789633"/>
        </p:xfrm>
        <a:graphic>
          <a:graphicData uri="http://schemas.openxmlformats.org/presentationml/2006/ole">
            <mc:AlternateContent xmlns:mc="http://schemas.openxmlformats.org/markup-compatibility/2006">
              <mc:Choice xmlns:v="urn:schemas-microsoft-com:vml" Requires="v">
                <p:oleObj name="Document" r:id="rId5" imgW="5604593" imgH="1752418" progId="Word.Document.8">
                  <p:embed/>
                </p:oleObj>
              </mc:Choice>
              <mc:Fallback>
                <p:oleObj name="Document" r:id="rId5" imgW="5604593" imgH="1752418" progId="Word.Document.8">
                  <p:embed/>
                  <p:pic>
                    <p:nvPicPr>
                      <p:cNvPr id="7" name="Object 4"/>
                      <p:cNvPicPr>
                        <a:picLocks noChangeAspect="1" noChangeArrowheads="1"/>
                      </p:cNvPicPr>
                      <p:nvPr/>
                    </p:nvPicPr>
                    <p:blipFill>
                      <a:blip r:embed="rId6"/>
                      <a:srcRect/>
                      <a:stretch>
                        <a:fillRect/>
                      </a:stretch>
                    </p:blipFill>
                    <p:spPr bwMode="auto">
                      <a:xfrm>
                        <a:off x="7453543" y="1732413"/>
                        <a:ext cx="4507085" cy="1789633"/>
                      </a:xfrm>
                      <a:prstGeom prst="rect">
                        <a:avLst/>
                      </a:prstGeom>
                      <a:noFill/>
                      <a:ln>
                        <a:noFill/>
                      </a:ln>
                      <a:effectLst/>
                    </p:spPr>
                  </p:pic>
                </p:oleObj>
              </mc:Fallback>
            </mc:AlternateContent>
          </a:graphicData>
        </a:graphic>
      </p:graphicFrame>
      <p:graphicFrame>
        <p:nvGraphicFramePr>
          <p:cNvPr id="8" name="Object 4"/>
          <p:cNvGraphicFramePr>
            <a:graphicFrameLocks noChangeAspect="1"/>
          </p:cNvGraphicFramePr>
          <p:nvPr/>
        </p:nvGraphicFramePr>
        <p:xfrm>
          <a:off x="4420482" y="4099626"/>
          <a:ext cx="4626535" cy="1992312"/>
        </p:xfrm>
        <a:graphic>
          <a:graphicData uri="http://schemas.openxmlformats.org/presentationml/2006/ole">
            <mc:AlternateContent xmlns:mc="http://schemas.openxmlformats.org/markup-compatibility/2006">
              <mc:Choice xmlns:v="urn:schemas-microsoft-com:vml" Requires="v">
                <p:oleObj name="Document" r:id="rId7" imgW="5597640" imgH="1752480" progId="Word.Document.8">
                  <p:embed/>
                </p:oleObj>
              </mc:Choice>
              <mc:Fallback>
                <p:oleObj name="Document" r:id="rId7" imgW="5597640" imgH="1752480" progId="Word.Document.8">
                  <p:embed/>
                  <p:pic>
                    <p:nvPicPr>
                      <p:cNvPr id="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0482" y="4099626"/>
                        <a:ext cx="4626535" cy="1992312"/>
                      </a:xfrm>
                      <a:prstGeom prst="rect">
                        <a:avLst/>
                      </a:prstGeom>
                      <a:noFill/>
                      <a:ln>
                        <a:noFill/>
                      </a:ln>
                      <a:effectLst/>
                    </p:spPr>
                  </p:pic>
                </p:oleObj>
              </mc:Fallback>
            </mc:AlternateContent>
          </a:graphicData>
        </a:graphic>
      </p:graphicFrame>
      <p:sp>
        <p:nvSpPr>
          <p:cNvPr id="4" name="正方形/長方形 3"/>
          <p:cNvSpPr/>
          <p:nvPr/>
        </p:nvSpPr>
        <p:spPr>
          <a:xfrm>
            <a:off x="3212697" y="4070363"/>
            <a:ext cx="1058303" cy="523220"/>
          </a:xfrm>
          <a:prstGeom prst="rect">
            <a:avLst/>
          </a:prstGeom>
        </p:spPr>
        <p:txBody>
          <a:bodyPr wrap="none">
            <a:spAutoFit/>
          </a:bodyPr>
          <a:lstStyle/>
          <a:p>
            <a:r>
              <a:rPr lang="en-US" altLang="ja-JP" sz="2800"/>
              <a:t>{V} =</a:t>
            </a:r>
          </a:p>
        </p:txBody>
      </p:sp>
    </p:spTree>
    <p:extLst>
      <p:ext uri="{BB962C8B-B14F-4D97-AF65-F5344CB8AC3E}">
        <p14:creationId xmlns:p14="http://schemas.microsoft.com/office/powerpoint/2010/main" val="2693659794"/>
      </p:ext>
    </p:extLst>
  </p:cSld>
  <p:clrMapOvr>
    <a:masterClrMapping/>
  </p:clrMapOvr>
  <p:transition>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r>
              <a:rPr lang="en-US" altLang="ja-JP"/>
              <a:t>A Small Example – 5</a:t>
            </a:r>
          </a:p>
        </p:txBody>
      </p:sp>
      <p:graphicFrame>
        <p:nvGraphicFramePr>
          <p:cNvPr id="8194" name="Object 4"/>
          <p:cNvGraphicFramePr>
            <a:graphicFrameLocks noGrp="1" noChangeAspect="1"/>
          </p:cNvGraphicFramePr>
          <p:nvPr>
            <p:ph type="tbl" idx="1"/>
          </p:nvPr>
        </p:nvGraphicFramePr>
        <p:xfrm>
          <a:off x="790344" y="1437915"/>
          <a:ext cx="5607050" cy="4213225"/>
        </p:xfrm>
        <a:graphic>
          <a:graphicData uri="http://schemas.openxmlformats.org/presentationml/2006/ole">
            <mc:AlternateContent xmlns:mc="http://schemas.openxmlformats.org/markup-compatibility/2006">
              <mc:Choice xmlns:v="urn:schemas-microsoft-com:vml" Requires="v">
                <p:oleObj name="Document" r:id="rId3" imgW="5607000" imgH="4213800" progId="Word.Document.8">
                  <p:embed/>
                </p:oleObj>
              </mc:Choice>
              <mc:Fallback>
                <p:oleObj name="Document" r:id="rId3" imgW="5607000" imgH="4213800" progId="Word.Document.8">
                  <p:embed/>
                  <p:pic>
                    <p:nvPicPr>
                      <p:cNvPr id="819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344" y="1437915"/>
                        <a:ext cx="5607050" cy="4213225"/>
                      </a:xfrm>
                      <a:prstGeom prst="rect">
                        <a:avLst/>
                      </a:prstGeom>
                    </p:spPr>
                  </p:pic>
                </p:oleObj>
              </mc:Fallback>
            </mc:AlternateContent>
          </a:graphicData>
        </a:graphic>
      </p:graphicFrame>
      <p:sp>
        <p:nvSpPr>
          <p:cNvPr id="8196" name="Rectangle 3"/>
          <p:cNvSpPr>
            <a:spLocks noGrp="1" noChangeArrowheads="1"/>
          </p:cNvSpPr>
          <p:nvPr>
            <p:ph type="body" idx="4294967295"/>
          </p:nvPr>
        </p:nvSpPr>
        <p:spPr>
          <a:xfrm>
            <a:off x="609600" y="5796108"/>
            <a:ext cx="8686800" cy="533400"/>
          </a:xfrm>
        </p:spPr>
        <p:txBody>
          <a:bodyPr/>
          <a:lstStyle/>
          <a:p>
            <a:pPr algn="ctr" eaLnBrk="1" hangingPunct="1">
              <a:buFont typeface="Monotype Sorts" pitchFamily="2" charset="2"/>
              <a:buNone/>
            </a:pPr>
            <a:r>
              <a:rPr lang="en-US" altLang="ja-JP" u="sng">
                <a:solidFill>
                  <a:srgbClr val="000099"/>
                </a:solidFill>
                <a:cs typeface="Times" pitchFamily="18" charset="0"/>
              </a:rPr>
              <a:t>r </a:t>
            </a:r>
            <a:r>
              <a:rPr lang="en-US" altLang="ja-JP">
                <a:solidFill>
                  <a:srgbClr val="000099"/>
                </a:solidFill>
                <a:cs typeface="Times" pitchFamily="18" charset="0"/>
              </a:rPr>
              <a:t>(</a:t>
            </a:r>
            <a:r>
              <a:rPr lang="en-US" altLang="ja-JP" err="1">
                <a:solidFill>
                  <a:srgbClr val="000099"/>
                </a:solidFill>
                <a:cs typeface="Times" pitchFamily="18" charset="0"/>
              </a:rPr>
              <a:t>human.user</a:t>
            </a:r>
            <a:r>
              <a:rPr lang="en-US" altLang="ja-JP">
                <a:solidFill>
                  <a:srgbClr val="000099"/>
                </a:solidFill>
                <a:cs typeface="Times" pitchFamily="18" charset="0"/>
              </a:rPr>
              <a:t>) = .94	</a:t>
            </a:r>
            <a:r>
              <a:rPr lang="en-US" altLang="ja-JP" u="sng">
                <a:solidFill>
                  <a:srgbClr val="000099"/>
                </a:solidFill>
                <a:cs typeface="Times" pitchFamily="18" charset="0"/>
              </a:rPr>
              <a:t>r</a:t>
            </a:r>
            <a:r>
              <a:rPr lang="en-US" altLang="ja-JP">
                <a:solidFill>
                  <a:srgbClr val="000099"/>
                </a:solidFill>
                <a:cs typeface="Times" pitchFamily="18" charset="0"/>
              </a:rPr>
              <a:t> (</a:t>
            </a:r>
            <a:r>
              <a:rPr lang="en-US" altLang="ja-JP" err="1">
                <a:solidFill>
                  <a:srgbClr val="000099"/>
                </a:solidFill>
                <a:cs typeface="Times" pitchFamily="18" charset="0"/>
              </a:rPr>
              <a:t>human.minors</a:t>
            </a:r>
            <a:r>
              <a:rPr lang="en-US" altLang="ja-JP">
                <a:solidFill>
                  <a:srgbClr val="000099"/>
                </a:solidFill>
                <a:cs typeface="Times" pitchFamily="18" charset="0"/>
              </a:rPr>
              <a:t>) = -.83</a:t>
            </a:r>
            <a:endParaRPr lang="en-US" altLang="ja-JP" sz="3600">
              <a:solidFill>
                <a:srgbClr val="000099"/>
              </a:solidFill>
            </a:endParaRPr>
          </a:p>
        </p:txBody>
      </p:sp>
      <p:graphicFrame>
        <p:nvGraphicFramePr>
          <p:cNvPr id="7" name="Object 2"/>
          <p:cNvGraphicFramePr>
            <a:graphicFrameLocks noChangeAspect="1"/>
          </p:cNvGraphicFramePr>
          <p:nvPr/>
        </p:nvGraphicFramePr>
        <p:xfrm>
          <a:off x="7081067" y="1989184"/>
          <a:ext cx="5110933" cy="2761552"/>
        </p:xfrm>
        <a:graphic>
          <a:graphicData uri="http://schemas.openxmlformats.org/presentationml/2006/ole">
            <mc:AlternateContent xmlns:mc="http://schemas.openxmlformats.org/markup-compatibility/2006">
              <mc:Choice xmlns:v="urn:schemas-microsoft-com:vml" Requires="v">
                <p:oleObj name="Document" r:id="rId5" imgW="5607000" imgH="2583000" progId="Word.Document.8">
                  <p:embed/>
                </p:oleObj>
              </mc:Choice>
              <mc:Fallback>
                <p:oleObj name="Document" r:id="rId5" imgW="5607000" imgH="2583000" progId="Word.Document.8">
                  <p:embed/>
                  <p:pic>
                    <p:nvPicPr>
                      <p:cNvPr id="7"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1067" y="1989184"/>
                        <a:ext cx="5110933" cy="2761552"/>
                      </a:xfrm>
                      <a:prstGeom prst="rect">
                        <a:avLst/>
                      </a:prstGeom>
                    </p:spPr>
                  </p:pic>
                </p:oleObj>
              </mc:Fallback>
            </mc:AlternateContent>
          </a:graphicData>
        </a:graphic>
      </p:graphicFrame>
      <p:sp>
        <p:nvSpPr>
          <p:cNvPr id="4" name="正方形/長方形 3"/>
          <p:cNvSpPr/>
          <p:nvPr/>
        </p:nvSpPr>
        <p:spPr>
          <a:xfrm>
            <a:off x="6332058" y="1372785"/>
            <a:ext cx="5513048" cy="646331"/>
          </a:xfrm>
          <a:prstGeom prst="rect">
            <a:avLst/>
          </a:prstGeom>
        </p:spPr>
        <p:txBody>
          <a:bodyPr wrap="none">
            <a:spAutoFit/>
          </a:bodyPr>
          <a:lstStyle/>
          <a:p>
            <a:r>
              <a:rPr lang="en-US" altLang="ja-JP"/>
              <a:t>Previous: </a:t>
            </a:r>
          </a:p>
          <a:p>
            <a:r>
              <a:rPr lang="en-US" altLang="ja-JP"/>
              <a:t>r (</a:t>
            </a:r>
            <a:r>
              <a:rPr lang="en-US" altLang="ja-JP" err="1"/>
              <a:t>human.user</a:t>
            </a:r>
            <a:r>
              <a:rPr lang="en-US" altLang="ja-JP"/>
              <a:t>) = -.38	r (</a:t>
            </a:r>
            <a:r>
              <a:rPr lang="en-US" altLang="ja-JP" err="1"/>
              <a:t>human.minors</a:t>
            </a:r>
            <a:r>
              <a:rPr lang="en-US" altLang="ja-JP"/>
              <a:t>) = -.29</a:t>
            </a:r>
          </a:p>
        </p:txBody>
      </p:sp>
    </p:spTree>
    <p:extLst>
      <p:ext uri="{BB962C8B-B14F-4D97-AF65-F5344CB8AC3E}">
        <p14:creationId xmlns:p14="http://schemas.microsoft.com/office/powerpoint/2010/main" val="1993913114"/>
      </p:ext>
    </p:extLst>
  </p:cSld>
  <p:clrMapOvr>
    <a:masterClrMapping/>
  </p:clrMapOvr>
  <p:transition>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p:txBody>
          <a:bodyPr/>
          <a:lstStyle/>
          <a:p>
            <a:r>
              <a:rPr lang="en-US" altLang="ja-JP"/>
              <a:t>A Small Example – 2 reprise</a:t>
            </a:r>
          </a:p>
        </p:txBody>
      </p:sp>
      <p:sp>
        <p:nvSpPr>
          <p:cNvPr id="9220" name="Rectangle 4"/>
          <p:cNvSpPr>
            <a:spLocks noGrp="1" noChangeArrowheads="1"/>
          </p:cNvSpPr>
          <p:nvPr>
            <p:ph idx="1"/>
          </p:nvPr>
        </p:nvSpPr>
        <p:spPr/>
        <p:txBody>
          <a:bodyPr/>
          <a:lstStyle/>
          <a:p>
            <a:endParaRPr lang="en-US" altLang="ja-JP"/>
          </a:p>
        </p:txBody>
      </p:sp>
      <p:graphicFrame>
        <p:nvGraphicFramePr>
          <p:cNvPr id="9218" name="Object 2"/>
          <p:cNvGraphicFramePr>
            <a:graphicFrameLocks noGrp="1" noChangeAspect="1"/>
          </p:cNvGraphicFramePr>
          <p:nvPr>
            <p:ph type="tbl" idx="4294967295"/>
          </p:nvPr>
        </p:nvGraphicFramePr>
        <p:xfrm>
          <a:off x="3075707" y="2479227"/>
          <a:ext cx="7611687" cy="4112766"/>
        </p:xfrm>
        <a:graphic>
          <a:graphicData uri="http://schemas.openxmlformats.org/presentationml/2006/ole">
            <mc:AlternateContent xmlns:mc="http://schemas.openxmlformats.org/markup-compatibility/2006">
              <mc:Choice xmlns:v="urn:schemas-microsoft-com:vml" Requires="v">
                <p:oleObj name="Document" r:id="rId3" imgW="5607000" imgH="2583000" progId="Word.Document.8">
                  <p:embed/>
                </p:oleObj>
              </mc:Choice>
              <mc:Fallback>
                <p:oleObj name="Document" r:id="rId3" imgW="5607000" imgH="2583000" progId="Word.Document.8">
                  <p:embed/>
                  <p:pic>
                    <p:nvPicPr>
                      <p:cNvPr id="92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5707" y="2479227"/>
                        <a:ext cx="7611687" cy="4112766"/>
                      </a:xfrm>
                      <a:prstGeom prst="rect">
                        <a:avLst/>
                      </a:prstGeom>
                    </p:spPr>
                  </p:pic>
                </p:oleObj>
              </mc:Fallback>
            </mc:AlternateContent>
          </a:graphicData>
        </a:graphic>
      </p:graphicFrame>
    </p:spTree>
    <p:extLst>
      <p:ext uri="{BB962C8B-B14F-4D97-AF65-F5344CB8AC3E}">
        <p14:creationId xmlns:p14="http://schemas.microsoft.com/office/powerpoint/2010/main" val="1463528549"/>
      </p:ext>
    </p:extLst>
  </p:cSld>
  <p:clrMapOvr>
    <a:masterClrMapping/>
  </p:clrMapOvr>
  <p:transition>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p:txBody>
          <a:bodyPr/>
          <a:lstStyle/>
          <a:p>
            <a:r>
              <a:rPr lang="en-US"/>
              <a:t>Correlation Raw data</a:t>
            </a:r>
          </a:p>
        </p:txBody>
      </p:sp>
      <p:graphicFrame>
        <p:nvGraphicFramePr>
          <p:cNvPr id="15" name="Object 2"/>
          <p:cNvGraphicFramePr>
            <a:graphicFrameLocks noChangeAspect="1"/>
          </p:cNvGraphicFramePr>
          <p:nvPr/>
        </p:nvGraphicFramePr>
        <p:xfrm>
          <a:off x="1839663" y="1357846"/>
          <a:ext cx="5072759" cy="5286895"/>
        </p:xfrm>
        <a:graphic>
          <a:graphicData uri="http://schemas.openxmlformats.org/presentationml/2006/ole">
            <mc:AlternateContent xmlns:mc="http://schemas.openxmlformats.org/markup-compatibility/2006">
              <mc:Choice xmlns:v="urn:schemas-microsoft-com:vml" Requires="v">
                <p:oleObj name="Document" r:id="rId2" imgW="6053328" imgH="6309360" progId="Word.Document.8">
                  <p:embed/>
                </p:oleObj>
              </mc:Choice>
              <mc:Fallback>
                <p:oleObj name="Document" r:id="rId2" imgW="6053328" imgH="6309360" progId="Word.Document.8">
                  <p:embed/>
                  <p:pic>
                    <p:nvPicPr>
                      <p:cNvPr id="15"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663" y="1357846"/>
                        <a:ext cx="5072759" cy="5286895"/>
                      </a:xfrm>
                      <a:prstGeom prst="rect">
                        <a:avLst/>
                      </a:prstGeom>
                      <a:noFill/>
                      <a:ln>
                        <a:noFill/>
                      </a:ln>
                      <a:effectLst/>
                    </p:spPr>
                  </p:pic>
                </p:oleObj>
              </mc:Fallback>
            </mc:AlternateContent>
          </a:graphicData>
        </a:graphic>
      </p:graphicFrame>
      <p:sp>
        <p:nvSpPr>
          <p:cNvPr id="16" name="Rectangle 4"/>
          <p:cNvSpPr txBox="1">
            <a:spLocks noChangeArrowheads="1"/>
          </p:cNvSpPr>
          <p:nvPr/>
        </p:nvSpPr>
        <p:spPr>
          <a:xfrm>
            <a:off x="6988622" y="5730341"/>
            <a:ext cx="1295400" cy="91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Monotype Sorts" pitchFamily="2" charset="2"/>
              <a:buNone/>
            </a:pPr>
            <a:r>
              <a:rPr lang="en-US" altLang="ja-JP" sz="1600"/>
              <a:t>0.92</a:t>
            </a:r>
          </a:p>
          <a:p>
            <a:pPr>
              <a:buFont typeface="Monotype Sorts" pitchFamily="2" charset="2"/>
              <a:buNone/>
            </a:pPr>
            <a:r>
              <a:rPr lang="en-US" altLang="ja-JP" sz="1600">
                <a:solidFill>
                  <a:schemeClr val="accent1"/>
                </a:solidFill>
              </a:rPr>
              <a:t>-0.72</a:t>
            </a:r>
            <a:r>
              <a:rPr lang="en-US" altLang="ja-JP" sz="1600"/>
              <a:t>   1.00</a:t>
            </a:r>
            <a:endParaRPr lang="en-US" altLang="ja-JP"/>
          </a:p>
        </p:txBody>
      </p:sp>
      <p:sp>
        <p:nvSpPr>
          <p:cNvPr id="17" name="Line 5"/>
          <p:cNvSpPr>
            <a:spLocks noChangeShapeType="1"/>
          </p:cNvSpPr>
          <p:nvPr/>
        </p:nvSpPr>
        <p:spPr bwMode="auto">
          <a:xfrm>
            <a:off x="6912422" y="6339941"/>
            <a:ext cx="144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ja-JP" altLang="en-US"/>
          </a:p>
        </p:txBody>
      </p:sp>
      <p:sp>
        <p:nvSpPr>
          <p:cNvPr id="18" name="Line 6"/>
          <p:cNvSpPr>
            <a:spLocks noChangeShapeType="1"/>
          </p:cNvSpPr>
          <p:nvPr/>
        </p:nvSpPr>
        <p:spPr bwMode="auto">
          <a:xfrm>
            <a:off x="7674422" y="5730341"/>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ja-JP" altLang="en-US"/>
          </a:p>
        </p:txBody>
      </p:sp>
      <p:sp>
        <p:nvSpPr>
          <p:cNvPr id="19" name="Line 7"/>
          <p:cNvSpPr>
            <a:spLocks noChangeShapeType="1"/>
          </p:cNvSpPr>
          <p:nvPr/>
        </p:nvSpPr>
        <p:spPr bwMode="auto">
          <a:xfrm flipV="1">
            <a:off x="6912422" y="5730341"/>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ja-JP" altLang="en-US"/>
          </a:p>
        </p:txBody>
      </p:sp>
      <p:sp>
        <p:nvSpPr>
          <p:cNvPr id="20" name="Line 8"/>
          <p:cNvSpPr>
            <a:spLocks noChangeShapeType="1"/>
          </p:cNvSpPr>
          <p:nvPr/>
        </p:nvSpPr>
        <p:spPr bwMode="auto">
          <a:xfrm flipV="1">
            <a:off x="8360222" y="5730341"/>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ja-JP" altLang="en-US"/>
          </a:p>
        </p:txBody>
      </p:sp>
      <p:sp>
        <p:nvSpPr>
          <p:cNvPr id="21" name="Line 9"/>
          <p:cNvSpPr>
            <a:spLocks noChangeShapeType="1"/>
          </p:cNvSpPr>
          <p:nvPr/>
        </p:nvSpPr>
        <p:spPr bwMode="auto">
          <a:xfrm>
            <a:off x="6912422" y="6035141"/>
            <a:ext cx="144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ja-JP" altLang="en-US"/>
          </a:p>
        </p:txBody>
      </p:sp>
    </p:spTree>
    <p:extLst>
      <p:ext uri="{BB962C8B-B14F-4D97-AF65-F5344CB8AC3E}">
        <p14:creationId xmlns:p14="http://schemas.microsoft.com/office/powerpoint/2010/main" val="23180379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65125"/>
            <a:ext cx="10515600" cy="1325563"/>
          </a:xfrm>
        </p:spPr>
        <p:txBody>
          <a:bodyPr vert="horz" wrap="square" lIns="0" tIns="16510" rIns="0" bIns="0" rtlCol="0">
            <a:spAutoFit/>
          </a:bodyPr>
          <a:lstStyle/>
          <a:p>
            <a:r>
              <a:rPr lang="en-US"/>
              <a:t>Word vectors</a:t>
            </a:r>
          </a:p>
        </p:txBody>
      </p:sp>
      <p:sp>
        <p:nvSpPr>
          <p:cNvPr id="18" name="コンテンツ プレースホルダー 17">
            <a:extLst>
              <a:ext uri="{FF2B5EF4-FFF2-40B4-BE49-F238E27FC236}">
                <a16:creationId xmlns:a16="http://schemas.microsoft.com/office/drawing/2014/main" id="{9F0ED13B-0D8D-0CFC-2B0E-56B42793964A}"/>
              </a:ext>
            </a:extLst>
          </p:cNvPr>
          <p:cNvSpPr>
            <a:spLocks noGrp="1"/>
          </p:cNvSpPr>
          <p:nvPr>
            <p:ph idx="1"/>
          </p:nvPr>
        </p:nvSpPr>
        <p:spPr>
          <a:xfrm>
            <a:off x="838200" y="1825625"/>
            <a:ext cx="10515600" cy="4351338"/>
          </a:xfrm>
        </p:spPr>
        <p:txBody>
          <a:bodyPr/>
          <a:lstStyle/>
          <a:p>
            <a:r>
              <a:rPr lang="en-US" altLang="ja-JP"/>
              <a:t>We will build a dense vector for each word, chosen so that it is similar to vectors of words that appear in similar contexts, measuring similarity as the vector dot (scalar) product</a:t>
            </a:r>
          </a:p>
          <a:p>
            <a:endParaRPr lang="ja-JP" altLang="en-US"/>
          </a:p>
        </p:txBody>
      </p:sp>
      <p:sp>
        <p:nvSpPr>
          <p:cNvPr id="13" name="object 13"/>
          <p:cNvSpPr txBox="1">
            <a:spLocks noGrp="1"/>
          </p:cNvSpPr>
          <p:nvPr>
            <p:ph type="sldNum" sz="quarter" idx="12"/>
          </p:nvPr>
        </p:nvSpPr>
        <p:spPr>
          <a:xfrm>
            <a:off x="8610600" y="6356350"/>
            <a:ext cx="2743200" cy="365125"/>
          </a:xfrm>
        </p:spPr>
        <p:txBody>
          <a:bodyPr vert="horz" wrap="square" lIns="0" tIns="0" rIns="0" bIns="0" rtlCol="0">
            <a:spAutoFit/>
          </a:bodyPr>
          <a:lstStyle>
            <a:defPPr>
              <a:defRPr kern="0"/>
            </a:defPPr>
            <a:lvl1pPr>
              <a:defRPr sz="1400" b="0" i="0">
                <a:solidFill>
                  <a:schemeClr val="tx1"/>
                </a:solidFill>
                <a:latin typeface="Calibri"/>
                <a:cs typeface="Calibri"/>
              </a:defRPr>
            </a:lvl1pPr>
          </a:lstStyle>
          <a:p>
            <a:fld id="{81D60167-4931-47E6-BA6A-407CBD079E47}" type="slidenum">
              <a:rPr lang="en-US" altLang="ja-JP" smtClean="0"/>
              <a:pPr/>
              <a:t>58</a:t>
            </a:fld>
            <a:endParaRPr lang="en-US"/>
          </a:p>
        </p:txBody>
      </p:sp>
      <p:sp>
        <p:nvSpPr>
          <p:cNvPr id="4" name="object 4"/>
          <p:cNvSpPr txBox="1"/>
          <p:nvPr/>
        </p:nvSpPr>
        <p:spPr>
          <a:xfrm>
            <a:off x="747077" y="5979160"/>
            <a:ext cx="10867390" cy="754380"/>
          </a:xfrm>
          <a:prstGeom prst="rect">
            <a:avLst/>
          </a:prstGeom>
        </p:spPr>
        <p:txBody>
          <a:bodyPr vert="horz" wrap="square" lIns="0" tIns="27940" rIns="0" bIns="0" rtlCol="0">
            <a:spAutoFit/>
          </a:bodyPr>
          <a:lstStyle/>
          <a:p>
            <a:pPr marL="12700" marR="5080">
              <a:lnSpc>
                <a:spcPts val="2850"/>
              </a:lnSpc>
              <a:spcBef>
                <a:spcPts val="220"/>
              </a:spcBef>
            </a:pPr>
            <a:r>
              <a:rPr sz="2400">
                <a:latin typeface="Calibri"/>
                <a:cs typeface="Calibri"/>
              </a:rPr>
              <a:t>Note:</a:t>
            </a:r>
            <a:r>
              <a:rPr sz="2400" spc="-30">
                <a:latin typeface="Calibri"/>
                <a:cs typeface="Calibri"/>
              </a:rPr>
              <a:t> </a:t>
            </a:r>
            <a:r>
              <a:rPr sz="2400">
                <a:solidFill>
                  <a:srgbClr val="89007E"/>
                </a:solidFill>
                <a:latin typeface="Calibri"/>
                <a:cs typeface="Calibri"/>
              </a:rPr>
              <a:t>word</a:t>
            </a:r>
            <a:r>
              <a:rPr sz="2400" spc="-45">
                <a:solidFill>
                  <a:srgbClr val="89007E"/>
                </a:solidFill>
                <a:latin typeface="Calibri"/>
                <a:cs typeface="Calibri"/>
              </a:rPr>
              <a:t> </a:t>
            </a:r>
            <a:r>
              <a:rPr sz="2400">
                <a:solidFill>
                  <a:srgbClr val="89007E"/>
                </a:solidFill>
                <a:latin typeface="Calibri"/>
                <a:cs typeface="Calibri"/>
              </a:rPr>
              <a:t>vectors</a:t>
            </a:r>
            <a:r>
              <a:rPr sz="2400" spc="-50">
                <a:solidFill>
                  <a:srgbClr val="89007E"/>
                </a:solidFill>
                <a:latin typeface="Calibri"/>
                <a:cs typeface="Calibri"/>
              </a:rPr>
              <a:t> </a:t>
            </a:r>
            <a:r>
              <a:rPr sz="2400">
                <a:latin typeface="Calibri"/>
                <a:cs typeface="Calibri"/>
              </a:rPr>
              <a:t>are</a:t>
            </a:r>
            <a:r>
              <a:rPr sz="2400" spc="-50">
                <a:latin typeface="Calibri"/>
                <a:cs typeface="Calibri"/>
              </a:rPr>
              <a:t> </a:t>
            </a:r>
            <a:r>
              <a:rPr sz="2400">
                <a:latin typeface="Calibri"/>
                <a:cs typeface="Calibri"/>
              </a:rPr>
              <a:t>also</a:t>
            </a:r>
            <a:r>
              <a:rPr sz="2400" spc="-40">
                <a:latin typeface="Calibri"/>
                <a:cs typeface="Calibri"/>
              </a:rPr>
              <a:t> </a:t>
            </a:r>
            <a:r>
              <a:rPr sz="2400">
                <a:latin typeface="Calibri"/>
                <a:cs typeface="Calibri"/>
              </a:rPr>
              <a:t>called</a:t>
            </a:r>
            <a:r>
              <a:rPr sz="2400" spc="-10">
                <a:latin typeface="Calibri"/>
                <a:cs typeface="Calibri"/>
              </a:rPr>
              <a:t> </a:t>
            </a:r>
            <a:r>
              <a:rPr sz="2400">
                <a:solidFill>
                  <a:srgbClr val="89007E"/>
                </a:solidFill>
                <a:latin typeface="Calibri"/>
                <a:cs typeface="Calibri"/>
              </a:rPr>
              <a:t>(word)</a:t>
            </a:r>
            <a:r>
              <a:rPr sz="2400" spc="-35">
                <a:solidFill>
                  <a:srgbClr val="89007E"/>
                </a:solidFill>
                <a:latin typeface="Calibri"/>
                <a:cs typeface="Calibri"/>
              </a:rPr>
              <a:t> </a:t>
            </a:r>
            <a:r>
              <a:rPr sz="2400">
                <a:solidFill>
                  <a:srgbClr val="89007E"/>
                </a:solidFill>
                <a:latin typeface="Calibri"/>
                <a:cs typeface="Calibri"/>
              </a:rPr>
              <a:t>embeddings</a:t>
            </a:r>
            <a:r>
              <a:rPr sz="2400" spc="-15">
                <a:solidFill>
                  <a:srgbClr val="89007E"/>
                </a:solidFill>
                <a:latin typeface="Calibri"/>
                <a:cs typeface="Calibri"/>
              </a:rPr>
              <a:t> </a:t>
            </a:r>
            <a:r>
              <a:rPr sz="2400">
                <a:latin typeface="Calibri"/>
                <a:cs typeface="Calibri"/>
              </a:rPr>
              <a:t>or</a:t>
            </a:r>
            <a:r>
              <a:rPr sz="2400" spc="-50">
                <a:latin typeface="Calibri"/>
                <a:cs typeface="Calibri"/>
              </a:rPr>
              <a:t> </a:t>
            </a:r>
            <a:r>
              <a:rPr sz="2400">
                <a:solidFill>
                  <a:srgbClr val="89007E"/>
                </a:solidFill>
                <a:latin typeface="Calibri"/>
                <a:cs typeface="Calibri"/>
              </a:rPr>
              <a:t>(neural)</a:t>
            </a:r>
            <a:r>
              <a:rPr sz="2400" spc="-25">
                <a:solidFill>
                  <a:srgbClr val="89007E"/>
                </a:solidFill>
                <a:latin typeface="Calibri"/>
                <a:cs typeface="Calibri"/>
              </a:rPr>
              <a:t> </a:t>
            </a:r>
            <a:r>
              <a:rPr sz="2400">
                <a:solidFill>
                  <a:srgbClr val="89007E"/>
                </a:solidFill>
                <a:latin typeface="Calibri"/>
                <a:cs typeface="Calibri"/>
              </a:rPr>
              <a:t>word</a:t>
            </a:r>
            <a:r>
              <a:rPr sz="2400" spc="-40">
                <a:solidFill>
                  <a:srgbClr val="89007E"/>
                </a:solidFill>
                <a:latin typeface="Calibri"/>
                <a:cs typeface="Calibri"/>
              </a:rPr>
              <a:t> </a:t>
            </a:r>
            <a:r>
              <a:rPr sz="2400" spc="-10">
                <a:solidFill>
                  <a:srgbClr val="89007E"/>
                </a:solidFill>
                <a:latin typeface="Calibri"/>
                <a:cs typeface="Calibri"/>
              </a:rPr>
              <a:t>representations </a:t>
            </a:r>
            <a:r>
              <a:rPr sz="2400">
                <a:latin typeface="Calibri"/>
                <a:cs typeface="Calibri"/>
              </a:rPr>
              <a:t>They</a:t>
            </a:r>
            <a:r>
              <a:rPr sz="2400" spc="-75">
                <a:latin typeface="Calibri"/>
                <a:cs typeface="Calibri"/>
              </a:rPr>
              <a:t> </a:t>
            </a:r>
            <a:r>
              <a:rPr sz="2400">
                <a:latin typeface="Calibri"/>
                <a:cs typeface="Calibri"/>
              </a:rPr>
              <a:t>are</a:t>
            </a:r>
            <a:r>
              <a:rPr sz="2400" spc="-40">
                <a:latin typeface="Calibri"/>
                <a:cs typeface="Calibri"/>
              </a:rPr>
              <a:t> </a:t>
            </a:r>
            <a:r>
              <a:rPr sz="2400">
                <a:latin typeface="Calibri"/>
                <a:cs typeface="Calibri"/>
              </a:rPr>
              <a:t>a</a:t>
            </a:r>
            <a:r>
              <a:rPr sz="2400" spc="-50">
                <a:latin typeface="Calibri"/>
                <a:cs typeface="Calibri"/>
              </a:rPr>
              <a:t> </a:t>
            </a:r>
            <a:r>
              <a:rPr sz="2400">
                <a:solidFill>
                  <a:srgbClr val="89007E"/>
                </a:solidFill>
                <a:latin typeface="Calibri"/>
                <a:cs typeface="Calibri"/>
              </a:rPr>
              <a:t>distributed </a:t>
            </a:r>
            <a:r>
              <a:rPr sz="2400" spc="-10">
                <a:latin typeface="Calibri"/>
                <a:cs typeface="Calibri"/>
              </a:rPr>
              <a:t>representation</a:t>
            </a:r>
            <a:endParaRPr sz="2400">
              <a:latin typeface="Calibri"/>
              <a:cs typeface="Calibri"/>
            </a:endParaRPr>
          </a:p>
        </p:txBody>
      </p:sp>
      <p:sp>
        <p:nvSpPr>
          <p:cNvPr id="5" name="object 5"/>
          <p:cNvSpPr txBox="1"/>
          <p:nvPr/>
        </p:nvSpPr>
        <p:spPr>
          <a:xfrm>
            <a:off x="1418589" y="4107478"/>
            <a:ext cx="1308735" cy="391795"/>
          </a:xfrm>
          <a:prstGeom prst="rect">
            <a:avLst/>
          </a:prstGeom>
        </p:spPr>
        <p:txBody>
          <a:bodyPr vert="horz" wrap="square" lIns="0" tIns="12700" rIns="0" bIns="0" rtlCol="0">
            <a:spAutoFit/>
          </a:bodyPr>
          <a:lstStyle/>
          <a:p>
            <a:pPr marL="12700">
              <a:lnSpc>
                <a:spcPct val="100000"/>
              </a:lnSpc>
              <a:spcBef>
                <a:spcPts val="100"/>
              </a:spcBef>
              <a:tabLst>
                <a:tab pos="1143635" algn="l"/>
              </a:tabLst>
            </a:pPr>
            <a:r>
              <a:rPr sz="2400" i="1" spc="-10">
                <a:solidFill>
                  <a:srgbClr val="FF07EB"/>
                </a:solidFill>
                <a:latin typeface="Calibri"/>
                <a:cs typeface="Calibri"/>
              </a:rPr>
              <a:t>banking</a:t>
            </a:r>
            <a:r>
              <a:rPr sz="2400" i="1">
                <a:solidFill>
                  <a:srgbClr val="FF07EB"/>
                </a:solidFill>
                <a:latin typeface="Calibri"/>
                <a:cs typeface="Calibri"/>
              </a:rPr>
              <a:t>	</a:t>
            </a:r>
            <a:r>
              <a:rPr sz="2400" spc="-50">
                <a:latin typeface="Calibri"/>
                <a:cs typeface="Calibri"/>
              </a:rPr>
              <a:t>=</a:t>
            </a:r>
            <a:endParaRPr sz="2400">
              <a:latin typeface="Calibri"/>
              <a:cs typeface="Calibri"/>
            </a:endParaRPr>
          </a:p>
        </p:txBody>
      </p:sp>
      <p:sp>
        <p:nvSpPr>
          <p:cNvPr id="6" name="object 6"/>
          <p:cNvSpPr txBox="1"/>
          <p:nvPr/>
        </p:nvSpPr>
        <p:spPr>
          <a:xfrm>
            <a:off x="3650869" y="3155232"/>
            <a:ext cx="804545" cy="2713355"/>
          </a:xfrm>
          <a:prstGeom prst="rect">
            <a:avLst/>
          </a:prstGeom>
        </p:spPr>
        <p:txBody>
          <a:bodyPr vert="horz" wrap="square" lIns="0" tIns="15875" rIns="0" bIns="0" rtlCol="0">
            <a:spAutoFit/>
          </a:bodyPr>
          <a:lstStyle/>
          <a:p>
            <a:pPr marR="8890" algn="r">
              <a:lnSpc>
                <a:spcPct val="100000"/>
              </a:lnSpc>
              <a:spcBef>
                <a:spcPts val="125"/>
              </a:spcBef>
            </a:pPr>
            <a:r>
              <a:rPr sz="2150" spc="-10">
                <a:latin typeface="Calibri"/>
                <a:cs typeface="Calibri"/>
              </a:rPr>
              <a:t>0.286</a:t>
            </a:r>
            <a:endParaRPr sz="2150">
              <a:latin typeface="Calibri"/>
              <a:cs typeface="Calibri"/>
            </a:endParaRPr>
          </a:p>
          <a:p>
            <a:pPr marR="8890" algn="r">
              <a:lnSpc>
                <a:spcPct val="100000"/>
              </a:lnSpc>
              <a:spcBef>
                <a:spcPts val="125"/>
              </a:spcBef>
            </a:pPr>
            <a:r>
              <a:rPr sz="2150" spc="-10">
                <a:latin typeface="Calibri"/>
                <a:cs typeface="Calibri"/>
              </a:rPr>
              <a:t>0.792</a:t>
            </a:r>
            <a:endParaRPr sz="2150">
              <a:latin typeface="Calibri"/>
              <a:cs typeface="Calibri"/>
            </a:endParaRPr>
          </a:p>
          <a:p>
            <a:pPr marR="5080" algn="r">
              <a:lnSpc>
                <a:spcPct val="100000"/>
              </a:lnSpc>
              <a:spcBef>
                <a:spcPts val="50"/>
              </a:spcBef>
            </a:pPr>
            <a:r>
              <a:rPr sz="2150" spc="-10">
                <a:latin typeface="Calibri"/>
                <a:cs typeface="Calibri"/>
              </a:rPr>
              <a:t>−0.177</a:t>
            </a:r>
            <a:endParaRPr sz="2150">
              <a:latin typeface="Calibri"/>
              <a:cs typeface="Calibri"/>
            </a:endParaRPr>
          </a:p>
          <a:p>
            <a:pPr marR="5080" algn="r">
              <a:lnSpc>
                <a:spcPct val="100000"/>
              </a:lnSpc>
              <a:spcBef>
                <a:spcPts val="45"/>
              </a:spcBef>
            </a:pPr>
            <a:r>
              <a:rPr sz="2150" spc="-10">
                <a:latin typeface="Calibri"/>
                <a:cs typeface="Calibri"/>
              </a:rPr>
              <a:t>−0.107</a:t>
            </a:r>
            <a:endParaRPr sz="2150">
              <a:latin typeface="Calibri"/>
              <a:cs typeface="Calibri"/>
            </a:endParaRPr>
          </a:p>
          <a:p>
            <a:pPr marR="8890" algn="r">
              <a:lnSpc>
                <a:spcPct val="100000"/>
              </a:lnSpc>
              <a:spcBef>
                <a:spcPts val="50"/>
              </a:spcBef>
            </a:pPr>
            <a:r>
              <a:rPr sz="2150" spc="-10">
                <a:latin typeface="Calibri"/>
                <a:cs typeface="Calibri"/>
              </a:rPr>
              <a:t>0.109</a:t>
            </a:r>
            <a:endParaRPr sz="2150">
              <a:latin typeface="Calibri"/>
              <a:cs typeface="Calibri"/>
            </a:endParaRPr>
          </a:p>
          <a:p>
            <a:pPr marR="5080" algn="r">
              <a:lnSpc>
                <a:spcPct val="100000"/>
              </a:lnSpc>
              <a:spcBef>
                <a:spcPts val="45"/>
              </a:spcBef>
            </a:pPr>
            <a:r>
              <a:rPr sz="2150" spc="-10">
                <a:latin typeface="Calibri"/>
                <a:cs typeface="Calibri"/>
              </a:rPr>
              <a:t>−0.542</a:t>
            </a:r>
            <a:endParaRPr sz="2150">
              <a:latin typeface="Calibri"/>
              <a:cs typeface="Calibri"/>
            </a:endParaRPr>
          </a:p>
          <a:p>
            <a:pPr marR="8890" algn="r">
              <a:lnSpc>
                <a:spcPct val="100000"/>
              </a:lnSpc>
              <a:spcBef>
                <a:spcPts val="125"/>
              </a:spcBef>
            </a:pPr>
            <a:r>
              <a:rPr sz="2150" spc="-10">
                <a:latin typeface="Calibri"/>
                <a:cs typeface="Calibri"/>
              </a:rPr>
              <a:t>0.349</a:t>
            </a:r>
            <a:endParaRPr sz="2150">
              <a:latin typeface="Calibri"/>
              <a:cs typeface="Calibri"/>
            </a:endParaRPr>
          </a:p>
          <a:p>
            <a:pPr marR="8890" algn="r">
              <a:lnSpc>
                <a:spcPct val="100000"/>
              </a:lnSpc>
              <a:spcBef>
                <a:spcPts val="50"/>
              </a:spcBef>
            </a:pPr>
            <a:r>
              <a:rPr sz="2150" spc="-10">
                <a:latin typeface="Calibri"/>
                <a:cs typeface="Calibri"/>
              </a:rPr>
              <a:t>0.271</a:t>
            </a:r>
            <a:endParaRPr sz="2150">
              <a:latin typeface="Calibri"/>
              <a:cs typeface="Calibri"/>
            </a:endParaRPr>
          </a:p>
        </p:txBody>
      </p:sp>
      <p:sp>
        <p:nvSpPr>
          <p:cNvPr id="7" name="object 7"/>
          <p:cNvSpPr/>
          <p:nvPr/>
        </p:nvSpPr>
        <p:spPr>
          <a:xfrm>
            <a:off x="3348101" y="3013310"/>
            <a:ext cx="230504" cy="2904490"/>
          </a:xfrm>
          <a:custGeom>
            <a:avLst/>
            <a:gdLst/>
            <a:ahLst/>
            <a:cxnLst/>
            <a:rect l="l" t="t" r="r" b="b"/>
            <a:pathLst>
              <a:path w="230504" h="2904490">
                <a:moveTo>
                  <a:pt x="230124" y="2904363"/>
                </a:moveTo>
                <a:lnTo>
                  <a:pt x="183736" y="2899689"/>
                </a:lnTo>
                <a:lnTo>
                  <a:pt x="140535" y="2886283"/>
                </a:lnTo>
                <a:lnTo>
                  <a:pt x="101444" y="2865070"/>
                </a:lnTo>
                <a:lnTo>
                  <a:pt x="67389" y="2836973"/>
                </a:lnTo>
                <a:lnTo>
                  <a:pt x="39292" y="2802918"/>
                </a:lnTo>
                <a:lnTo>
                  <a:pt x="18079" y="2763827"/>
                </a:lnTo>
                <a:lnTo>
                  <a:pt x="4673" y="2720626"/>
                </a:lnTo>
                <a:lnTo>
                  <a:pt x="0" y="2674239"/>
                </a:lnTo>
                <a:lnTo>
                  <a:pt x="0" y="230250"/>
                </a:lnTo>
                <a:lnTo>
                  <a:pt x="4673" y="183858"/>
                </a:lnTo>
                <a:lnTo>
                  <a:pt x="18079" y="140642"/>
                </a:lnTo>
                <a:lnTo>
                  <a:pt x="39292" y="101531"/>
                </a:lnTo>
                <a:lnTo>
                  <a:pt x="67389" y="67452"/>
                </a:lnTo>
                <a:lnTo>
                  <a:pt x="101444" y="39333"/>
                </a:lnTo>
                <a:lnTo>
                  <a:pt x="140535" y="18099"/>
                </a:lnTo>
                <a:lnTo>
                  <a:pt x="183736" y="4679"/>
                </a:lnTo>
                <a:lnTo>
                  <a:pt x="230124" y="0"/>
                </a:lnTo>
              </a:path>
            </a:pathLst>
          </a:custGeom>
          <a:ln w="9527">
            <a:solidFill>
              <a:srgbClr val="000000"/>
            </a:solidFill>
          </a:ln>
        </p:spPr>
        <p:txBody>
          <a:bodyPr wrap="square" lIns="0" tIns="0" rIns="0" bIns="0" rtlCol="0"/>
          <a:lstStyle/>
          <a:p>
            <a:endParaRPr/>
          </a:p>
        </p:txBody>
      </p:sp>
      <p:sp>
        <p:nvSpPr>
          <p:cNvPr id="8" name="object 8"/>
          <p:cNvSpPr/>
          <p:nvPr/>
        </p:nvSpPr>
        <p:spPr>
          <a:xfrm>
            <a:off x="4498975" y="3013310"/>
            <a:ext cx="230504" cy="2904490"/>
          </a:xfrm>
          <a:custGeom>
            <a:avLst/>
            <a:gdLst/>
            <a:ahLst/>
            <a:cxnLst/>
            <a:rect l="l" t="t" r="r" b="b"/>
            <a:pathLst>
              <a:path w="230504" h="2904490">
                <a:moveTo>
                  <a:pt x="0" y="0"/>
                </a:moveTo>
                <a:lnTo>
                  <a:pt x="46387" y="4679"/>
                </a:lnTo>
                <a:lnTo>
                  <a:pt x="89588" y="18099"/>
                </a:lnTo>
                <a:lnTo>
                  <a:pt x="128679" y="39333"/>
                </a:lnTo>
                <a:lnTo>
                  <a:pt x="162734" y="67452"/>
                </a:lnTo>
                <a:lnTo>
                  <a:pt x="190831" y="101531"/>
                </a:lnTo>
                <a:lnTo>
                  <a:pt x="212044" y="140642"/>
                </a:lnTo>
                <a:lnTo>
                  <a:pt x="225450" y="183858"/>
                </a:lnTo>
                <a:lnTo>
                  <a:pt x="230124" y="230250"/>
                </a:lnTo>
                <a:lnTo>
                  <a:pt x="230124" y="2674239"/>
                </a:lnTo>
                <a:lnTo>
                  <a:pt x="225450" y="2720626"/>
                </a:lnTo>
                <a:lnTo>
                  <a:pt x="212044" y="2763827"/>
                </a:lnTo>
                <a:lnTo>
                  <a:pt x="190831" y="2802918"/>
                </a:lnTo>
                <a:lnTo>
                  <a:pt x="162734" y="2836973"/>
                </a:lnTo>
                <a:lnTo>
                  <a:pt x="128679" y="2865070"/>
                </a:lnTo>
                <a:lnTo>
                  <a:pt x="89588" y="2886283"/>
                </a:lnTo>
                <a:lnTo>
                  <a:pt x="46387" y="2899689"/>
                </a:lnTo>
                <a:lnTo>
                  <a:pt x="0" y="2904363"/>
                </a:lnTo>
              </a:path>
            </a:pathLst>
          </a:custGeom>
          <a:ln w="9527">
            <a:solidFill>
              <a:srgbClr val="000000"/>
            </a:solidFill>
          </a:ln>
        </p:spPr>
        <p:txBody>
          <a:bodyPr wrap="square" lIns="0" tIns="0" rIns="0" bIns="0" rtlCol="0"/>
          <a:lstStyle/>
          <a:p>
            <a:endParaRPr/>
          </a:p>
        </p:txBody>
      </p:sp>
      <p:sp>
        <p:nvSpPr>
          <p:cNvPr id="9" name="object 9"/>
          <p:cNvSpPr txBox="1"/>
          <p:nvPr/>
        </p:nvSpPr>
        <p:spPr>
          <a:xfrm>
            <a:off x="6529069" y="4107478"/>
            <a:ext cx="1517650" cy="391795"/>
          </a:xfrm>
          <a:prstGeom prst="rect">
            <a:avLst/>
          </a:prstGeom>
        </p:spPr>
        <p:txBody>
          <a:bodyPr vert="horz" wrap="square" lIns="0" tIns="12700" rIns="0" bIns="0" rtlCol="0">
            <a:spAutoFit/>
          </a:bodyPr>
          <a:lstStyle/>
          <a:p>
            <a:pPr marL="12700">
              <a:lnSpc>
                <a:spcPct val="100000"/>
              </a:lnSpc>
              <a:spcBef>
                <a:spcPts val="100"/>
              </a:spcBef>
              <a:tabLst>
                <a:tab pos="1351915" algn="l"/>
              </a:tabLst>
            </a:pPr>
            <a:r>
              <a:rPr sz="2400" i="1" spc="-10">
                <a:solidFill>
                  <a:srgbClr val="FF07EB"/>
                </a:solidFill>
                <a:latin typeface="Calibri"/>
                <a:cs typeface="Calibri"/>
              </a:rPr>
              <a:t>monetary</a:t>
            </a:r>
            <a:r>
              <a:rPr sz="2400" i="1">
                <a:solidFill>
                  <a:srgbClr val="FF07EB"/>
                </a:solidFill>
                <a:latin typeface="Calibri"/>
                <a:cs typeface="Calibri"/>
              </a:rPr>
              <a:t>	</a:t>
            </a:r>
            <a:r>
              <a:rPr sz="2400" spc="-50">
                <a:latin typeface="Calibri"/>
                <a:cs typeface="Calibri"/>
              </a:rPr>
              <a:t>=</a:t>
            </a:r>
            <a:endParaRPr sz="2400">
              <a:latin typeface="Calibri"/>
              <a:cs typeface="Calibri"/>
            </a:endParaRPr>
          </a:p>
        </p:txBody>
      </p:sp>
      <p:sp>
        <p:nvSpPr>
          <p:cNvPr id="10" name="object 10"/>
          <p:cNvSpPr txBox="1"/>
          <p:nvPr/>
        </p:nvSpPr>
        <p:spPr>
          <a:xfrm>
            <a:off x="8761730" y="3155232"/>
            <a:ext cx="803275" cy="2713355"/>
          </a:xfrm>
          <a:prstGeom prst="rect">
            <a:avLst/>
          </a:prstGeom>
        </p:spPr>
        <p:txBody>
          <a:bodyPr vert="horz" wrap="square" lIns="0" tIns="15875" rIns="0" bIns="0" rtlCol="0">
            <a:spAutoFit/>
          </a:bodyPr>
          <a:lstStyle/>
          <a:p>
            <a:pPr marR="6350" algn="r">
              <a:lnSpc>
                <a:spcPct val="100000"/>
              </a:lnSpc>
              <a:spcBef>
                <a:spcPts val="125"/>
              </a:spcBef>
            </a:pPr>
            <a:r>
              <a:rPr sz="2150" spc="-10">
                <a:latin typeface="Calibri"/>
                <a:cs typeface="Calibri"/>
              </a:rPr>
              <a:t>0.413</a:t>
            </a:r>
            <a:endParaRPr sz="2150">
              <a:latin typeface="Calibri"/>
              <a:cs typeface="Calibri"/>
            </a:endParaRPr>
          </a:p>
          <a:p>
            <a:pPr marR="6350" algn="r">
              <a:lnSpc>
                <a:spcPct val="100000"/>
              </a:lnSpc>
              <a:spcBef>
                <a:spcPts val="125"/>
              </a:spcBef>
            </a:pPr>
            <a:r>
              <a:rPr sz="2150" spc="-10">
                <a:latin typeface="Calibri"/>
                <a:cs typeface="Calibri"/>
              </a:rPr>
              <a:t>0.582</a:t>
            </a:r>
            <a:endParaRPr sz="2150">
              <a:latin typeface="Calibri"/>
              <a:cs typeface="Calibri"/>
            </a:endParaRPr>
          </a:p>
          <a:p>
            <a:pPr marR="5080" algn="r">
              <a:lnSpc>
                <a:spcPct val="100000"/>
              </a:lnSpc>
              <a:spcBef>
                <a:spcPts val="50"/>
              </a:spcBef>
            </a:pPr>
            <a:r>
              <a:rPr sz="2150" spc="-10">
                <a:latin typeface="Calibri"/>
                <a:cs typeface="Calibri"/>
              </a:rPr>
              <a:t>−0.007</a:t>
            </a:r>
            <a:endParaRPr sz="2150">
              <a:latin typeface="Calibri"/>
              <a:cs typeface="Calibri"/>
            </a:endParaRPr>
          </a:p>
          <a:p>
            <a:pPr marR="6350" algn="r">
              <a:lnSpc>
                <a:spcPct val="100000"/>
              </a:lnSpc>
              <a:spcBef>
                <a:spcPts val="45"/>
              </a:spcBef>
            </a:pPr>
            <a:r>
              <a:rPr sz="2150" spc="-10">
                <a:latin typeface="Calibri"/>
                <a:cs typeface="Calibri"/>
              </a:rPr>
              <a:t>0.247</a:t>
            </a:r>
            <a:endParaRPr sz="2150">
              <a:latin typeface="Calibri"/>
              <a:cs typeface="Calibri"/>
            </a:endParaRPr>
          </a:p>
          <a:p>
            <a:pPr marR="6350" algn="r">
              <a:lnSpc>
                <a:spcPct val="100000"/>
              </a:lnSpc>
              <a:spcBef>
                <a:spcPts val="50"/>
              </a:spcBef>
            </a:pPr>
            <a:r>
              <a:rPr sz="2150" spc="-10">
                <a:latin typeface="Calibri"/>
                <a:cs typeface="Calibri"/>
              </a:rPr>
              <a:t>0.216</a:t>
            </a:r>
            <a:endParaRPr sz="2150">
              <a:latin typeface="Calibri"/>
              <a:cs typeface="Calibri"/>
            </a:endParaRPr>
          </a:p>
          <a:p>
            <a:pPr marR="5080" algn="r">
              <a:lnSpc>
                <a:spcPct val="100000"/>
              </a:lnSpc>
              <a:spcBef>
                <a:spcPts val="45"/>
              </a:spcBef>
            </a:pPr>
            <a:r>
              <a:rPr sz="2150" spc="-10">
                <a:latin typeface="Calibri"/>
                <a:cs typeface="Calibri"/>
              </a:rPr>
              <a:t>−0.718</a:t>
            </a:r>
            <a:endParaRPr sz="2150">
              <a:latin typeface="Calibri"/>
              <a:cs typeface="Calibri"/>
            </a:endParaRPr>
          </a:p>
          <a:p>
            <a:pPr marR="6350" algn="r">
              <a:lnSpc>
                <a:spcPct val="100000"/>
              </a:lnSpc>
              <a:spcBef>
                <a:spcPts val="125"/>
              </a:spcBef>
            </a:pPr>
            <a:r>
              <a:rPr sz="2150" spc="-10">
                <a:latin typeface="Calibri"/>
                <a:cs typeface="Calibri"/>
              </a:rPr>
              <a:t>0.147</a:t>
            </a:r>
            <a:endParaRPr sz="2150">
              <a:latin typeface="Calibri"/>
              <a:cs typeface="Calibri"/>
            </a:endParaRPr>
          </a:p>
          <a:p>
            <a:pPr marR="6350" algn="r">
              <a:lnSpc>
                <a:spcPct val="100000"/>
              </a:lnSpc>
              <a:spcBef>
                <a:spcPts val="50"/>
              </a:spcBef>
            </a:pPr>
            <a:r>
              <a:rPr sz="2150" spc="-10">
                <a:latin typeface="Calibri"/>
                <a:cs typeface="Calibri"/>
              </a:rPr>
              <a:t>0.051</a:t>
            </a:r>
            <a:endParaRPr sz="2150">
              <a:latin typeface="Calibri"/>
              <a:cs typeface="Calibri"/>
            </a:endParaRPr>
          </a:p>
        </p:txBody>
      </p:sp>
      <p:sp>
        <p:nvSpPr>
          <p:cNvPr id="11" name="object 11"/>
          <p:cNvSpPr/>
          <p:nvPr/>
        </p:nvSpPr>
        <p:spPr>
          <a:xfrm>
            <a:off x="8453501" y="3013310"/>
            <a:ext cx="230504" cy="2904490"/>
          </a:xfrm>
          <a:custGeom>
            <a:avLst/>
            <a:gdLst/>
            <a:ahLst/>
            <a:cxnLst/>
            <a:rect l="l" t="t" r="r" b="b"/>
            <a:pathLst>
              <a:path w="230504" h="2904490">
                <a:moveTo>
                  <a:pt x="230124" y="2904363"/>
                </a:moveTo>
                <a:lnTo>
                  <a:pt x="183736" y="2899689"/>
                </a:lnTo>
                <a:lnTo>
                  <a:pt x="140535" y="2886283"/>
                </a:lnTo>
                <a:lnTo>
                  <a:pt x="101444" y="2865070"/>
                </a:lnTo>
                <a:lnTo>
                  <a:pt x="67389" y="2836973"/>
                </a:lnTo>
                <a:lnTo>
                  <a:pt x="39292" y="2802918"/>
                </a:lnTo>
                <a:lnTo>
                  <a:pt x="18079" y="2763827"/>
                </a:lnTo>
                <a:lnTo>
                  <a:pt x="4673" y="2720626"/>
                </a:lnTo>
                <a:lnTo>
                  <a:pt x="0" y="2674239"/>
                </a:lnTo>
                <a:lnTo>
                  <a:pt x="0" y="230250"/>
                </a:lnTo>
                <a:lnTo>
                  <a:pt x="4673" y="183858"/>
                </a:lnTo>
                <a:lnTo>
                  <a:pt x="18079" y="140642"/>
                </a:lnTo>
                <a:lnTo>
                  <a:pt x="39292" y="101531"/>
                </a:lnTo>
                <a:lnTo>
                  <a:pt x="67389" y="67452"/>
                </a:lnTo>
                <a:lnTo>
                  <a:pt x="101444" y="39333"/>
                </a:lnTo>
                <a:lnTo>
                  <a:pt x="140535" y="18099"/>
                </a:lnTo>
                <a:lnTo>
                  <a:pt x="183736" y="4679"/>
                </a:lnTo>
                <a:lnTo>
                  <a:pt x="230124" y="0"/>
                </a:lnTo>
              </a:path>
            </a:pathLst>
          </a:custGeom>
          <a:ln w="9527">
            <a:solidFill>
              <a:srgbClr val="000000"/>
            </a:solidFill>
          </a:ln>
        </p:spPr>
        <p:txBody>
          <a:bodyPr wrap="square" lIns="0" tIns="0" rIns="0" bIns="0" rtlCol="0"/>
          <a:lstStyle/>
          <a:p>
            <a:endParaRPr/>
          </a:p>
        </p:txBody>
      </p:sp>
      <p:sp>
        <p:nvSpPr>
          <p:cNvPr id="12" name="object 12"/>
          <p:cNvSpPr/>
          <p:nvPr/>
        </p:nvSpPr>
        <p:spPr>
          <a:xfrm>
            <a:off x="9604375" y="3013310"/>
            <a:ext cx="230504" cy="2904490"/>
          </a:xfrm>
          <a:custGeom>
            <a:avLst/>
            <a:gdLst/>
            <a:ahLst/>
            <a:cxnLst/>
            <a:rect l="l" t="t" r="r" b="b"/>
            <a:pathLst>
              <a:path w="230504" h="2904490">
                <a:moveTo>
                  <a:pt x="0" y="0"/>
                </a:moveTo>
                <a:lnTo>
                  <a:pt x="46392" y="4679"/>
                </a:lnTo>
                <a:lnTo>
                  <a:pt x="89608" y="18099"/>
                </a:lnTo>
                <a:lnTo>
                  <a:pt x="128719" y="39333"/>
                </a:lnTo>
                <a:lnTo>
                  <a:pt x="162798" y="67452"/>
                </a:lnTo>
                <a:lnTo>
                  <a:pt x="190917" y="101531"/>
                </a:lnTo>
                <a:lnTo>
                  <a:pt x="212151" y="140642"/>
                </a:lnTo>
                <a:lnTo>
                  <a:pt x="225571" y="183858"/>
                </a:lnTo>
                <a:lnTo>
                  <a:pt x="230250" y="230250"/>
                </a:lnTo>
                <a:lnTo>
                  <a:pt x="230250" y="2674239"/>
                </a:lnTo>
                <a:lnTo>
                  <a:pt x="225571" y="2720626"/>
                </a:lnTo>
                <a:lnTo>
                  <a:pt x="212151" y="2763827"/>
                </a:lnTo>
                <a:lnTo>
                  <a:pt x="190917" y="2802918"/>
                </a:lnTo>
                <a:lnTo>
                  <a:pt x="162798" y="2836973"/>
                </a:lnTo>
                <a:lnTo>
                  <a:pt x="128719" y="2865070"/>
                </a:lnTo>
                <a:lnTo>
                  <a:pt x="89608" y="2886283"/>
                </a:lnTo>
                <a:lnTo>
                  <a:pt x="46392" y="2899689"/>
                </a:lnTo>
                <a:lnTo>
                  <a:pt x="0" y="2904363"/>
                </a:lnTo>
              </a:path>
            </a:pathLst>
          </a:custGeom>
          <a:ln w="9527">
            <a:solidFill>
              <a:srgbClr val="000000"/>
            </a:solidFill>
          </a:ln>
        </p:spPr>
        <p:txBody>
          <a:bodyPr wrap="square" lIns="0" tIns="0" rIns="0" bIns="0" rtlCol="0"/>
          <a:lstStyle/>
          <a:p>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543175" y="1704622"/>
            <a:ext cx="9115425" cy="5608955"/>
            <a:chOff x="2543175" y="1247419"/>
            <a:chExt cx="9115425" cy="5608955"/>
          </a:xfrm>
        </p:grpSpPr>
        <p:pic>
          <p:nvPicPr>
            <p:cNvPr id="3" name="object 3"/>
            <p:cNvPicPr/>
            <p:nvPr/>
          </p:nvPicPr>
          <p:blipFill>
            <a:blip r:embed="rId2" cstate="print"/>
            <a:stretch>
              <a:fillRect/>
            </a:stretch>
          </p:blipFill>
          <p:spPr>
            <a:xfrm>
              <a:off x="3441075" y="1247419"/>
              <a:ext cx="7650906" cy="4999355"/>
            </a:xfrm>
            <a:prstGeom prst="rect">
              <a:avLst/>
            </a:prstGeom>
          </p:spPr>
        </p:pic>
        <p:pic>
          <p:nvPicPr>
            <p:cNvPr id="4" name="object 4"/>
            <p:cNvPicPr/>
            <p:nvPr/>
          </p:nvPicPr>
          <p:blipFill>
            <a:blip r:embed="rId3" cstate="print"/>
            <a:stretch>
              <a:fillRect/>
            </a:stretch>
          </p:blipFill>
          <p:spPr>
            <a:xfrm>
              <a:off x="3124200" y="1247432"/>
              <a:ext cx="8534400" cy="4437507"/>
            </a:xfrm>
            <a:prstGeom prst="rect">
              <a:avLst/>
            </a:prstGeom>
          </p:spPr>
        </p:pic>
        <p:pic>
          <p:nvPicPr>
            <p:cNvPr id="5" name="object 5"/>
            <p:cNvPicPr/>
            <p:nvPr/>
          </p:nvPicPr>
          <p:blipFill>
            <a:blip r:embed="rId4" cstate="print"/>
            <a:stretch>
              <a:fillRect/>
            </a:stretch>
          </p:blipFill>
          <p:spPr>
            <a:xfrm>
              <a:off x="2600325" y="1247419"/>
              <a:ext cx="9010650" cy="4999355"/>
            </a:xfrm>
            <a:prstGeom prst="rect">
              <a:avLst/>
            </a:prstGeom>
          </p:spPr>
        </p:pic>
        <p:sp>
          <p:nvSpPr>
            <p:cNvPr id="6" name="object 6"/>
            <p:cNvSpPr/>
            <p:nvPr/>
          </p:nvSpPr>
          <p:spPr>
            <a:xfrm>
              <a:off x="2543175" y="1371210"/>
              <a:ext cx="9067800" cy="5485130"/>
            </a:xfrm>
            <a:custGeom>
              <a:avLst/>
              <a:gdLst/>
              <a:ahLst/>
              <a:cxnLst/>
              <a:rect l="l" t="t" r="r" b="b"/>
              <a:pathLst>
                <a:path w="9067800" h="5485130">
                  <a:moveTo>
                    <a:pt x="9067800" y="0"/>
                  </a:moveTo>
                  <a:lnTo>
                    <a:pt x="0" y="0"/>
                  </a:lnTo>
                  <a:lnTo>
                    <a:pt x="0" y="5485003"/>
                  </a:lnTo>
                  <a:lnTo>
                    <a:pt x="9067800" y="5485003"/>
                  </a:lnTo>
                  <a:lnTo>
                    <a:pt x="9067800" y="0"/>
                  </a:lnTo>
                  <a:close/>
                </a:path>
              </a:pathLst>
            </a:custGeom>
            <a:solidFill>
              <a:srgbClr val="FFFFFF"/>
            </a:solidFill>
          </p:spPr>
          <p:txBody>
            <a:bodyPr wrap="square" lIns="0" tIns="0" rIns="0" bIns="0" rtlCol="0"/>
            <a:lstStyle/>
            <a:p>
              <a:endParaRPr/>
            </a:p>
          </p:txBody>
        </p:sp>
        <p:pic>
          <p:nvPicPr>
            <p:cNvPr id="7" name="object 7"/>
            <p:cNvPicPr/>
            <p:nvPr/>
          </p:nvPicPr>
          <p:blipFill>
            <a:blip r:embed="rId5" cstate="print"/>
            <a:stretch>
              <a:fillRect/>
            </a:stretch>
          </p:blipFill>
          <p:spPr>
            <a:xfrm>
              <a:off x="5505450" y="1333207"/>
              <a:ext cx="5619750" cy="4637405"/>
            </a:xfrm>
            <a:prstGeom prst="rect">
              <a:avLst/>
            </a:prstGeom>
          </p:spPr>
        </p:pic>
      </p:grpSp>
      <p:sp>
        <p:nvSpPr>
          <p:cNvPr id="8" name="object 8"/>
          <p:cNvSpPr txBox="1">
            <a:spLocks noGrp="1"/>
          </p:cNvSpPr>
          <p:nvPr>
            <p:ph type="title"/>
          </p:nvPr>
        </p:nvSpPr>
        <p:spPr>
          <a:xfrm>
            <a:off x="838200" y="365125"/>
            <a:ext cx="10515600" cy="1325563"/>
          </a:xfrm>
        </p:spPr>
        <p:txBody>
          <a:bodyPr vert="horz" wrap="square" lIns="0" tIns="16510" rIns="0" bIns="0" rtlCol="0">
            <a:spAutoFit/>
          </a:bodyPr>
          <a:lstStyle/>
          <a:p>
            <a:r>
              <a:rPr lang="en-US"/>
              <a:t>Word meaning as a neural word vector – visualization</a:t>
            </a:r>
          </a:p>
        </p:txBody>
      </p:sp>
      <p:sp>
        <p:nvSpPr>
          <p:cNvPr id="13" name="object 13"/>
          <p:cNvSpPr txBox="1">
            <a:spLocks noGrp="1"/>
          </p:cNvSpPr>
          <p:nvPr>
            <p:ph type="sldNum" sz="quarter" idx="12"/>
          </p:nvPr>
        </p:nvSpPr>
        <p:spPr/>
        <p:txBody>
          <a:bodyPr vert="horz" wrap="square" lIns="0" tIns="0" rIns="0" bIns="0" rtlCol="0">
            <a:spAutoFit/>
          </a:bodyPr>
          <a:lstStyle>
            <a:defPPr>
              <a:defRPr kern="0"/>
            </a:defPPr>
            <a:lvl1pPr>
              <a:defRPr sz="1400" b="0" i="0">
                <a:solidFill>
                  <a:schemeClr val="tx1"/>
                </a:solidFill>
                <a:latin typeface="Calibri"/>
                <a:cs typeface="Calibri"/>
              </a:defRPr>
            </a:lvl1pPr>
          </a:lstStyle>
          <a:p>
            <a:fld id="{81D60167-4931-47E6-BA6A-407CBD079E47}" type="slidenum">
              <a:rPr lang="en-US" altLang="ja-JP" smtClean="0"/>
              <a:pPr/>
              <a:t>59</a:t>
            </a:fld>
            <a:endParaRPr lang="en-US"/>
          </a:p>
        </p:txBody>
      </p:sp>
      <p:sp>
        <p:nvSpPr>
          <p:cNvPr id="9" name="object 9"/>
          <p:cNvSpPr txBox="1"/>
          <p:nvPr/>
        </p:nvSpPr>
        <p:spPr>
          <a:xfrm>
            <a:off x="2308860" y="2773619"/>
            <a:ext cx="605790" cy="2251710"/>
          </a:xfrm>
          <a:prstGeom prst="rect">
            <a:avLst/>
          </a:prstGeom>
        </p:spPr>
        <p:txBody>
          <a:bodyPr vert="horz" wrap="square" lIns="0" tIns="12700" rIns="0" bIns="0" rtlCol="0">
            <a:spAutoFit/>
          </a:bodyPr>
          <a:lstStyle/>
          <a:p>
            <a:pPr marL="114300">
              <a:lnSpc>
                <a:spcPts val="1964"/>
              </a:lnSpc>
              <a:spcBef>
                <a:spcPts val="100"/>
              </a:spcBef>
            </a:pPr>
            <a:r>
              <a:rPr sz="1650" spc="-10">
                <a:latin typeface="Calibri"/>
                <a:cs typeface="Calibri"/>
              </a:rPr>
              <a:t>0.286</a:t>
            </a:r>
            <a:endParaRPr sz="1650">
              <a:latin typeface="Calibri"/>
              <a:cs typeface="Calibri"/>
            </a:endParaRPr>
          </a:p>
          <a:p>
            <a:pPr marL="114300">
              <a:lnSpc>
                <a:spcPts val="1955"/>
              </a:lnSpc>
            </a:pPr>
            <a:r>
              <a:rPr sz="1650" spc="-10">
                <a:latin typeface="Calibri"/>
                <a:cs typeface="Calibri"/>
              </a:rPr>
              <a:t>0.792</a:t>
            </a:r>
            <a:endParaRPr sz="1650">
              <a:latin typeface="Calibri"/>
              <a:cs typeface="Calibri"/>
            </a:endParaRPr>
          </a:p>
          <a:p>
            <a:pPr marL="12700">
              <a:lnSpc>
                <a:spcPts val="1950"/>
              </a:lnSpc>
            </a:pPr>
            <a:r>
              <a:rPr sz="1650" spc="-10">
                <a:latin typeface="Calibri"/>
                <a:cs typeface="Calibri"/>
              </a:rPr>
              <a:t>−0.177</a:t>
            </a:r>
            <a:endParaRPr sz="1650">
              <a:latin typeface="Calibri"/>
              <a:cs typeface="Calibri"/>
            </a:endParaRPr>
          </a:p>
          <a:p>
            <a:pPr marL="12700">
              <a:lnSpc>
                <a:spcPts val="1950"/>
              </a:lnSpc>
            </a:pPr>
            <a:r>
              <a:rPr sz="1650" spc="-10">
                <a:latin typeface="Calibri"/>
                <a:cs typeface="Calibri"/>
              </a:rPr>
              <a:t>−0.107</a:t>
            </a:r>
            <a:endParaRPr sz="1650">
              <a:latin typeface="Calibri"/>
              <a:cs typeface="Calibri"/>
            </a:endParaRPr>
          </a:p>
          <a:p>
            <a:pPr marL="114300">
              <a:lnSpc>
                <a:spcPts val="1950"/>
              </a:lnSpc>
            </a:pPr>
            <a:r>
              <a:rPr sz="1650" spc="-10">
                <a:latin typeface="Calibri"/>
                <a:cs typeface="Calibri"/>
              </a:rPr>
              <a:t>0.109</a:t>
            </a:r>
            <a:endParaRPr sz="1650">
              <a:latin typeface="Calibri"/>
              <a:cs typeface="Calibri"/>
            </a:endParaRPr>
          </a:p>
          <a:p>
            <a:pPr marL="12700">
              <a:lnSpc>
                <a:spcPts val="1955"/>
              </a:lnSpc>
            </a:pPr>
            <a:r>
              <a:rPr sz="1650" spc="-10">
                <a:latin typeface="Calibri"/>
                <a:cs typeface="Calibri"/>
              </a:rPr>
              <a:t>−0.542</a:t>
            </a:r>
            <a:endParaRPr sz="1650">
              <a:latin typeface="Calibri"/>
              <a:cs typeface="Calibri"/>
            </a:endParaRPr>
          </a:p>
          <a:p>
            <a:pPr marL="114300">
              <a:lnSpc>
                <a:spcPts val="1914"/>
              </a:lnSpc>
            </a:pPr>
            <a:r>
              <a:rPr sz="1650" spc="-10">
                <a:latin typeface="Calibri"/>
                <a:cs typeface="Calibri"/>
              </a:rPr>
              <a:t>0.349</a:t>
            </a:r>
            <a:endParaRPr sz="1650">
              <a:latin typeface="Calibri"/>
              <a:cs typeface="Calibri"/>
            </a:endParaRPr>
          </a:p>
          <a:p>
            <a:pPr marL="114300">
              <a:lnSpc>
                <a:spcPts val="1914"/>
              </a:lnSpc>
            </a:pPr>
            <a:r>
              <a:rPr sz="1650" spc="-10">
                <a:latin typeface="Calibri"/>
                <a:cs typeface="Calibri"/>
              </a:rPr>
              <a:t>0.271</a:t>
            </a:r>
            <a:endParaRPr sz="1650">
              <a:latin typeface="Calibri"/>
              <a:cs typeface="Calibri"/>
            </a:endParaRPr>
          </a:p>
          <a:p>
            <a:pPr marL="114300">
              <a:lnSpc>
                <a:spcPts val="1964"/>
              </a:lnSpc>
            </a:pPr>
            <a:r>
              <a:rPr sz="1650" spc="-10">
                <a:latin typeface="Calibri"/>
                <a:cs typeface="Calibri"/>
              </a:rPr>
              <a:t>0.487</a:t>
            </a:r>
            <a:endParaRPr sz="1650">
              <a:latin typeface="Calibri"/>
              <a:cs typeface="Calibri"/>
            </a:endParaRPr>
          </a:p>
        </p:txBody>
      </p:sp>
      <p:sp>
        <p:nvSpPr>
          <p:cNvPr id="10" name="object 10"/>
          <p:cNvSpPr/>
          <p:nvPr/>
        </p:nvSpPr>
        <p:spPr>
          <a:xfrm>
            <a:off x="2147823" y="2766444"/>
            <a:ext cx="181610" cy="2304415"/>
          </a:xfrm>
          <a:custGeom>
            <a:avLst/>
            <a:gdLst/>
            <a:ahLst/>
            <a:cxnLst/>
            <a:rect l="l" t="t" r="r" b="b"/>
            <a:pathLst>
              <a:path w="181610" h="2304415">
                <a:moveTo>
                  <a:pt x="181101" y="2304415"/>
                </a:moveTo>
                <a:lnTo>
                  <a:pt x="132982" y="2297950"/>
                </a:lnTo>
                <a:lnTo>
                  <a:pt x="89727" y="2279706"/>
                </a:lnTo>
                <a:lnTo>
                  <a:pt x="53070" y="2251408"/>
                </a:lnTo>
                <a:lnTo>
                  <a:pt x="24741" y="2214781"/>
                </a:lnTo>
                <a:lnTo>
                  <a:pt x="6474" y="2171550"/>
                </a:lnTo>
                <a:lnTo>
                  <a:pt x="0" y="2123440"/>
                </a:lnTo>
                <a:lnTo>
                  <a:pt x="0" y="180848"/>
                </a:lnTo>
                <a:lnTo>
                  <a:pt x="6474" y="132791"/>
                </a:lnTo>
                <a:lnTo>
                  <a:pt x="24741" y="89596"/>
                </a:lnTo>
                <a:lnTo>
                  <a:pt x="53070" y="52990"/>
                </a:lnTo>
                <a:lnTo>
                  <a:pt x="89727" y="24703"/>
                </a:lnTo>
                <a:lnTo>
                  <a:pt x="132982" y="6464"/>
                </a:lnTo>
                <a:lnTo>
                  <a:pt x="181101" y="0"/>
                </a:lnTo>
              </a:path>
            </a:pathLst>
          </a:custGeom>
          <a:ln w="9527">
            <a:solidFill>
              <a:srgbClr val="000000"/>
            </a:solidFill>
          </a:ln>
        </p:spPr>
        <p:txBody>
          <a:bodyPr wrap="square" lIns="0" tIns="0" rIns="0" bIns="0" rtlCol="0"/>
          <a:lstStyle/>
          <a:p>
            <a:endParaRPr/>
          </a:p>
        </p:txBody>
      </p:sp>
      <p:sp>
        <p:nvSpPr>
          <p:cNvPr id="11" name="object 11"/>
          <p:cNvSpPr/>
          <p:nvPr/>
        </p:nvSpPr>
        <p:spPr>
          <a:xfrm>
            <a:off x="3052698" y="2766444"/>
            <a:ext cx="180975" cy="2304415"/>
          </a:xfrm>
          <a:custGeom>
            <a:avLst/>
            <a:gdLst/>
            <a:ahLst/>
            <a:cxnLst/>
            <a:rect l="l" t="t" r="r" b="b"/>
            <a:pathLst>
              <a:path w="180975" h="2304415">
                <a:moveTo>
                  <a:pt x="0" y="0"/>
                </a:moveTo>
                <a:lnTo>
                  <a:pt x="48110" y="6464"/>
                </a:lnTo>
                <a:lnTo>
                  <a:pt x="91341" y="24703"/>
                </a:lnTo>
                <a:lnTo>
                  <a:pt x="127968" y="52990"/>
                </a:lnTo>
                <a:lnTo>
                  <a:pt x="156266" y="89596"/>
                </a:lnTo>
                <a:lnTo>
                  <a:pt x="174510" y="132791"/>
                </a:lnTo>
                <a:lnTo>
                  <a:pt x="180975" y="180848"/>
                </a:lnTo>
                <a:lnTo>
                  <a:pt x="180975" y="2123440"/>
                </a:lnTo>
                <a:lnTo>
                  <a:pt x="174510" y="2171550"/>
                </a:lnTo>
                <a:lnTo>
                  <a:pt x="156266" y="2214781"/>
                </a:lnTo>
                <a:lnTo>
                  <a:pt x="127968" y="2251408"/>
                </a:lnTo>
                <a:lnTo>
                  <a:pt x="91341" y="2279706"/>
                </a:lnTo>
                <a:lnTo>
                  <a:pt x="48110" y="2297950"/>
                </a:lnTo>
                <a:lnTo>
                  <a:pt x="0" y="2304415"/>
                </a:lnTo>
              </a:path>
            </a:pathLst>
          </a:custGeom>
          <a:ln w="9527">
            <a:solidFill>
              <a:srgbClr val="000000"/>
            </a:solidFill>
          </a:ln>
        </p:spPr>
        <p:txBody>
          <a:bodyPr wrap="square" lIns="0" tIns="0" rIns="0" bIns="0" rtlCol="0"/>
          <a:lstStyle/>
          <a:p>
            <a:endParaRPr/>
          </a:p>
        </p:txBody>
      </p:sp>
      <p:sp>
        <p:nvSpPr>
          <p:cNvPr id="12" name="object 12"/>
          <p:cNvSpPr txBox="1"/>
          <p:nvPr/>
        </p:nvSpPr>
        <p:spPr>
          <a:xfrm>
            <a:off x="677544" y="3787206"/>
            <a:ext cx="831215" cy="300355"/>
          </a:xfrm>
          <a:prstGeom prst="rect">
            <a:avLst/>
          </a:prstGeom>
        </p:spPr>
        <p:txBody>
          <a:bodyPr vert="horz" wrap="square" lIns="0" tIns="12700" rIns="0" bIns="0" rtlCol="0">
            <a:spAutoFit/>
          </a:bodyPr>
          <a:lstStyle/>
          <a:p>
            <a:pPr marL="12700">
              <a:lnSpc>
                <a:spcPct val="100000"/>
              </a:lnSpc>
              <a:spcBef>
                <a:spcPts val="100"/>
              </a:spcBef>
            </a:pPr>
            <a:r>
              <a:rPr sz="1800" i="1">
                <a:solidFill>
                  <a:srgbClr val="3986FF"/>
                </a:solidFill>
                <a:latin typeface="Calibri"/>
                <a:cs typeface="Calibri"/>
              </a:rPr>
              <a:t>expect</a:t>
            </a:r>
            <a:r>
              <a:rPr sz="1800" i="1" spc="229">
                <a:solidFill>
                  <a:srgbClr val="3986FF"/>
                </a:solidFill>
                <a:latin typeface="Calibri"/>
                <a:cs typeface="Calibri"/>
              </a:rPr>
              <a:t> </a:t>
            </a:r>
            <a:r>
              <a:rPr sz="1800" spc="-50">
                <a:latin typeface="Calibri"/>
                <a:cs typeface="Calibri"/>
              </a:rPr>
              <a:t>=</a:t>
            </a:r>
            <a:endParaRPr sz="180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r>
              <a:rPr lang="en-US" altLang="ja-JP"/>
              <a:t>Constituent structure: Substitution </a:t>
            </a:r>
          </a:p>
        </p:txBody>
      </p:sp>
      <p:sp>
        <p:nvSpPr>
          <p:cNvPr id="5" name="コンテンツ プレースホルダー 4"/>
          <p:cNvSpPr>
            <a:spLocks noGrp="1"/>
          </p:cNvSpPr>
          <p:nvPr>
            <p:ph idx="1"/>
          </p:nvPr>
        </p:nvSpPr>
        <p:spPr/>
        <p:txBody>
          <a:bodyPr/>
          <a:lstStyle/>
          <a:p>
            <a:r>
              <a:rPr lang="en-US" altLang="ja-JP">
                <a:ea typeface="ＭＳ Ｐゴシック" panose="020B0600070205080204" pitchFamily="50" charset="-128"/>
              </a:rPr>
              <a:t>Substitutability: a sequence of words in a well-formed sentence can be replaced by a shorter sequence without rendering the sentence ill-formed.</a:t>
            </a:r>
          </a:p>
          <a:p>
            <a:pPr lvl="1"/>
            <a:r>
              <a:rPr lang="en-US" altLang="ja-JP" i="1">
                <a:ea typeface="ＭＳ Ｐゴシック" panose="020B0600070205080204" pitchFamily="50" charset="-128"/>
              </a:rPr>
              <a:t>The little bear saw the fine fat trout in the brook.</a:t>
            </a:r>
            <a:r>
              <a:rPr lang="en-US" altLang="ja-JP">
                <a:ea typeface="ＭＳ Ｐゴシック" panose="020B0600070205080204" pitchFamily="50" charset="-128"/>
              </a:rPr>
              <a:t> </a:t>
            </a:r>
          </a:p>
        </p:txBody>
      </p:sp>
      <p:sp>
        <p:nvSpPr>
          <p:cNvPr id="4" name="スライド番号プレースホルダー 3"/>
          <p:cNvSpPr>
            <a:spLocks noGrp="1"/>
          </p:cNvSpPr>
          <p:nvPr>
            <p:ph type="sldNum" sz="quarter" idx="12"/>
          </p:nvPr>
        </p:nvSpPr>
        <p:spPr/>
        <p:txBody>
          <a:bodyPr/>
          <a:lstStyle/>
          <a:p>
            <a:fld id="{305ED7AA-9BE1-4E41-BEAD-ACFD850C03B1}" type="slidenum">
              <a:rPr lang="en-US" altLang="ja-JP" smtClean="0"/>
              <a:pPr/>
              <a:t>6</a:t>
            </a:fld>
            <a:endParaRPr lang="en-US" altLang="ja-JP"/>
          </a:p>
        </p:txBody>
      </p:sp>
      <p:pic>
        <p:nvPicPr>
          <p:cNvPr id="379908" name="Picture 4" descr="Snap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63" y="3551115"/>
            <a:ext cx="5510203" cy="1925021"/>
          </a:xfrm>
          <a:prstGeom prst="rect">
            <a:avLst/>
          </a:prstGeom>
          <a:noFill/>
          <a:extLst>
            <a:ext uri="{909E8E84-426E-40DD-AFC4-6F175D3DCCD1}">
              <a14:hiddenFill xmlns:a14="http://schemas.microsoft.com/office/drawing/2010/main">
                <a:solidFill>
                  <a:srgbClr val="FFFFFF"/>
                </a:solidFill>
              </a14:hiddenFill>
            </a:ext>
          </a:extLst>
        </p:spPr>
      </p:pic>
      <p:pic>
        <p:nvPicPr>
          <p:cNvPr id="379909" name="Picture 5" descr="Snap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578102"/>
            <a:ext cx="5463784" cy="187860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5" descr="Snap4">
            <a:extLst>
              <a:ext uri="{FF2B5EF4-FFF2-40B4-BE49-F238E27FC236}">
                <a16:creationId xmlns:a16="http://schemas.microsoft.com/office/drawing/2014/main" id="{CAEE94CC-3227-5163-D851-8B4919D98A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3671" y="2959442"/>
            <a:ext cx="8812212" cy="381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79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9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65125"/>
            <a:ext cx="10515600" cy="1325563"/>
          </a:xfrm>
        </p:spPr>
        <p:txBody>
          <a:bodyPr vert="horz" wrap="square" lIns="0" tIns="16510" rIns="0" bIns="0" rtlCol="0">
            <a:spAutoFit/>
          </a:bodyPr>
          <a:lstStyle/>
          <a:p>
            <a:r>
              <a:rPr lang="en-US"/>
              <a:t>Word2vec: Overview</a:t>
            </a:r>
          </a:p>
        </p:txBody>
      </p:sp>
      <p:sp>
        <p:nvSpPr>
          <p:cNvPr id="12" name="コンテンツ プレースホルダー 11">
            <a:extLst>
              <a:ext uri="{FF2B5EF4-FFF2-40B4-BE49-F238E27FC236}">
                <a16:creationId xmlns:a16="http://schemas.microsoft.com/office/drawing/2014/main" id="{607A36C9-1711-851A-A910-47B0986974FB}"/>
              </a:ext>
            </a:extLst>
          </p:cNvPr>
          <p:cNvSpPr>
            <a:spLocks noGrp="1"/>
          </p:cNvSpPr>
          <p:nvPr>
            <p:ph idx="1"/>
          </p:nvPr>
        </p:nvSpPr>
        <p:spPr>
          <a:xfrm>
            <a:off x="838200" y="1825625"/>
            <a:ext cx="7515225" cy="4351338"/>
          </a:xfrm>
        </p:spPr>
        <p:txBody>
          <a:bodyPr>
            <a:normAutofit fontScale="92500" lnSpcReduction="10000"/>
          </a:bodyPr>
          <a:lstStyle/>
          <a:p>
            <a:r>
              <a:rPr lang="en-US" altLang="ja-JP"/>
              <a:t>Word2vec is a framework for learning word vectors (</a:t>
            </a:r>
            <a:r>
              <a:rPr lang="en-US" altLang="ja-JP" err="1"/>
              <a:t>Mikolov</a:t>
            </a:r>
            <a:r>
              <a:rPr lang="en-US" altLang="ja-JP"/>
              <a:t> et al. 2013)</a:t>
            </a:r>
          </a:p>
          <a:p>
            <a:r>
              <a:rPr lang="en-US" altLang="ja-JP"/>
              <a:t>Idea:</a:t>
            </a:r>
          </a:p>
          <a:p>
            <a:pPr lvl="1"/>
            <a:r>
              <a:rPr lang="en-US" altLang="ja-JP"/>
              <a:t>We have a large corpus (“body”) of text: a long list of words</a:t>
            </a:r>
          </a:p>
          <a:p>
            <a:pPr lvl="1"/>
            <a:r>
              <a:rPr lang="en-US" altLang="ja-JP"/>
              <a:t>Every word in a fixed vocabulary is represented by a vector</a:t>
            </a:r>
          </a:p>
          <a:p>
            <a:pPr lvl="1"/>
            <a:r>
              <a:rPr lang="en-US" altLang="ja-JP"/>
              <a:t>Go through each position t in the text, which has a center word c and context (“outside”) words o</a:t>
            </a:r>
          </a:p>
          <a:p>
            <a:pPr lvl="1"/>
            <a:r>
              <a:rPr lang="en-US" altLang="ja-JP"/>
              <a:t>Use the similarity of the word vectors for c and o to calculate the probability of o given c (or vice versa)</a:t>
            </a:r>
          </a:p>
          <a:p>
            <a:pPr lvl="1"/>
            <a:r>
              <a:rPr lang="en-US" altLang="ja-JP"/>
              <a:t>Keep adjusting the word vectors to maximize this probability</a:t>
            </a:r>
          </a:p>
          <a:p>
            <a:pPr lvl="1"/>
            <a:endParaRPr lang="en-US" altLang="ja-JP"/>
          </a:p>
          <a:p>
            <a:endParaRPr lang="ja-JP" altLang="en-US"/>
          </a:p>
        </p:txBody>
      </p:sp>
      <p:sp>
        <p:nvSpPr>
          <p:cNvPr id="7" name="object 7"/>
          <p:cNvSpPr txBox="1">
            <a:spLocks noGrp="1"/>
          </p:cNvSpPr>
          <p:nvPr>
            <p:ph type="sldNum" sz="quarter" idx="12"/>
          </p:nvPr>
        </p:nvSpPr>
        <p:spPr>
          <a:xfrm>
            <a:off x="8610600" y="6356350"/>
            <a:ext cx="2743200" cy="365125"/>
          </a:xfrm>
        </p:spPr>
        <p:txBody>
          <a:bodyPr vert="horz" wrap="square" lIns="0" tIns="0" rIns="0" bIns="0" rtlCol="0">
            <a:spAutoFit/>
          </a:bodyPr>
          <a:lstStyle>
            <a:defPPr>
              <a:defRPr kern="0"/>
            </a:defPPr>
            <a:lvl1pPr>
              <a:defRPr sz="1400" b="0" i="0">
                <a:solidFill>
                  <a:schemeClr val="tx1"/>
                </a:solidFill>
                <a:latin typeface="Calibri"/>
                <a:cs typeface="Calibri"/>
              </a:defRPr>
            </a:lvl1pPr>
          </a:lstStyle>
          <a:p>
            <a:fld id="{81D60167-4931-47E6-BA6A-407CBD079E47}" type="slidenum">
              <a:rPr lang="en-US" altLang="ja-JP" smtClean="0"/>
              <a:pPr/>
              <a:t>60</a:t>
            </a:fld>
            <a:endParaRPr lang="en-US"/>
          </a:p>
        </p:txBody>
      </p:sp>
      <p:pic>
        <p:nvPicPr>
          <p:cNvPr id="5" name="object 5"/>
          <p:cNvPicPr/>
          <p:nvPr/>
        </p:nvPicPr>
        <p:blipFill>
          <a:blip r:embed="rId3" cstate="print"/>
          <a:stretch>
            <a:fillRect/>
          </a:stretch>
        </p:blipFill>
        <p:spPr>
          <a:xfrm>
            <a:off x="8353425" y="504698"/>
            <a:ext cx="3429000" cy="4580382"/>
          </a:xfrm>
          <a:prstGeom prst="rect">
            <a:avLst/>
          </a:prstGeom>
        </p:spPr>
      </p:pic>
      <p:sp>
        <p:nvSpPr>
          <p:cNvPr id="6" name="object 6"/>
          <p:cNvSpPr txBox="1"/>
          <p:nvPr/>
        </p:nvSpPr>
        <p:spPr>
          <a:xfrm>
            <a:off x="9688194" y="5201348"/>
            <a:ext cx="2147570" cy="639445"/>
          </a:xfrm>
          <a:prstGeom prst="rect">
            <a:avLst/>
          </a:prstGeom>
        </p:spPr>
        <p:txBody>
          <a:bodyPr vert="horz" wrap="square" lIns="0" tIns="15875" rIns="0" bIns="0" rtlCol="0">
            <a:spAutoFit/>
          </a:bodyPr>
          <a:lstStyle/>
          <a:p>
            <a:pPr marL="12700" marR="5080">
              <a:lnSpc>
                <a:spcPct val="100000"/>
              </a:lnSpc>
              <a:spcBef>
                <a:spcPts val="125"/>
              </a:spcBef>
            </a:pPr>
            <a:r>
              <a:rPr sz="2000" spc="-10">
                <a:latin typeface="Calibri"/>
                <a:cs typeface="Calibri"/>
              </a:rPr>
              <a:t>Skip-gram</a:t>
            </a:r>
            <a:r>
              <a:rPr sz="2000" spc="-45">
                <a:latin typeface="Calibri"/>
                <a:cs typeface="Calibri"/>
              </a:rPr>
              <a:t> </a:t>
            </a:r>
            <a:r>
              <a:rPr sz="2000" spc="-10">
                <a:latin typeface="Calibri"/>
                <a:cs typeface="Calibri"/>
              </a:rPr>
              <a:t>model (Mikolov</a:t>
            </a:r>
            <a:r>
              <a:rPr sz="2000" spc="-25">
                <a:latin typeface="Calibri"/>
                <a:cs typeface="Calibri"/>
              </a:rPr>
              <a:t> </a:t>
            </a:r>
            <a:r>
              <a:rPr sz="2000">
                <a:latin typeface="Calibri"/>
                <a:cs typeface="Calibri"/>
              </a:rPr>
              <a:t>et</a:t>
            </a:r>
            <a:r>
              <a:rPr sz="2000" spc="-40">
                <a:latin typeface="Calibri"/>
                <a:cs typeface="Calibri"/>
              </a:rPr>
              <a:t> </a:t>
            </a:r>
            <a:r>
              <a:rPr sz="2000">
                <a:latin typeface="Calibri"/>
                <a:cs typeface="Calibri"/>
              </a:rPr>
              <a:t>al.</a:t>
            </a:r>
            <a:r>
              <a:rPr sz="2000" spc="-25">
                <a:latin typeface="Calibri"/>
                <a:cs typeface="Calibri"/>
              </a:rPr>
              <a:t> </a:t>
            </a:r>
            <a:r>
              <a:rPr sz="2000" spc="-10">
                <a:latin typeface="Calibri"/>
                <a:cs typeface="Calibri"/>
              </a:rPr>
              <a:t>2013)</a:t>
            </a:r>
            <a:endParaRPr sz="2000">
              <a:latin typeface="Calibri"/>
              <a:cs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lang="en-US"/>
              <a:t>Word2Vec</a:t>
            </a:r>
            <a:r>
              <a:rPr lang="en-US" spc="-75"/>
              <a:t> </a:t>
            </a:r>
            <a:r>
              <a:rPr lang="en-US" spc="-10"/>
              <a:t>Overview</a:t>
            </a:r>
          </a:p>
        </p:txBody>
      </p:sp>
      <p:sp>
        <p:nvSpPr>
          <p:cNvPr id="3" name="object 3"/>
          <p:cNvSpPr/>
          <p:nvPr/>
        </p:nvSpPr>
        <p:spPr>
          <a:xfrm>
            <a:off x="8093397" y="2189712"/>
            <a:ext cx="1390015" cy="368300"/>
          </a:xfrm>
          <a:custGeom>
            <a:avLst/>
            <a:gdLst/>
            <a:ahLst/>
            <a:cxnLst/>
            <a:rect l="l" t="t" r="r" b="b"/>
            <a:pathLst>
              <a:path w="1390015" h="368300">
                <a:moveTo>
                  <a:pt x="1293108" y="0"/>
                </a:moveTo>
                <a:lnTo>
                  <a:pt x="1289298" y="12191"/>
                </a:lnTo>
                <a:lnTo>
                  <a:pt x="1306224" y="21028"/>
                </a:lnTo>
                <a:lnTo>
                  <a:pt x="1320984" y="33829"/>
                </a:lnTo>
                <a:lnTo>
                  <a:pt x="1343908" y="71373"/>
                </a:lnTo>
                <a:lnTo>
                  <a:pt x="1357798" y="122348"/>
                </a:lnTo>
                <a:lnTo>
                  <a:pt x="1362450" y="184276"/>
                </a:lnTo>
                <a:lnTo>
                  <a:pt x="1361285" y="216540"/>
                </a:lnTo>
                <a:lnTo>
                  <a:pt x="1352002" y="272877"/>
                </a:lnTo>
                <a:lnTo>
                  <a:pt x="1333553" y="317690"/>
                </a:lnTo>
                <a:lnTo>
                  <a:pt x="1306224" y="347217"/>
                </a:lnTo>
                <a:lnTo>
                  <a:pt x="1289298" y="355980"/>
                </a:lnTo>
                <a:lnTo>
                  <a:pt x="1293108" y="368172"/>
                </a:lnTo>
                <a:lnTo>
                  <a:pt x="1334144" y="346265"/>
                </a:lnTo>
                <a:lnTo>
                  <a:pt x="1364609" y="304926"/>
                </a:lnTo>
                <a:lnTo>
                  <a:pt x="1383468" y="249205"/>
                </a:lnTo>
                <a:lnTo>
                  <a:pt x="1389749" y="184276"/>
                </a:lnTo>
                <a:lnTo>
                  <a:pt x="1388255" y="151937"/>
                </a:lnTo>
                <a:lnTo>
                  <a:pt x="1375610" y="89941"/>
                </a:lnTo>
                <a:lnTo>
                  <a:pt x="1350704" y="40147"/>
                </a:lnTo>
                <a:lnTo>
                  <a:pt x="1314942" y="8524"/>
                </a:lnTo>
                <a:lnTo>
                  <a:pt x="1293108" y="0"/>
                </a:lnTo>
                <a:close/>
              </a:path>
              <a:path w="1390015" h="368300">
                <a:moveTo>
                  <a:pt x="96768" y="0"/>
                </a:moveTo>
                <a:lnTo>
                  <a:pt x="55620" y="21907"/>
                </a:lnTo>
                <a:lnTo>
                  <a:pt x="25140" y="63245"/>
                </a:lnTo>
                <a:lnTo>
                  <a:pt x="6280" y="118983"/>
                </a:lnTo>
                <a:lnTo>
                  <a:pt x="0" y="184276"/>
                </a:lnTo>
                <a:lnTo>
                  <a:pt x="1504" y="216540"/>
                </a:lnTo>
                <a:lnTo>
                  <a:pt x="14138" y="278233"/>
                </a:lnTo>
                <a:lnTo>
                  <a:pt x="39046" y="328025"/>
                </a:lnTo>
                <a:lnTo>
                  <a:pt x="74860" y="359648"/>
                </a:lnTo>
                <a:lnTo>
                  <a:pt x="96768" y="368172"/>
                </a:lnTo>
                <a:lnTo>
                  <a:pt x="100451" y="355980"/>
                </a:lnTo>
                <a:lnTo>
                  <a:pt x="83542" y="347217"/>
                </a:lnTo>
                <a:lnTo>
                  <a:pt x="68812" y="334454"/>
                </a:lnTo>
                <a:lnTo>
                  <a:pt x="45841" y="296925"/>
                </a:lnTo>
                <a:lnTo>
                  <a:pt x="32013" y="246078"/>
                </a:lnTo>
                <a:lnTo>
                  <a:pt x="27426" y="184276"/>
                </a:lnTo>
                <a:lnTo>
                  <a:pt x="28571" y="151937"/>
                </a:lnTo>
                <a:lnTo>
                  <a:pt x="37766" y="95498"/>
                </a:lnTo>
                <a:lnTo>
                  <a:pt x="56249" y="50607"/>
                </a:lnTo>
                <a:lnTo>
                  <a:pt x="83542" y="21028"/>
                </a:lnTo>
                <a:lnTo>
                  <a:pt x="100451" y="12191"/>
                </a:lnTo>
                <a:lnTo>
                  <a:pt x="96768" y="0"/>
                </a:lnTo>
                <a:close/>
              </a:path>
            </a:pathLst>
          </a:custGeom>
          <a:solidFill>
            <a:srgbClr val="000000"/>
          </a:solidFill>
        </p:spPr>
        <p:txBody>
          <a:bodyPr wrap="square" lIns="0" tIns="0" rIns="0" bIns="0" rtlCol="0"/>
          <a:lstStyle/>
          <a:p>
            <a:endParaRPr/>
          </a:p>
        </p:txBody>
      </p:sp>
      <p:sp>
        <p:nvSpPr>
          <p:cNvPr id="4" name="object 4"/>
          <p:cNvSpPr txBox="1"/>
          <p:nvPr/>
        </p:nvSpPr>
        <p:spPr>
          <a:xfrm>
            <a:off x="2166300" y="2145071"/>
            <a:ext cx="7232015" cy="391795"/>
          </a:xfrm>
          <a:prstGeom prst="rect">
            <a:avLst/>
          </a:prstGeom>
        </p:spPr>
        <p:txBody>
          <a:bodyPr vert="horz" wrap="square" lIns="0" tIns="12700" rIns="0" bIns="0" rtlCol="0">
            <a:spAutoFit/>
          </a:bodyPr>
          <a:lstStyle/>
          <a:p>
            <a:pPr marL="38100">
              <a:lnSpc>
                <a:spcPct val="100000"/>
              </a:lnSpc>
              <a:spcBef>
                <a:spcPts val="100"/>
              </a:spcBef>
              <a:tabLst>
                <a:tab pos="6042660" algn="l"/>
              </a:tabLst>
            </a:pPr>
            <a:r>
              <a:rPr sz="2400">
                <a:latin typeface="Calibri"/>
                <a:cs typeface="Calibri"/>
              </a:rPr>
              <a:t>Example</a:t>
            </a:r>
            <a:r>
              <a:rPr sz="2400" spc="-75">
                <a:latin typeface="Calibri"/>
                <a:cs typeface="Calibri"/>
              </a:rPr>
              <a:t> </a:t>
            </a:r>
            <a:r>
              <a:rPr sz="2400">
                <a:latin typeface="Calibri"/>
                <a:cs typeface="Calibri"/>
              </a:rPr>
              <a:t>windows</a:t>
            </a:r>
            <a:r>
              <a:rPr sz="2400" spc="-45">
                <a:latin typeface="Calibri"/>
                <a:cs typeface="Calibri"/>
              </a:rPr>
              <a:t> </a:t>
            </a:r>
            <a:r>
              <a:rPr sz="2400">
                <a:latin typeface="Calibri"/>
                <a:cs typeface="Calibri"/>
              </a:rPr>
              <a:t>and</a:t>
            </a:r>
            <a:r>
              <a:rPr sz="2400" spc="-65">
                <a:latin typeface="Calibri"/>
                <a:cs typeface="Calibri"/>
              </a:rPr>
              <a:t> </a:t>
            </a:r>
            <a:r>
              <a:rPr sz="2400">
                <a:latin typeface="Calibri"/>
                <a:cs typeface="Calibri"/>
              </a:rPr>
              <a:t>process</a:t>
            </a:r>
            <a:r>
              <a:rPr sz="2400" spc="-45">
                <a:latin typeface="Calibri"/>
                <a:cs typeface="Calibri"/>
              </a:rPr>
              <a:t> </a:t>
            </a:r>
            <a:r>
              <a:rPr sz="2400">
                <a:latin typeface="Calibri"/>
                <a:cs typeface="Calibri"/>
              </a:rPr>
              <a:t>for</a:t>
            </a:r>
            <a:r>
              <a:rPr sz="2400" spc="-20">
                <a:latin typeface="Calibri"/>
                <a:cs typeface="Calibri"/>
              </a:rPr>
              <a:t> </a:t>
            </a:r>
            <a:r>
              <a:rPr sz="2400">
                <a:latin typeface="Calibri"/>
                <a:cs typeface="Calibri"/>
              </a:rPr>
              <a:t>computing</a:t>
            </a:r>
            <a:r>
              <a:rPr sz="2400" spc="-75">
                <a:latin typeface="Calibri"/>
                <a:cs typeface="Calibri"/>
              </a:rPr>
              <a:t> </a:t>
            </a:r>
            <a:r>
              <a:rPr sz="2400" spc="-50">
                <a:latin typeface="Cambria Math"/>
                <a:cs typeface="Cambria Math"/>
              </a:rPr>
              <a:t>𝑃</a:t>
            </a:r>
            <a:r>
              <a:rPr sz="2400">
                <a:latin typeface="Cambria Math"/>
                <a:cs typeface="Cambria Math"/>
              </a:rPr>
              <a:t>	</a:t>
            </a:r>
            <a:r>
              <a:rPr sz="2400" spc="60">
                <a:latin typeface="Cambria Math"/>
                <a:cs typeface="Cambria Math"/>
              </a:rPr>
              <a:t>𝑤</a:t>
            </a:r>
            <a:r>
              <a:rPr sz="2550" spc="89" baseline="-16339">
                <a:latin typeface="Cambria Math"/>
                <a:cs typeface="Cambria Math"/>
              </a:rPr>
              <a:t>𝑡+𝑗</a:t>
            </a:r>
            <a:r>
              <a:rPr sz="2550" spc="487" baseline="-16339">
                <a:latin typeface="Cambria Math"/>
                <a:cs typeface="Cambria Math"/>
              </a:rPr>
              <a:t> </a:t>
            </a:r>
            <a:r>
              <a:rPr sz="2400">
                <a:latin typeface="Cambria Math"/>
                <a:cs typeface="Cambria Math"/>
              </a:rPr>
              <a:t>| </a:t>
            </a:r>
            <a:r>
              <a:rPr sz="2400" spc="-25">
                <a:latin typeface="Cambria Math"/>
                <a:cs typeface="Cambria Math"/>
              </a:rPr>
              <a:t>𝑤</a:t>
            </a:r>
            <a:r>
              <a:rPr sz="2550" spc="-37" baseline="-16339">
                <a:latin typeface="Cambria Math"/>
                <a:cs typeface="Cambria Math"/>
              </a:rPr>
              <a:t>𝑡</a:t>
            </a:r>
            <a:endParaRPr sz="2550" baseline="-16339">
              <a:latin typeface="Cambria Math"/>
              <a:cs typeface="Cambria Math"/>
            </a:endParaRPr>
          </a:p>
        </p:txBody>
      </p:sp>
      <p:sp>
        <p:nvSpPr>
          <p:cNvPr id="5" name="object 5"/>
          <p:cNvSpPr txBox="1"/>
          <p:nvPr/>
        </p:nvSpPr>
        <p:spPr>
          <a:xfrm>
            <a:off x="9561130" y="4684728"/>
            <a:ext cx="361950" cy="390525"/>
          </a:xfrm>
          <a:prstGeom prst="rect">
            <a:avLst/>
          </a:prstGeom>
          <a:solidFill>
            <a:srgbClr val="FFACF8"/>
          </a:solidFill>
        </p:spPr>
        <p:txBody>
          <a:bodyPr vert="horz" wrap="square" lIns="0" tIns="27305" rIns="0" bIns="0" rtlCol="0">
            <a:spAutoFit/>
          </a:bodyPr>
          <a:lstStyle/>
          <a:p>
            <a:pPr marL="98425">
              <a:lnSpc>
                <a:spcPct val="100000"/>
              </a:lnSpc>
              <a:spcBef>
                <a:spcPts val="215"/>
              </a:spcBef>
            </a:pPr>
            <a:r>
              <a:rPr sz="2000" i="1" spc="-50">
                <a:latin typeface="Calibri"/>
                <a:cs typeface="Calibri"/>
              </a:rPr>
              <a:t>…</a:t>
            </a:r>
            <a:endParaRPr sz="2000">
              <a:latin typeface="Calibri"/>
              <a:cs typeface="Calibri"/>
            </a:endParaRPr>
          </a:p>
        </p:txBody>
      </p:sp>
      <p:sp>
        <p:nvSpPr>
          <p:cNvPr id="6" name="object 6"/>
          <p:cNvSpPr txBox="1"/>
          <p:nvPr/>
        </p:nvSpPr>
        <p:spPr>
          <a:xfrm>
            <a:off x="7999030" y="4675203"/>
            <a:ext cx="790575" cy="381000"/>
          </a:xfrm>
          <a:prstGeom prst="rect">
            <a:avLst/>
          </a:prstGeom>
          <a:solidFill>
            <a:srgbClr val="FFACF8"/>
          </a:solidFill>
        </p:spPr>
        <p:txBody>
          <a:bodyPr vert="horz" wrap="square" lIns="0" tIns="25400" rIns="0" bIns="0" rtlCol="0">
            <a:spAutoFit/>
          </a:bodyPr>
          <a:lstStyle/>
          <a:p>
            <a:pPr marL="101600">
              <a:lnSpc>
                <a:spcPct val="100000"/>
              </a:lnSpc>
              <a:spcBef>
                <a:spcPts val="200"/>
              </a:spcBef>
            </a:pPr>
            <a:r>
              <a:rPr sz="2000" i="1" spc="-10">
                <a:latin typeface="Calibri"/>
                <a:cs typeface="Calibri"/>
              </a:rPr>
              <a:t>crises</a:t>
            </a:r>
            <a:endParaRPr sz="2000">
              <a:latin typeface="Calibri"/>
              <a:cs typeface="Calibri"/>
            </a:endParaRPr>
          </a:p>
        </p:txBody>
      </p:sp>
      <p:sp>
        <p:nvSpPr>
          <p:cNvPr id="7" name="object 7"/>
          <p:cNvSpPr txBox="1"/>
          <p:nvPr/>
        </p:nvSpPr>
        <p:spPr>
          <a:xfrm>
            <a:off x="6817930" y="4675203"/>
            <a:ext cx="1000125" cy="390525"/>
          </a:xfrm>
          <a:prstGeom prst="rect">
            <a:avLst/>
          </a:prstGeom>
          <a:solidFill>
            <a:srgbClr val="FFACF8"/>
          </a:solidFill>
        </p:spPr>
        <p:txBody>
          <a:bodyPr vert="horz" wrap="square" lIns="0" tIns="33020" rIns="0" bIns="0" rtlCol="0">
            <a:spAutoFit/>
          </a:bodyPr>
          <a:lstStyle/>
          <a:p>
            <a:pPr marL="100330">
              <a:lnSpc>
                <a:spcPct val="100000"/>
              </a:lnSpc>
              <a:spcBef>
                <a:spcPts val="260"/>
              </a:spcBef>
            </a:pPr>
            <a:r>
              <a:rPr sz="2000" i="1" spc="-10">
                <a:latin typeface="Calibri"/>
                <a:cs typeface="Calibri"/>
              </a:rPr>
              <a:t>banking</a:t>
            </a:r>
            <a:endParaRPr sz="2000">
              <a:latin typeface="Calibri"/>
              <a:cs typeface="Calibri"/>
            </a:endParaRPr>
          </a:p>
        </p:txBody>
      </p:sp>
      <p:sp>
        <p:nvSpPr>
          <p:cNvPr id="8" name="object 8"/>
          <p:cNvSpPr txBox="1"/>
          <p:nvPr/>
        </p:nvSpPr>
        <p:spPr>
          <a:xfrm>
            <a:off x="5570155" y="4675203"/>
            <a:ext cx="971550" cy="390525"/>
          </a:xfrm>
          <a:prstGeom prst="rect">
            <a:avLst/>
          </a:prstGeom>
          <a:solidFill>
            <a:srgbClr val="E34848"/>
          </a:solidFill>
        </p:spPr>
        <p:txBody>
          <a:bodyPr vert="horz" wrap="square" lIns="0" tIns="33020" rIns="0" bIns="0" rtlCol="0">
            <a:spAutoFit/>
          </a:bodyPr>
          <a:lstStyle/>
          <a:p>
            <a:pPr marL="290195">
              <a:lnSpc>
                <a:spcPct val="100000"/>
              </a:lnSpc>
              <a:spcBef>
                <a:spcPts val="260"/>
              </a:spcBef>
            </a:pPr>
            <a:r>
              <a:rPr sz="2000" i="1" spc="-20">
                <a:latin typeface="Calibri"/>
                <a:cs typeface="Calibri"/>
              </a:rPr>
              <a:t>into</a:t>
            </a:r>
            <a:endParaRPr sz="2000">
              <a:latin typeface="Calibri"/>
              <a:cs typeface="Calibri"/>
            </a:endParaRPr>
          </a:p>
        </p:txBody>
      </p:sp>
      <p:sp>
        <p:nvSpPr>
          <p:cNvPr id="9" name="object 9"/>
          <p:cNvSpPr txBox="1"/>
          <p:nvPr/>
        </p:nvSpPr>
        <p:spPr>
          <a:xfrm>
            <a:off x="4350955" y="4675203"/>
            <a:ext cx="971550" cy="381000"/>
          </a:xfrm>
          <a:prstGeom prst="rect">
            <a:avLst/>
          </a:prstGeom>
          <a:solidFill>
            <a:srgbClr val="FFACF8"/>
          </a:solidFill>
        </p:spPr>
        <p:txBody>
          <a:bodyPr vert="horz" wrap="square" lIns="0" tIns="25400" rIns="0" bIns="0" rtlCol="0">
            <a:spAutoFit/>
          </a:bodyPr>
          <a:lstStyle/>
          <a:p>
            <a:pPr marL="90170">
              <a:lnSpc>
                <a:spcPct val="100000"/>
              </a:lnSpc>
              <a:spcBef>
                <a:spcPts val="200"/>
              </a:spcBef>
            </a:pPr>
            <a:r>
              <a:rPr sz="2000" i="1" spc="-10">
                <a:latin typeface="Calibri"/>
                <a:cs typeface="Calibri"/>
              </a:rPr>
              <a:t>turning</a:t>
            </a:r>
            <a:endParaRPr sz="2000">
              <a:latin typeface="Calibri"/>
              <a:cs typeface="Calibri"/>
            </a:endParaRPr>
          </a:p>
        </p:txBody>
      </p:sp>
      <p:sp>
        <p:nvSpPr>
          <p:cNvPr id="10" name="object 10"/>
          <p:cNvSpPr txBox="1"/>
          <p:nvPr/>
        </p:nvSpPr>
        <p:spPr>
          <a:xfrm>
            <a:off x="3055555" y="4675203"/>
            <a:ext cx="1152525" cy="381000"/>
          </a:xfrm>
          <a:prstGeom prst="rect">
            <a:avLst/>
          </a:prstGeom>
          <a:solidFill>
            <a:srgbClr val="FFACF8"/>
          </a:solidFill>
        </p:spPr>
        <p:txBody>
          <a:bodyPr vert="horz" wrap="square" lIns="0" tIns="25400" rIns="0" bIns="0" rtlCol="0">
            <a:spAutoFit/>
          </a:bodyPr>
          <a:lstStyle/>
          <a:p>
            <a:pPr marL="97155">
              <a:lnSpc>
                <a:spcPct val="100000"/>
              </a:lnSpc>
              <a:spcBef>
                <a:spcPts val="200"/>
              </a:spcBef>
            </a:pPr>
            <a:r>
              <a:rPr sz="2000" i="1" spc="-10">
                <a:latin typeface="Calibri"/>
                <a:cs typeface="Calibri"/>
              </a:rPr>
              <a:t>problems</a:t>
            </a:r>
            <a:endParaRPr sz="2000">
              <a:latin typeface="Calibri"/>
              <a:cs typeface="Calibri"/>
            </a:endParaRPr>
          </a:p>
        </p:txBody>
      </p:sp>
      <p:sp>
        <p:nvSpPr>
          <p:cNvPr id="11" name="object 11"/>
          <p:cNvSpPr txBox="1"/>
          <p:nvPr/>
        </p:nvSpPr>
        <p:spPr>
          <a:xfrm>
            <a:off x="2503105" y="4684728"/>
            <a:ext cx="342900" cy="390525"/>
          </a:xfrm>
          <a:prstGeom prst="rect">
            <a:avLst/>
          </a:prstGeom>
          <a:solidFill>
            <a:srgbClr val="FFACF8"/>
          </a:solidFill>
        </p:spPr>
        <p:txBody>
          <a:bodyPr vert="horz" wrap="square" lIns="0" tIns="31115" rIns="0" bIns="0" rtlCol="0">
            <a:spAutoFit/>
          </a:bodyPr>
          <a:lstStyle/>
          <a:p>
            <a:pPr marL="94615">
              <a:lnSpc>
                <a:spcPct val="100000"/>
              </a:lnSpc>
              <a:spcBef>
                <a:spcPts val="245"/>
              </a:spcBef>
            </a:pPr>
            <a:r>
              <a:rPr sz="2000" i="1" spc="-50">
                <a:latin typeface="Calibri"/>
                <a:cs typeface="Calibri"/>
              </a:rPr>
              <a:t>…</a:t>
            </a:r>
            <a:endParaRPr sz="2000">
              <a:latin typeface="Calibri"/>
              <a:cs typeface="Calibri"/>
            </a:endParaRPr>
          </a:p>
        </p:txBody>
      </p:sp>
      <p:sp>
        <p:nvSpPr>
          <p:cNvPr id="12" name="object 12"/>
          <p:cNvSpPr txBox="1"/>
          <p:nvPr/>
        </p:nvSpPr>
        <p:spPr>
          <a:xfrm>
            <a:off x="8989630" y="4684728"/>
            <a:ext cx="485775" cy="390525"/>
          </a:xfrm>
          <a:prstGeom prst="rect">
            <a:avLst/>
          </a:prstGeom>
          <a:solidFill>
            <a:srgbClr val="FFACF8"/>
          </a:solidFill>
        </p:spPr>
        <p:txBody>
          <a:bodyPr vert="horz" wrap="square" lIns="0" tIns="27305" rIns="0" bIns="0" rtlCol="0">
            <a:spAutoFit/>
          </a:bodyPr>
          <a:lstStyle/>
          <a:p>
            <a:pPr marL="97790">
              <a:lnSpc>
                <a:spcPct val="100000"/>
              </a:lnSpc>
              <a:spcBef>
                <a:spcPts val="215"/>
              </a:spcBef>
            </a:pPr>
            <a:r>
              <a:rPr sz="2000" i="1" spc="-25">
                <a:latin typeface="Calibri"/>
                <a:cs typeface="Calibri"/>
              </a:rPr>
              <a:t>as</a:t>
            </a:r>
            <a:endParaRPr sz="2000">
              <a:latin typeface="Calibri"/>
              <a:cs typeface="Calibri"/>
            </a:endParaRPr>
          </a:p>
        </p:txBody>
      </p:sp>
      <p:sp>
        <p:nvSpPr>
          <p:cNvPr id="13" name="object 13"/>
          <p:cNvSpPr txBox="1"/>
          <p:nvPr/>
        </p:nvSpPr>
        <p:spPr>
          <a:xfrm>
            <a:off x="5554026" y="5355885"/>
            <a:ext cx="1157605" cy="577215"/>
          </a:xfrm>
          <a:prstGeom prst="rect">
            <a:avLst/>
          </a:prstGeom>
        </p:spPr>
        <p:txBody>
          <a:bodyPr vert="horz" wrap="square" lIns="0" tIns="10795" rIns="0" bIns="0" rtlCol="0">
            <a:spAutoFit/>
          </a:bodyPr>
          <a:lstStyle/>
          <a:p>
            <a:pPr marL="12700" marR="5080">
              <a:lnSpc>
                <a:spcPct val="100800"/>
              </a:lnSpc>
              <a:spcBef>
                <a:spcPts val="85"/>
              </a:spcBef>
            </a:pPr>
            <a:r>
              <a:rPr sz="1800">
                <a:latin typeface="Calibri"/>
                <a:cs typeface="Calibri"/>
              </a:rPr>
              <a:t>center</a:t>
            </a:r>
            <a:r>
              <a:rPr sz="1800" spc="-80">
                <a:latin typeface="Calibri"/>
                <a:cs typeface="Calibri"/>
              </a:rPr>
              <a:t> </a:t>
            </a:r>
            <a:r>
              <a:rPr sz="1800" spc="-20">
                <a:latin typeface="Calibri"/>
                <a:cs typeface="Calibri"/>
              </a:rPr>
              <a:t>word </a:t>
            </a:r>
            <a:r>
              <a:rPr sz="1800">
                <a:latin typeface="Calibri"/>
                <a:cs typeface="Calibri"/>
              </a:rPr>
              <a:t>at</a:t>
            </a:r>
            <a:r>
              <a:rPr sz="1800" spc="-15">
                <a:latin typeface="Calibri"/>
                <a:cs typeface="Calibri"/>
              </a:rPr>
              <a:t> </a:t>
            </a:r>
            <a:r>
              <a:rPr sz="1800">
                <a:latin typeface="Calibri"/>
                <a:cs typeface="Calibri"/>
              </a:rPr>
              <a:t>position</a:t>
            </a:r>
            <a:r>
              <a:rPr sz="1800" spc="-40">
                <a:latin typeface="Calibri"/>
                <a:cs typeface="Calibri"/>
              </a:rPr>
              <a:t> </a:t>
            </a:r>
            <a:r>
              <a:rPr sz="1800" i="1" spc="-50">
                <a:latin typeface="Calibri"/>
                <a:cs typeface="Calibri"/>
              </a:rPr>
              <a:t>t</a:t>
            </a:r>
            <a:endParaRPr sz="1800">
              <a:latin typeface="Calibri"/>
              <a:cs typeface="Calibri"/>
            </a:endParaRPr>
          </a:p>
        </p:txBody>
      </p:sp>
      <p:sp>
        <p:nvSpPr>
          <p:cNvPr id="14" name="object 14"/>
          <p:cNvSpPr/>
          <p:nvPr/>
        </p:nvSpPr>
        <p:spPr>
          <a:xfrm>
            <a:off x="3098481" y="5184626"/>
            <a:ext cx="2295525" cy="161925"/>
          </a:xfrm>
          <a:custGeom>
            <a:avLst/>
            <a:gdLst/>
            <a:ahLst/>
            <a:cxnLst/>
            <a:rect l="l" t="t" r="r" b="b"/>
            <a:pathLst>
              <a:path w="2295525" h="161925">
                <a:moveTo>
                  <a:pt x="2295525" y="0"/>
                </a:moveTo>
                <a:lnTo>
                  <a:pt x="2294455" y="31499"/>
                </a:lnTo>
                <a:lnTo>
                  <a:pt x="2291540" y="57213"/>
                </a:lnTo>
                <a:lnTo>
                  <a:pt x="2287220" y="74545"/>
                </a:lnTo>
                <a:lnTo>
                  <a:pt x="2281936" y="80899"/>
                </a:lnTo>
                <a:lnTo>
                  <a:pt x="1143762" y="80899"/>
                </a:lnTo>
                <a:lnTo>
                  <a:pt x="1138551" y="87272"/>
                </a:lnTo>
                <a:lnTo>
                  <a:pt x="1134268" y="104648"/>
                </a:lnTo>
                <a:lnTo>
                  <a:pt x="1131367" y="130405"/>
                </a:lnTo>
                <a:lnTo>
                  <a:pt x="1130300" y="161925"/>
                </a:lnTo>
                <a:lnTo>
                  <a:pt x="1129232" y="130405"/>
                </a:lnTo>
                <a:lnTo>
                  <a:pt x="1126331" y="104648"/>
                </a:lnTo>
                <a:lnTo>
                  <a:pt x="1122048" y="87272"/>
                </a:lnTo>
                <a:lnTo>
                  <a:pt x="1116838" y="80899"/>
                </a:lnTo>
                <a:lnTo>
                  <a:pt x="13462" y="80899"/>
                </a:lnTo>
                <a:lnTo>
                  <a:pt x="8197" y="74545"/>
                </a:lnTo>
                <a:lnTo>
                  <a:pt x="3921" y="57213"/>
                </a:lnTo>
                <a:lnTo>
                  <a:pt x="1049" y="31499"/>
                </a:lnTo>
                <a:lnTo>
                  <a:pt x="0" y="0"/>
                </a:lnTo>
              </a:path>
            </a:pathLst>
          </a:custGeom>
          <a:ln w="9527">
            <a:solidFill>
              <a:srgbClr val="000000"/>
            </a:solidFill>
          </a:ln>
        </p:spPr>
        <p:txBody>
          <a:bodyPr wrap="square" lIns="0" tIns="0" rIns="0" bIns="0" rtlCol="0"/>
          <a:lstStyle/>
          <a:p>
            <a:endParaRPr/>
          </a:p>
        </p:txBody>
      </p:sp>
      <p:sp>
        <p:nvSpPr>
          <p:cNvPr id="15" name="object 15"/>
          <p:cNvSpPr txBox="1"/>
          <p:nvPr/>
        </p:nvSpPr>
        <p:spPr>
          <a:xfrm>
            <a:off x="3311840" y="5363505"/>
            <a:ext cx="2086610" cy="576580"/>
          </a:xfrm>
          <a:prstGeom prst="rect">
            <a:avLst/>
          </a:prstGeom>
        </p:spPr>
        <p:txBody>
          <a:bodyPr vert="horz" wrap="square" lIns="0" tIns="10795" rIns="0" bIns="0" rtlCol="0">
            <a:spAutoFit/>
          </a:bodyPr>
          <a:lstStyle/>
          <a:p>
            <a:pPr marL="12700" marR="5080">
              <a:lnSpc>
                <a:spcPct val="100800"/>
              </a:lnSpc>
              <a:spcBef>
                <a:spcPts val="85"/>
              </a:spcBef>
            </a:pPr>
            <a:r>
              <a:rPr sz="1800">
                <a:latin typeface="Calibri"/>
                <a:cs typeface="Calibri"/>
              </a:rPr>
              <a:t>outside</a:t>
            </a:r>
            <a:r>
              <a:rPr sz="1800" spc="-100">
                <a:latin typeface="Calibri"/>
                <a:cs typeface="Calibri"/>
              </a:rPr>
              <a:t> </a:t>
            </a:r>
            <a:r>
              <a:rPr sz="1800">
                <a:latin typeface="Calibri"/>
                <a:cs typeface="Calibri"/>
              </a:rPr>
              <a:t>context</a:t>
            </a:r>
            <a:r>
              <a:rPr sz="1800" spc="-50">
                <a:latin typeface="Calibri"/>
                <a:cs typeface="Calibri"/>
              </a:rPr>
              <a:t> </a:t>
            </a:r>
            <a:r>
              <a:rPr sz="1800" spc="-10">
                <a:latin typeface="Calibri"/>
                <a:cs typeface="Calibri"/>
              </a:rPr>
              <a:t>words </a:t>
            </a:r>
            <a:r>
              <a:rPr sz="1800">
                <a:latin typeface="Calibri"/>
                <a:cs typeface="Calibri"/>
              </a:rPr>
              <a:t>in</a:t>
            </a:r>
            <a:r>
              <a:rPr sz="1800" spc="-35">
                <a:latin typeface="Calibri"/>
                <a:cs typeface="Calibri"/>
              </a:rPr>
              <a:t> </a:t>
            </a:r>
            <a:r>
              <a:rPr sz="1800">
                <a:latin typeface="Calibri"/>
                <a:cs typeface="Calibri"/>
              </a:rPr>
              <a:t>window</a:t>
            </a:r>
            <a:r>
              <a:rPr sz="1800" spc="5">
                <a:latin typeface="Calibri"/>
                <a:cs typeface="Calibri"/>
              </a:rPr>
              <a:t> </a:t>
            </a:r>
            <a:r>
              <a:rPr sz="1800">
                <a:latin typeface="Calibri"/>
                <a:cs typeface="Calibri"/>
              </a:rPr>
              <a:t>of</a:t>
            </a:r>
            <a:r>
              <a:rPr sz="1800" spc="-75">
                <a:latin typeface="Calibri"/>
                <a:cs typeface="Calibri"/>
              </a:rPr>
              <a:t> </a:t>
            </a:r>
            <a:r>
              <a:rPr sz="1800">
                <a:latin typeface="Calibri"/>
                <a:cs typeface="Calibri"/>
              </a:rPr>
              <a:t>size</a:t>
            </a:r>
            <a:r>
              <a:rPr sz="1800" spc="15">
                <a:latin typeface="Calibri"/>
                <a:cs typeface="Calibri"/>
              </a:rPr>
              <a:t> </a:t>
            </a:r>
            <a:r>
              <a:rPr sz="1800" spc="-50">
                <a:latin typeface="Calibri"/>
                <a:cs typeface="Calibri"/>
              </a:rPr>
              <a:t>2</a:t>
            </a:r>
            <a:endParaRPr sz="1800">
              <a:latin typeface="Calibri"/>
              <a:cs typeface="Calibri"/>
            </a:endParaRPr>
          </a:p>
        </p:txBody>
      </p:sp>
      <p:sp>
        <p:nvSpPr>
          <p:cNvPr id="16" name="object 16"/>
          <p:cNvSpPr/>
          <p:nvPr/>
        </p:nvSpPr>
        <p:spPr>
          <a:xfrm>
            <a:off x="6832281" y="5213201"/>
            <a:ext cx="2019300" cy="171450"/>
          </a:xfrm>
          <a:custGeom>
            <a:avLst/>
            <a:gdLst/>
            <a:ahLst/>
            <a:cxnLst/>
            <a:rect l="l" t="t" r="r" b="b"/>
            <a:pathLst>
              <a:path w="2019300" h="171450">
                <a:moveTo>
                  <a:pt x="2019300" y="0"/>
                </a:moveTo>
                <a:lnTo>
                  <a:pt x="2018164" y="33379"/>
                </a:lnTo>
                <a:lnTo>
                  <a:pt x="2015077" y="60626"/>
                </a:lnTo>
                <a:lnTo>
                  <a:pt x="2010513" y="78992"/>
                </a:lnTo>
                <a:lnTo>
                  <a:pt x="2004949" y="85725"/>
                </a:lnTo>
                <a:lnTo>
                  <a:pt x="1008506" y="85725"/>
                </a:lnTo>
                <a:lnTo>
                  <a:pt x="1002962" y="92457"/>
                </a:lnTo>
                <a:lnTo>
                  <a:pt x="998442" y="110823"/>
                </a:lnTo>
                <a:lnTo>
                  <a:pt x="995398" y="138070"/>
                </a:lnTo>
                <a:lnTo>
                  <a:pt x="994282" y="171450"/>
                </a:lnTo>
                <a:lnTo>
                  <a:pt x="993165" y="138070"/>
                </a:lnTo>
                <a:lnTo>
                  <a:pt x="990107" y="110823"/>
                </a:lnTo>
                <a:lnTo>
                  <a:pt x="985549" y="92457"/>
                </a:lnTo>
                <a:lnTo>
                  <a:pt x="979931" y="85725"/>
                </a:lnTo>
                <a:lnTo>
                  <a:pt x="14224" y="85725"/>
                </a:lnTo>
                <a:lnTo>
                  <a:pt x="8679" y="78992"/>
                </a:lnTo>
                <a:lnTo>
                  <a:pt x="4159" y="60626"/>
                </a:lnTo>
                <a:lnTo>
                  <a:pt x="1115" y="33379"/>
                </a:lnTo>
                <a:lnTo>
                  <a:pt x="0" y="0"/>
                </a:lnTo>
              </a:path>
            </a:pathLst>
          </a:custGeom>
          <a:ln w="9527">
            <a:solidFill>
              <a:srgbClr val="000000"/>
            </a:solidFill>
          </a:ln>
        </p:spPr>
        <p:txBody>
          <a:bodyPr wrap="square" lIns="0" tIns="0" rIns="0" bIns="0" rtlCol="0"/>
          <a:lstStyle/>
          <a:p>
            <a:endParaRPr/>
          </a:p>
        </p:txBody>
      </p:sp>
      <p:sp>
        <p:nvSpPr>
          <p:cNvPr id="17" name="object 17"/>
          <p:cNvSpPr txBox="1"/>
          <p:nvPr/>
        </p:nvSpPr>
        <p:spPr>
          <a:xfrm>
            <a:off x="6844599" y="5363505"/>
            <a:ext cx="2090420" cy="576580"/>
          </a:xfrm>
          <a:prstGeom prst="rect">
            <a:avLst/>
          </a:prstGeom>
        </p:spPr>
        <p:txBody>
          <a:bodyPr vert="horz" wrap="square" lIns="0" tIns="10795" rIns="0" bIns="0" rtlCol="0">
            <a:spAutoFit/>
          </a:bodyPr>
          <a:lstStyle/>
          <a:p>
            <a:pPr marL="12700" marR="5080">
              <a:lnSpc>
                <a:spcPct val="100800"/>
              </a:lnSpc>
              <a:spcBef>
                <a:spcPts val="85"/>
              </a:spcBef>
            </a:pPr>
            <a:r>
              <a:rPr sz="1800">
                <a:latin typeface="Calibri"/>
                <a:cs typeface="Calibri"/>
              </a:rPr>
              <a:t>outside</a:t>
            </a:r>
            <a:r>
              <a:rPr sz="1800" spc="-90">
                <a:latin typeface="Calibri"/>
                <a:cs typeface="Calibri"/>
              </a:rPr>
              <a:t> </a:t>
            </a:r>
            <a:r>
              <a:rPr sz="1800">
                <a:latin typeface="Calibri"/>
                <a:cs typeface="Calibri"/>
              </a:rPr>
              <a:t>context</a:t>
            </a:r>
            <a:r>
              <a:rPr sz="1800" spc="-35">
                <a:latin typeface="Calibri"/>
                <a:cs typeface="Calibri"/>
              </a:rPr>
              <a:t> </a:t>
            </a:r>
            <a:r>
              <a:rPr sz="1800" spc="-10">
                <a:latin typeface="Calibri"/>
                <a:cs typeface="Calibri"/>
              </a:rPr>
              <a:t>words </a:t>
            </a:r>
            <a:r>
              <a:rPr sz="1800">
                <a:latin typeface="Calibri"/>
                <a:cs typeface="Calibri"/>
              </a:rPr>
              <a:t>in</a:t>
            </a:r>
            <a:r>
              <a:rPr sz="1800" spc="-25">
                <a:latin typeface="Calibri"/>
                <a:cs typeface="Calibri"/>
              </a:rPr>
              <a:t> </a:t>
            </a:r>
            <a:r>
              <a:rPr sz="1800">
                <a:latin typeface="Calibri"/>
                <a:cs typeface="Calibri"/>
              </a:rPr>
              <a:t>window</a:t>
            </a:r>
            <a:r>
              <a:rPr sz="1800" spc="5">
                <a:latin typeface="Calibri"/>
                <a:cs typeface="Calibri"/>
              </a:rPr>
              <a:t> </a:t>
            </a:r>
            <a:r>
              <a:rPr sz="1800">
                <a:latin typeface="Calibri"/>
                <a:cs typeface="Calibri"/>
              </a:rPr>
              <a:t>of</a:t>
            </a:r>
            <a:r>
              <a:rPr sz="1800" spc="-70">
                <a:latin typeface="Calibri"/>
                <a:cs typeface="Calibri"/>
              </a:rPr>
              <a:t> </a:t>
            </a:r>
            <a:r>
              <a:rPr sz="1800">
                <a:latin typeface="Calibri"/>
                <a:cs typeface="Calibri"/>
              </a:rPr>
              <a:t>size</a:t>
            </a:r>
            <a:r>
              <a:rPr sz="1800" spc="25">
                <a:latin typeface="Calibri"/>
                <a:cs typeface="Calibri"/>
              </a:rPr>
              <a:t> </a:t>
            </a:r>
            <a:r>
              <a:rPr sz="1800" spc="-50">
                <a:latin typeface="Calibri"/>
                <a:cs typeface="Calibri"/>
              </a:rPr>
              <a:t>2</a:t>
            </a:r>
            <a:endParaRPr sz="1800">
              <a:latin typeface="Calibri"/>
              <a:cs typeface="Calibri"/>
            </a:endParaRPr>
          </a:p>
        </p:txBody>
      </p:sp>
      <p:sp>
        <p:nvSpPr>
          <p:cNvPr id="18" name="object 18"/>
          <p:cNvSpPr/>
          <p:nvPr/>
        </p:nvSpPr>
        <p:spPr>
          <a:xfrm>
            <a:off x="5660578" y="5194151"/>
            <a:ext cx="800100" cy="152400"/>
          </a:xfrm>
          <a:custGeom>
            <a:avLst/>
            <a:gdLst/>
            <a:ahLst/>
            <a:cxnLst/>
            <a:rect l="l" t="t" r="r" b="b"/>
            <a:pathLst>
              <a:path w="800100" h="152400">
                <a:moveTo>
                  <a:pt x="800100" y="0"/>
                </a:moveTo>
                <a:lnTo>
                  <a:pt x="799115" y="29640"/>
                </a:lnTo>
                <a:lnTo>
                  <a:pt x="796417" y="53863"/>
                </a:lnTo>
                <a:lnTo>
                  <a:pt x="792384" y="70205"/>
                </a:lnTo>
                <a:lnTo>
                  <a:pt x="787400" y="76200"/>
                </a:lnTo>
                <a:lnTo>
                  <a:pt x="406780" y="76200"/>
                </a:lnTo>
                <a:lnTo>
                  <a:pt x="401849" y="82176"/>
                </a:lnTo>
                <a:lnTo>
                  <a:pt x="397811" y="98488"/>
                </a:lnTo>
                <a:lnTo>
                  <a:pt x="395083" y="122705"/>
                </a:lnTo>
                <a:lnTo>
                  <a:pt x="394080" y="152400"/>
                </a:lnTo>
                <a:lnTo>
                  <a:pt x="393078" y="122705"/>
                </a:lnTo>
                <a:lnTo>
                  <a:pt x="390350" y="98488"/>
                </a:lnTo>
                <a:lnTo>
                  <a:pt x="386312" y="82176"/>
                </a:lnTo>
                <a:lnTo>
                  <a:pt x="381380" y="76200"/>
                </a:lnTo>
                <a:lnTo>
                  <a:pt x="12700" y="76200"/>
                </a:lnTo>
                <a:lnTo>
                  <a:pt x="7768" y="70205"/>
                </a:lnTo>
                <a:lnTo>
                  <a:pt x="3730" y="53863"/>
                </a:lnTo>
                <a:lnTo>
                  <a:pt x="1002" y="29640"/>
                </a:lnTo>
                <a:lnTo>
                  <a:pt x="0" y="0"/>
                </a:lnTo>
              </a:path>
            </a:pathLst>
          </a:custGeom>
          <a:ln w="9527">
            <a:solidFill>
              <a:srgbClr val="000000"/>
            </a:solidFill>
          </a:ln>
        </p:spPr>
        <p:txBody>
          <a:bodyPr wrap="square" lIns="0" tIns="0" rIns="0" bIns="0" rtlCol="0"/>
          <a:lstStyle/>
          <a:p>
            <a:endParaRPr/>
          </a:p>
        </p:txBody>
      </p:sp>
      <p:pic>
        <p:nvPicPr>
          <p:cNvPr id="19" name="object 19"/>
          <p:cNvPicPr/>
          <p:nvPr/>
        </p:nvPicPr>
        <p:blipFill>
          <a:blip r:embed="rId2" cstate="print"/>
          <a:stretch>
            <a:fillRect/>
          </a:stretch>
        </p:blipFill>
        <p:spPr>
          <a:xfrm>
            <a:off x="3612195" y="3614270"/>
            <a:ext cx="5450840" cy="1078865"/>
          </a:xfrm>
          <a:prstGeom prst="rect">
            <a:avLst/>
          </a:prstGeom>
        </p:spPr>
      </p:pic>
      <p:sp>
        <p:nvSpPr>
          <p:cNvPr id="20" name="object 20"/>
          <p:cNvSpPr txBox="1"/>
          <p:nvPr/>
        </p:nvSpPr>
        <p:spPr>
          <a:xfrm>
            <a:off x="6397559" y="4097315"/>
            <a:ext cx="1319530" cy="334645"/>
          </a:xfrm>
          <a:prstGeom prst="rect">
            <a:avLst/>
          </a:prstGeom>
        </p:spPr>
        <p:txBody>
          <a:bodyPr vert="horz" wrap="square" lIns="0" tIns="15875" rIns="0" bIns="0" rtlCol="0">
            <a:spAutoFit/>
          </a:bodyPr>
          <a:lstStyle/>
          <a:p>
            <a:pPr marL="38100">
              <a:lnSpc>
                <a:spcPct val="100000"/>
              </a:lnSpc>
              <a:spcBef>
                <a:spcPts val="125"/>
              </a:spcBef>
            </a:pPr>
            <a:r>
              <a:rPr sz="2000">
                <a:latin typeface="Cambria Math"/>
                <a:cs typeface="Cambria Math"/>
              </a:rPr>
              <a:t>𝑃</a:t>
            </a:r>
            <a:r>
              <a:rPr sz="2000" spc="409">
                <a:latin typeface="Cambria Math"/>
                <a:cs typeface="Cambria Math"/>
              </a:rPr>
              <a:t> </a:t>
            </a:r>
            <a:r>
              <a:rPr sz="2000">
                <a:latin typeface="Cambria Math"/>
                <a:cs typeface="Cambria Math"/>
              </a:rPr>
              <a:t>𝑤</a:t>
            </a:r>
            <a:r>
              <a:rPr sz="2250" baseline="-14814">
                <a:latin typeface="Cambria Math"/>
                <a:cs typeface="Cambria Math"/>
              </a:rPr>
              <a:t>𝑡+1</a:t>
            </a:r>
            <a:r>
              <a:rPr sz="2250" spc="247" baseline="-14814">
                <a:latin typeface="Cambria Math"/>
                <a:cs typeface="Cambria Math"/>
              </a:rPr>
              <a:t> </a:t>
            </a:r>
            <a:r>
              <a:rPr sz="2000">
                <a:latin typeface="Cambria Math"/>
                <a:cs typeface="Cambria Math"/>
              </a:rPr>
              <a:t>|</a:t>
            </a:r>
            <a:r>
              <a:rPr sz="2000" spc="-10">
                <a:latin typeface="Cambria Math"/>
                <a:cs typeface="Cambria Math"/>
              </a:rPr>
              <a:t> </a:t>
            </a:r>
            <a:r>
              <a:rPr sz="2000" spc="-25">
                <a:latin typeface="Cambria Math"/>
                <a:cs typeface="Cambria Math"/>
              </a:rPr>
              <a:t>𝑤</a:t>
            </a:r>
            <a:r>
              <a:rPr sz="2250" spc="-37" baseline="-14814">
                <a:latin typeface="Cambria Math"/>
                <a:cs typeface="Cambria Math"/>
              </a:rPr>
              <a:t>𝑡</a:t>
            </a:r>
            <a:endParaRPr sz="2250" baseline="-14814">
              <a:latin typeface="Cambria Math"/>
              <a:cs typeface="Cambria Math"/>
            </a:endParaRPr>
          </a:p>
        </p:txBody>
      </p:sp>
      <p:sp>
        <p:nvSpPr>
          <p:cNvPr id="24" name="object 24"/>
          <p:cNvSpPr txBox="1">
            <a:spLocks noGrp="1"/>
          </p:cNvSpPr>
          <p:nvPr>
            <p:ph type="sldNum" sz="quarter" idx="4294967295"/>
          </p:nvPr>
        </p:nvSpPr>
        <p:spPr>
          <a:xfrm>
            <a:off x="460057" y="6543833"/>
            <a:ext cx="280034" cy="2063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pPr>
            <a:fld id="{81D60167-4931-47E6-BA6A-407CBD079E47}" type="slidenum">
              <a:rPr lang="en-US" altLang="ja-JP" spc="-50" smtClean="0"/>
              <a:pPr marL="38100">
                <a:lnSpc>
                  <a:spcPts val="1450"/>
                </a:lnSpc>
              </a:pPr>
              <a:t>61</a:t>
            </a:fld>
            <a:endParaRPr spc="-25"/>
          </a:p>
        </p:txBody>
      </p:sp>
      <p:sp>
        <p:nvSpPr>
          <p:cNvPr id="21" name="object 21"/>
          <p:cNvSpPr txBox="1"/>
          <p:nvPr/>
        </p:nvSpPr>
        <p:spPr>
          <a:xfrm>
            <a:off x="7691689" y="3628304"/>
            <a:ext cx="1319530" cy="334645"/>
          </a:xfrm>
          <a:prstGeom prst="rect">
            <a:avLst/>
          </a:prstGeom>
        </p:spPr>
        <p:txBody>
          <a:bodyPr vert="horz" wrap="square" lIns="0" tIns="15875" rIns="0" bIns="0" rtlCol="0">
            <a:spAutoFit/>
          </a:bodyPr>
          <a:lstStyle/>
          <a:p>
            <a:pPr marL="38100">
              <a:lnSpc>
                <a:spcPct val="100000"/>
              </a:lnSpc>
              <a:spcBef>
                <a:spcPts val="125"/>
              </a:spcBef>
            </a:pPr>
            <a:r>
              <a:rPr sz="2000">
                <a:latin typeface="Cambria Math"/>
                <a:cs typeface="Cambria Math"/>
              </a:rPr>
              <a:t>𝑃</a:t>
            </a:r>
            <a:r>
              <a:rPr sz="2000" spc="409">
                <a:latin typeface="Cambria Math"/>
                <a:cs typeface="Cambria Math"/>
              </a:rPr>
              <a:t> </a:t>
            </a:r>
            <a:r>
              <a:rPr sz="2000">
                <a:latin typeface="Cambria Math"/>
                <a:cs typeface="Cambria Math"/>
              </a:rPr>
              <a:t>𝑤</a:t>
            </a:r>
            <a:r>
              <a:rPr sz="2250" baseline="-14814">
                <a:latin typeface="Cambria Math"/>
                <a:cs typeface="Cambria Math"/>
              </a:rPr>
              <a:t>𝑡+2</a:t>
            </a:r>
            <a:r>
              <a:rPr sz="2250" spc="247" baseline="-14814">
                <a:latin typeface="Cambria Math"/>
                <a:cs typeface="Cambria Math"/>
              </a:rPr>
              <a:t> </a:t>
            </a:r>
            <a:r>
              <a:rPr sz="2000">
                <a:latin typeface="Cambria Math"/>
                <a:cs typeface="Cambria Math"/>
              </a:rPr>
              <a:t>|</a:t>
            </a:r>
            <a:r>
              <a:rPr sz="2000" spc="-10">
                <a:latin typeface="Cambria Math"/>
                <a:cs typeface="Cambria Math"/>
              </a:rPr>
              <a:t> </a:t>
            </a:r>
            <a:r>
              <a:rPr sz="2000" spc="-25">
                <a:latin typeface="Cambria Math"/>
                <a:cs typeface="Cambria Math"/>
              </a:rPr>
              <a:t>𝑤</a:t>
            </a:r>
            <a:r>
              <a:rPr sz="2250" spc="-37" baseline="-14814">
                <a:latin typeface="Cambria Math"/>
                <a:cs typeface="Cambria Math"/>
              </a:rPr>
              <a:t>𝑡</a:t>
            </a:r>
            <a:endParaRPr sz="2250" baseline="-14814">
              <a:latin typeface="Cambria Math"/>
              <a:cs typeface="Cambria Math"/>
            </a:endParaRPr>
          </a:p>
        </p:txBody>
      </p:sp>
      <p:sp>
        <p:nvSpPr>
          <p:cNvPr id="22" name="object 22"/>
          <p:cNvSpPr txBox="1"/>
          <p:nvPr/>
        </p:nvSpPr>
        <p:spPr>
          <a:xfrm>
            <a:off x="4322633" y="4104935"/>
            <a:ext cx="1319530" cy="334645"/>
          </a:xfrm>
          <a:prstGeom prst="rect">
            <a:avLst/>
          </a:prstGeom>
        </p:spPr>
        <p:txBody>
          <a:bodyPr vert="horz" wrap="square" lIns="0" tIns="15875" rIns="0" bIns="0" rtlCol="0">
            <a:spAutoFit/>
          </a:bodyPr>
          <a:lstStyle/>
          <a:p>
            <a:pPr marL="38100">
              <a:lnSpc>
                <a:spcPct val="100000"/>
              </a:lnSpc>
              <a:spcBef>
                <a:spcPts val="125"/>
              </a:spcBef>
            </a:pPr>
            <a:r>
              <a:rPr sz="2000">
                <a:latin typeface="Cambria Math"/>
                <a:cs typeface="Cambria Math"/>
              </a:rPr>
              <a:t>𝑃</a:t>
            </a:r>
            <a:r>
              <a:rPr sz="2000" spc="409">
                <a:latin typeface="Cambria Math"/>
                <a:cs typeface="Cambria Math"/>
              </a:rPr>
              <a:t> </a:t>
            </a:r>
            <a:r>
              <a:rPr sz="2000">
                <a:latin typeface="Cambria Math"/>
                <a:cs typeface="Cambria Math"/>
              </a:rPr>
              <a:t>𝑤</a:t>
            </a:r>
            <a:r>
              <a:rPr sz="2250" baseline="-14814">
                <a:latin typeface="Cambria Math"/>
                <a:cs typeface="Cambria Math"/>
              </a:rPr>
              <a:t>𝑡−1</a:t>
            </a:r>
            <a:r>
              <a:rPr sz="2250" spc="247" baseline="-14814">
                <a:latin typeface="Cambria Math"/>
                <a:cs typeface="Cambria Math"/>
              </a:rPr>
              <a:t> </a:t>
            </a:r>
            <a:r>
              <a:rPr sz="2000">
                <a:latin typeface="Cambria Math"/>
                <a:cs typeface="Cambria Math"/>
              </a:rPr>
              <a:t>|</a:t>
            </a:r>
            <a:r>
              <a:rPr sz="2000" spc="-10">
                <a:latin typeface="Cambria Math"/>
                <a:cs typeface="Cambria Math"/>
              </a:rPr>
              <a:t> </a:t>
            </a:r>
            <a:r>
              <a:rPr sz="2000" spc="-25">
                <a:latin typeface="Cambria Math"/>
                <a:cs typeface="Cambria Math"/>
              </a:rPr>
              <a:t>𝑤</a:t>
            </a:r>
            <a:r>
              <a:rPr sz="2250" spc="-37" baseline="-14814">
                <a:latin typeface="Cambria Math"/>
                <a:cs typeface="Cambria Math"/>
              </a:rPr>
              <a:t>𝑡</a:t>
            </a:r>
            <a:endParaRPr sz="2250" baseline="-14814">
              <a:latin typeface="Cambria Math"/>
              <a:cs typeface="Cambria Math"/>
            </a:endParaRPr>
          </a:p>
        </p:txBody>
      </p:sp>
      <p:sp>
        <p:nvSpPr>
          <p:cNvPr id="23" name="object 23"/>
          <p:cNvSpPr txBox="1"/>
          <p:nvPr/>
        </p:nvSpPr>
        <p:spPr>
          <a:xfrm>
            <a:off x="3445444" y="3540420"/>
            <a:ext cx="1319530" cy="334645"/>
          </a:xfrm>
          <a:prstGeom prst="rect">
            <a:avLst/>
          </a:prstGeom>
        </p:spPr>
        <p:txBody>
          <a:bodyPr vert="horz" wrap="square" lIns="0" tIns="15875" rIns="0" bIns="0" rtlCol="0">
            <a:spAutoFit/>
          </a:bodyPr>
          <a:lstStyle/>
          <a:p>
            <a:pPr marL="38100">
              <a:lnSpc>
                <a:spcPct val="100000"/>
              </a:lnSpc>
              <a:spcBef>
                <a:spcPts val="125"/>
              </a:spcBef>
            </a:pPr>
            <a:r>
              <a:rPr sz="2000">
                <a:latin typeface="Cambria Math"/>
                <a:cs typeface="Cambria Math"/>
              </a:rPr>
              <a:t>𝑃</a:t>
            </a:r>
            <a:r>
              <a:rPr sz="2000" spc="405">
                <a:latin typeface="Cambria Math"/>
                <a:cs typeface="Cambria Math"/>
              </a:rPr>
              <a:t> </a:t>
            </a:r>
            <a:r>
              <a:rPr sz="2000">
                <a:latin typeface="Cambria Math"/>
                <a:cs typeface="Cambria Math"/>
              </a:rPr>
              <a:t>𝑤</a:t>
            </a:r>
            <a:r>
              <a:rPr sz="2250" baseline="-14814">
                <a:latin typeface="Cambria Math"/>
                <a:cs typeface="Cambria Math"/>
              </a:rPr>
              <a:t>𝑡−2</a:t>
            </a:r>
            <a:r>
              <a:rPr sz="2250" spc="247" baseline="-14814">
                <a:latin typeface="Cambria Math"/>
                <a:cs typeface="Cambria Math"/>
              </a:rPr>
              <a:t> </a:t>
            </a:r>
            <a:r>
              <a:rPr sz="2000">
                <a:latin typeface="Cambria Math"/>
                <a:cs typeface="Cambria Math"/>
              </a:rPr>
              <a:t>|</a:t>
            </a:r>
            <a:r>
              <a:rPr sz="2000" spc="-5">
                <a:latin typeface="Cambria Math"/>
                <a:cs typeface="Cambria Math"/>
              </a:rPr>
              <a:t> </a:t>
            </a:r>
            <a:r>
              <a:rPr sz="2000" spc="-25">
                <a:latin typeface="Cambria Math"/>
                <a:cs typeface="Cambria Math"/>
              </a:rPr>
              <a:t>𝑤</a:t>
            </a:r>
            <a:r>
              <a:rPr sz="2250" spc="-37" baseline="-14814">
                <a:latin typeface="Cambria Math"/>
                <a:cs typeface="Cambria Math"/>
              </a:rPr>
              <a:t>𝑡</a:t>
            </a:r>
            <a:endParaRPr sz="2250" baseline="-14814">
              <a:latin typeface="Cambria Math"/>
              <a:cs typeface="Cambria Math"/>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lang="en-US"/>
              <a:t>Word2Vec</a:t>
            </a:r>
            <a:r>
              <a:rPr lang="en-US" spc="-75"/>
              <a:t> </a:t>
            </a:r>
            <a:r>
              <a:rPr lang="en-US" spc="-10"/>
              <a:t>Overview</a:t>
            </a:r>
          </a:p>
        </p:txBody>
      </p:sp>
      <p:sp>
        <p:nvSpPr>
          <p:cNvPr id="3" name="object 3"/>
          <p:cNvSpPr/>
          <p:nvPr/>
        </p:nvSpPr>
        <p:spPr>
          <a:xfrm>
            <a:off x="8093399" y="2189715"/>
            <a:ext cx="1390015" cy="368300"/>
          </a:xfrm>
          <a:custGeom>
            <a:avLst/>
            <a:gdLst/>
            <a:ahLst/>
            <a:cxnLst/>
            <a:rect l="l" t="t" r="r" b="b"/>
            <a:pathLst>
              <a:path w="1390015" h="368300">
                <a:moveTo>
                  <a:pt x="1293108" y="0"/>
                </a:moveTo>
                <a:lnTo>
                  <a:pt x="1289298" y="12191"/>
                </a:lnTo>
                <a:lnTo>
                  <a:pt x="1306224" y="21028"/>
                </a:lnTo>
                <a:lnTo>
                  <a:pt x="1320984" y="33829"/>
                </a:lnTo>
                <a:lnTo>
                  <a:pt x="1343908" y="71373"/>
                </a:lnTo>
                <a:lnTo>
                  <a:pt x="1357798" y="122348"/>
                </a:lnTo>
                <a:lnTo>
                  <a:pt x="1362450" y="184276"/>
                </a:lnTo>
                <a:lnTo>
                  <a:pt x="1361285" y="216540"/>
                </a:lnTo>
                <a:lnTo>
                  <a:pt x="1352002" y="272877"/>
                </a:lnTo>
                <a:lnTo>
                  <a:pt x="1333553" y="317690"/>
                </a:lnTo>
                <a:lnTo>
                  <a:pt x="1306224" y="347217"/>
                </a:lnTo>
                <a:lnTo>
                  <a:pt x="1289298" y="355980"/>
                </a:lnTo>
                <a:lnTo>
                  <a:pt x="1293108" y="368172"/>
                </a:lnTo>
                <a:lnTo>
                  <a:pt x="1334144" y="346265"/>
                </a:lnTo>
                <a:lnTo>
                  <a:pt x="1364609" y="304926"/>
                </a:lnTo>
                <a:lnTo>
                  <a:pt x="1383468" y="249205"/>
                </a:lnTo>
                <a:lnTo>
                  <a:pt x="1389749" y="184276"/>
                </a:lnTo>
                <a:lnTo>
                  <a:pt x="1388255" y="151937"/>
                </a:lnTo>
                <a:lnTo>
                  <a:pt x="1375610" y="89941"/>
                </a:lnTo>
                <a:lnTo>
                  <a:pt x="1350704" y="40147"/>
                </a:lnTo>
                <a:lnTo>
                  <a:pt x="1314942" y="8524"/>
                </a:lnTo>
                <a:lnTo>
                  <a:pt x="1293108" y="0"/>
                </a:lnTo>
                <a:close/>
              </a:path>
              <a:path w="1390015" h="368300">
                <a:moveTo>
                  <a:pt x="96768" y="0"/>
                </a:moveTo>
                <a:lnTo>
                  <a:pt x="55620" y="21907"/>
                </a:lnTo>
                <a:lnTo>
                  <a:pt x="25140" y="63245"/>
                </a:lnTo>
                <a:lnTo>
                  <a:pt x="6280" y="118983"/>
                </a:lnTo>
                <a:lnTo>
                  <a:pt x="0" y="184276"/>
                </a:lnTo>
                <a:lnTo>
                  <a:pt x="1504" y="216540"/>
                </a:lnTo>
                <a:lnTo>
                  <a:pt x="14138" y="278233"/>
                </a:lnTo>
                <a:lnTo>
                  <a:pt x="39046" y="328025"/>
                </a:lnTo>
                <a:lnTo>
                  <a:pt x="74860" y="359648"/>
                </a:lnTo>
                <a:lnTo>
                  <a:pt x="96768" y="368172"/>
                </a:lnTo>
                <a:lnTo>
                  <a:pt x="100451" y="355980"/>
                </a:lnTo>
                <a:lnTo>
                  <a:pt x="83542" y="347217"/>
                </a:lnTo>
                <a:lnTo>
                  <a:pt x="68812" y="334454"/>
                </a:lnTo>
                <a:lnTo>
                  <a:pt x="45841" y="296925"/>
                </a:lnTo>
                <a:lnTo>
                  <a:pt x="32013" y="246078"/>
                </a:lnTo>
                <a:lnTo>
                  <a:pt x="27426" y="184276"/>
                </a:lnTo>
                <a:lnTo>
                  <a:pt x="28571" y="151937"/>
                </a:lnTo>
                <a:lnTo>
                  <a:pt x="37766" y="95498"/>
                </a:lnTo>
                <a:lnTo>
                  <a:pt x="56249" y="50607"/>
                </a:lnTo>
                <a:lnTo>
                  <a:pt x="83542" y="21028"/>
                </a:lnTo>
                <a:lnTo>
                  <a:pt x="100451" y="12191"/>
                </a:lnTo>
                <a:lnTo>
                  <a:pt x="96768" y="0"/>
                </a:lnTo>
                <a:close/>
              </a:path>
            </a:pathLst>
          </a:custGeom>
          <a:solidFill>
            <a:srgbClr val="000000"/>
          </a:solidFill>
        </p:spPr>
        <p:txBody>
          <a:bodyPr wrap="square" lIns="0" tIns="0" rIns="0" bIns="0" rtlCol="0"/>
          <a:lstStyle/>
          <a:p>
            <a:endParaRPr/>
          </a:p>
        </p:txBody>
      </p:sp>
      <p:sp>
        <p:nvSpPr>
          <p:cNvPr id="4" name="object 4"/>
          <p:cNvSpPr txBox="1"/>
          <p:nvPr/>
        </p:nvSpPr>
        <p:spPr>
          <a:xfrm>
            <a:off x="2166302" y="2145074"/>
            <a:ext cx="7232015" cy="391795"/>
          </a:xfrm>
          <a:prstGeom prst="rect">
            <a:avLst/>
          </a:prstGeom>
        </p:spPr>
        <p:txBody>
          <a:bodyPr vert="horz" wrap="square" lIns="0" tIns="12700" rIns="0" bIns="0" rtlCol="0">
            <a:spAutoFit/>
          </a:bodyPr>
          <a:lstStyle/>
          <a:p>
            <a:pPr marL="38100">
              <a:lnSpc>
                <a:spcPct val="100000"/>
              </a:lnSpc>
              <a:spcBef>
                <a:spcPts val="100"/>
              </a:spcBef>
              <a:tabLst>
                <a:tab pos="6042660" algn="l"/>
              </a:tabLst>
            </a:pPr>
            <a:r>
              <a:rPr sz="2400">
                <a:latin typeface="Calibri"/>
                <a:cs typeface="Calibri"/>
              </a:rPr>
              <a:t>Example</a:t>
            </a:r>
            <a:r>
              <a:rPr sz="2400" spc="-75">
                <a:latin typeface="Calibri"/>
                <a:cs typeface="Calibri"/>
              </a:rPr>
              <a:t> </a:t>
            </a:r>
            <a:r>
              <a:rPr sz="2400">
                <a:latin typeface="Calibri"/>
                <a:cs typeface="Calibri"/>
              </a:rPr>
              <a:t>windows</a:t>
            </a:r>
            <a:r>
              <a:rPr sz="2400" spc="-45">
                <a:latin typeface="Calibri"/>
                <a:cs typeface="Calibri"/>
              </a:rPr>
              <a:t> </a:t>
            </a:r>
            <a:r>
              <a:rPr sz="2400">
                <a:latin typeface="Calibri"/>
                <a:cs typeface="Calibri"/>
              </a:rPr>
              <a:t>and</a:t>
            </a:r>
            <a:r>
              <a:rPr sz="2400" spc="-65">
                <a:latin typeface="Calibri"/>
                <a:cs typeface="Calibri"/>
              </a:rPr>
              <a:t> </a:t>
            </a:r>
            <a:r>
              <a:rPr sz="2400">
                <a:latin typeface="Calibri"/>
                <a:cs typeface="Calibri"/>
              </a:rPr>
              <a:t>process</a:t>
            </a:r>
            <a:r>
              <a:rPr sz="2400" spc="-45">
                <a:latin typeface="Calibri"/>
                <a:cs typeface="Calibri"/>
              </a:rPr>
              <a:t> </a:t>
            </a:r>
            <a:r>
              <a:rPr sz="2400">
                <a:latin typeface="Calibri"/>
                <a:cs typeface="Calibri"/>
              </a:rPr>
              <a:t>for</a:t>
            </a:r>
            <a:r>
              <a:rPr sz="2400" spc="-20">
                <a:latin typeface="Calibri"/>
                <a:cs typeface="Calibri"/>
              </a:rPr>
              <a:t> </a:t>
            </a:r>
            <a:r>
              <a:rPr sz="2400">
                <a:latin typeface="Calibri"/>
                <a:cs typeface="Calibri"/>
              </a:rPr>
              <a:t>computing</a:t>
            </a:r>
            <a:r>
              <a:rPr sz="2400" spc="-75">
                <a:latin typeface="Calibri"/>
                <a:cs typeface="Calibri"/>
              </a:rPr>
              <a:t> </a:t>
            </a:r>
            <a:r>
              <a:rPr sz="2400" spc="-50">
                <a:latin typeface="Cambria Math"/>
                <a:cs typeface="Cambria Math"/>
              </a:rPr>
              <a:t>𝑃</a:t>
            </a:r>
            <a:r>
              <a:rPr sz="2400">
                <a:latin typeface="Cambria Math"/>
                <a:cs typeface="Cambria Math"/>
              </a:rPr>
              <a:t>	</a:t>
            </a:r>
            <a:r>
              <a:rPr sz="2400" spc="60">
                <a:latin typeface="Cambria Math"/>
                <a:cs typeface="Cambria Math"/>
              </a:rPr>
              <a:t>𝑤</a:t>
            </a:r>
            <a:r>
              <a:rPr sz="2550" spc="89" baseline="-16339">
                <a:latin typeface="Cambria Math"/>
                <a:cs typeface="Cambria Math"/>
              </a:rPr>
              <a:t>𝑡+𝑗</a:t>
            </a:r>
            <a:r>
              <a:rPr sz="2550" spc="487" baseline="-16339">
                <a:latin typeface="Cambria Math"/>
                <a:cs typeface="Cambria Math"/>
              </a:rPr>
              <a:t> </a:t>
            </a:r>
            <a:r>
              <a:rPr sz="2400">
                <a:latin typeface="Cambria Math"/>
                <a:cs typeface="Cambria Math"/>
              </a:rPr>
              <a:t>| </a:t>
            </a:r>
            <a:r>
              <a:rPr sz="2400" spc="-25">
                <a:latin typeface="Cambria Math"/>
                <a:cs typeface="Cambria Math"/>
              </a:rPr>
              <a:t>𝑤</a:t>
            </a:r>
            <a:r>
              <a:rPr sz="2550" spc="-37" baseline="-16339">
                <a:latin typeface="Cambria Math"/>
                <a:cs typeface="Cambria Math"/>
              </a:rPr>
              <a:t>𝑡</a:t>
            </a:r>
            <a:endParaRPr sz="2550" baseline="-16339">
              <a:latin typeface="Cambria Math"/>
              <a:cs typeface="Cambria Math"/>
            </a:endParaRPr>
          </a:p>
        </p:txBody>
      </p:sp>
      <p:sp>
        <p:nvSpPr>
          <p:cNvPr id="5" name="object 5"/>
          <p:cNvSpPr txBox="1"/>
          <p:nvPr/>
        </p:nvSpPr>
        <p:spPr>
          <a:xfrm>
            <a:off x="9561132" y="4684731"/>
            <a:ext cx="361950" cy="390525"/>
          </a:xfrm>
          <a:prstGeom prst="rect">
            <a:avLst/>
          </a:prstGeom>
          <a:solidFill>
            <a:srgbClr val="FFACF8"/>
          </a:solidFill>
        </p:spPr>
        <p:txBody>
          <a:bodyPr vert="horz" wrap="square" lIns="0" tIns="27305" rIns="0" bIns="0" rtlCol="0">
            <a:spAutoFit/>
          </a:bodyPr>
          <a:lstStyle/>
          <a:p>
            <a:pPr marL="98425">
              <a:lnSpc>
                <a:spcPct val="100000"/>
              </a:lnSpc>
              <a:spcBef>
                <a:spcPts val="215"/>
              </a:spcBef>
            </a:pPr>
            <a:r>
              <a:rPr sz="2000" i="1" spc="-50">
                <a:latin typeface="Calibri"/>
                <a:cs typeface="Calibri"/>
              </a:rPr>
              <a:t>…</a:t>
            </a:r>
            <a:endParaRPr sz="2000">
              <a:latin typeface="Calibri"/>
              <a:cs typeface="Calibri"/>
            </a:endParaRPr>
          </a:p>
        </p:txBody>
      </p:sp>
      <p:sp>
        <p:nvSpPr>
          <p:cNvPr id="6" name="object 6"/>
          <p:cNvSpPr txBox="1"/>
          <p:nvPr/>
        </p:nvSpPr>
        <p:spPr>
          <a:xfrm>
            <a:off x="7999032" y="4675206"/>
            <a:ext cx="790575" cy="381000"/>
          </a:xfrm>
          <a:prstGeom prst="rect">
            <a:avLst/>
          </a:prstGeom>
          <a:solidFill>
            <a:srgbClr val="FFACF8"/>
          </a:solidFill>
        </p:spPr>
        <p:txBody>
          <a:bodyPr vert="horz" wrap="square" lIns="0" tIns="25400" rIns="0" bIns="0" rtlCol="0">
            <a:spAutoFit/>
          </a:bodyPr>
          <a:lstStyle/>
          <a:p>
            <a:pPr marL="101600">
              <a:lnSpc>
                <a:spcPct val="100000"/>
              </a:lnSpc>
              <a:spcBef>
                <a:spcPts val="200"/>
              </a:spcBef>
            </a:pPr>
            <a:r>
              <a:rPr sz="2000" i="1" spc="-10">
                <a:latin typeface="Calibri"/>
                <a:cs typeface="Calibri"/>
              </a:rPr>
              <a:t>crises</a:t>
            </a:r>
            <a:endParaRPr sz="2000">
              <a:latin typeface="Calibri"/>
              <a:cs typeface="Calibri"/>
            </a:endParaRPr>
          </a:p>
        </p:txBody>
      </p:sp>
      <p:sp>
        <p:nvSpPr>
          <p:cNvPr id="7" name="object 7"/>
          <p:cNvSpPr txBox="1"/>
          <p:nvPr/>
        </p:nvSpPr>
        <p:spPr>
          <a:xfrm>
            <a:off x="6817932" y="4675206"/>
            <a:ext cx="1000125" cy="390525"/>
          </a:xfrm>
          <a:prstGeom prst="rect">
            <a:avLst/>
          </a:prstGeom>
          <a:solidFill>
            <a:srgbClr val="E34848"/>
          </a:solidFill>
        </p:spPr>
        <p:txBody>
          <a:bodyPr vert="horz" wrap="square" lIns="0" tIns="33020" rIns="0" bIns="0" rtlCol="0">
            <a:spAutoFit/>
          </a:bodyPr>
          <a:lstStyle/>
          <a:p>
            <a:pPr marL="100330">
              <a:lnSpc>
                <a:spcPct val="100000"/>
              </a:lnSpc>
              <a:spcBef>
                <a:spcPts val="260"/>
              </a:spcBef>
            </a:pPr>
            <a:r>
              <a:rPr sz="2000" i="1" spc="-10">
                <a:latin typeface="Calibri"/>
                <a:cs typeface="Calibri"/>
              </a:rPr>
              <a:t>banking</a:t>
            </a:r>
            <a:endParaRPr sz="2000">
              <a:latin typeface="Calibri"/>
              <a:cs typeface="Calibri"/>
            </a:endParaRPr>
          </a:p>
        </p:txBody>
      </p:sp>
      <p:sp>
        <p:nvSpPr>
          <p:cNvPr id="8" name="object 8"/>
          <p:cNvSpPr txBox="1"/>
          <p:nvPr/>
        </p:nvSpPr>
        <p:spPr>
          <a:xfrm>
            <a:off x="5570157" y="4675206"/>
            <a:ext cx="971550" cy="390525"/>
          </a:xfrm>
          <a:prstGeom prst="rect">
            <a:avLst/>
          </a:prstGeom>
          <a:solidFill>
            <a:srgbClr val="FFACF8"/>
          </a:solidFill>
        </p:spPr>
        <p:txBody>
          <a:bodyPr vert="horz" wrap="square" lIns="0" tIns="33020" rIns="0" bIns="0" rtlCol="0">
            <a:spAutoFit/>
          </a:bodyPr>
          <a:lstStyle/>
          <a:p>
            <a:pPr marL="290195">
              <a:lnSpc>
                <a:spcPct val="100000"/>
              </a:lnSpc>
              <a:spcBef>
                <a:spcPts val="260"/>
              </a:spcBef>
            </a:pPr>
            <a:r>
              <a:rPr sz="2000" i="1" spc="-20">
                <a:latin typeface="Calibri"/>
                <a:cs typeface="Calibri"/>
              </a:rPr>
              <a:t>into</a:t>
            </a:r>
            <a:endParaRPr sz="2000">
              <a:latin typeface="Calibri"/>
              <a:cs typeface="Calibri"/>
            </a:endParaRPr>
          </a:p>
        </p:txBody>
      </p:sp>
      <p:sp>
        <p:nvSpPr>
          <p:cNvPr id="9" name="object 9"/>
          <p:cNvSpPr txBox="1"/>
          <p:nvPr/>
        </p:nvSpPr>
        <p:spPr>
          <a:xfrm>
            <a:off x="4350957" y="4675206"/>
            <a:ext cx="971550" cy="381000"/>
          </a:xfrm>
          <a:prstGeom prst="rect">
            <a:avLst/>
          </a:prstGeom>
          <a:solidFill>
            <a:srgbClr val="FFACF8"/>
          </a:solidFill>
        </p:spPr>
        <p:txBody>
          <a:bodyPr vert="horz" wrap="square" lIns="0" tIns="25400" rIns="0" bIns="0" rtlCol="0">
            <a:spAutoFit/>
          </a:bodyPr>
          <a:lstStyle/>
          <a:p>
            <a:pPr marL="90170">
              <a:lnSpc>
                <a:spcPct val="100000"/>
              </a:lnSpc>
              <a:spcBef>
                <a:spcPts val="200"/>
              </a:spcBef>
            </a:pPr>
            <a:r>
              <a:rPr sz="2000" i="1" spc="-10">
                <a:latin typeface="Calibri"/>
                <a:cs typeface="Calibri"/>
              </a:rPr>
              <a:t>turning</a:t>
            </a:r>
            <a:endParaRPr sz="2000">
              <a:latin typeface="Calibri"/>
              <a:cs typeface="Calibri"/>
            </a:endParaRPr>
          </a:p>
        </p:txBody>
      </p:sp>
      <p:sp>
        <p:nvSpPr>
          <p:cNvPr id="10" name="object 10"/>
          <p:cNvSpPr txBox="1"/>
          <p:nvPr/>
        </p:nvSpPr>
        <p:spPr>
          <a:xfrm>
            <a:off x="3055557" y="4675206"/>
            <a:ext cx="1152525" cy="381000"/>
          </a:xfrm>
          <a:prstGeom prst="rect">
            <a:avLst/>
          </a:prstGeom>
          <a:solidFill>
            <a:srgbClr val="FFACF8"/>
          </a:solidFill>
        </p:spPr>
        <p:txBody>
          <a:bodyPr vert="horz" wrap="square" lIns="0" tIns="25400" rIns="0" bIns="0" rtlCol="0">
            <a:spAutoFit/>
          </a:bodyPr>
          <a:lstStyle/>
          <a:p>
            <a:pPr marL="97155">
              <a:lnSpc>
                <a:spcPct val="100000"/>
              </a:lnSpc>
              <a:spcBef>
                <a:spcPts val="200"/>
              </a:spcBef>
            </a:pPr>
            <a:r>
              <a:rPr sz="2000" i="1" spc="-10">
                <a:latin typeface="Calibri"/>
                <a:cs typeface="Calibri"/>
              </a:rPr>
              <a:t>problems</a:t>
            </a:r>
            <a:endParaRPr sz="2000">
              <a:latin typeface="Calibri"/>
              <a:cs typeface="Calibri"/>
            </a:endParaRPr>
          </a:p>
        </p:txBody>
      </p:sp>
      <p:sp>
        <p:nvSpPr>
          <p:cNvPr id="11" name="object 11"/>
          <p:cNvSpPr txBox="1"/>
          <p:nvPr/>
        </p:nvSpPr>
        <p:spPr>
          <a:xfrm>
            <a:off x="2503107" y="4684731"/>
            <a:ext cx="342900" cy="390525"/>
          </a:xfrm>
          <a:prstGeom prst="rect">
            <a:avLst/>
          </a:prstGeom>
          <a:solidFill>
            <a:srgbClr val="FFACF8"/>
          </a:solidFill>
        </p:spPr>
        <p:txBody>
          <a:bodyPr vert="horz" wrap="square" lIns="0" tIns="31115" rIns="0" bIns="0" rtlCol="0">
            <a:spAutoFit/>
          </a:bodyPr>
          <a:lstStyle/>
          <a:p>
            <a:pPr marL="94615">
              <a:lnSpc>
                <a:spcPct val="100000"/>
              </a:lnSpc>
              <a:spcBef>
                <a:spcPts val="245"/>
              </a:spcBef>
            </a:pPr>
            <a:r>
              <a:rPr sz="2000" i="1" spc="-50">
                <a:latin typeface="Calibri"/>
                <a:cs typeface="Calibri"/>
              </a:rPr>
              <a:t>…</a:t>
            </a:r>
            <a:endParaRPr sz="2000">
              <a:latin typeface="Calibri"/>
              <a:cs typeface="Calibri"/>
            </a:endParaRPr>
          </a:p>
        </p:txBody>
      </p:sp>
      <p:sp>
        <p:nvSpPr>
          <p:cNvPr id="12" name="object 12"/>
          <p:cNvSpPr txBox="1"/>
          <p:nvPr/>
        </p:nvSpPr>
        <p:spPr>
          <a:xfrm>
            <a:off x="8989632" y="4684731"/>
            <a:ext cx="485775" cy="390525"/>
          </a:xfrm>
          <a:prstGeom prst="rect">
            <a:avLst/>
          </a:prstGeom>
          <a:solidFill>
            <a:srgbClr val="FFACF8"/>
          </a:solidFill>
        </p:spPr>
        <p:txBody>
          <a:bodyPr vert="horz" wrap="square" lIns="0" tIns="27305" rIns="0" bIns="0" rtlCol="0">
            <a:spAutoFit/>
          </a:bodyPr>
          <a:lstStyle/>
          <a:p>
            <a:pPr marL="97790">
              <a:lnSpc>
                <a:spcPct val="100000"/>
              </a:lnSpc>
              <a:spcBef>
                <a:spcPts val="215"/>
              </a:spcBef>
            </a:pPr>
            <a:r>
              <a:rPr sz="2000" i="1" spc="-25">
                <a:latin typeface="Calibri"/>
                <a:cs typeface="Calibri"/>
              </a:rPr>
              <a:t>as</a:t>
            </a:r>
            <a:endParaRPr sz="2000">
              <a:latin typeface="Calibri"/>
              <a:cs typeface="Calibri"/>
            </a:endParaRPr>
          </a:p>
        </p:txBody>
      </p:sp>
      <p:sp>
        <p:nvSpPr>
          <p:cNvPr id="13" name="object 13"/>
          <p:cNvSpPr txBox="1"/>
          <p:nvPr/>
        </p:nvSpPr>
        <p:spPr>
          <a:xfrm>
            <a:off x="6809676" y="5417102"/>
            <a:ext cx="1155700" cy="577215"/>
          </a:xfrm>
          <a:prstGeom prst="rect">
            <a:avLst/>
          </a:prstGeom>
        </p:spPr>
        <p:txBody>
          <a:bodyPr vert="horz" wrap="square" lIns="0" tIns="10795" rIns="0" bIns="0" rtlCol="0">
            <a:spAutoFit/>
          </a:bodyPr>
          <a:lstStyle/>
          <a:p>
            <a:pPr marL="12700" marR="5080">
              <a:lnSpc>
                <a:spcPct val="100800"/>
              </a:lnSpc>
              <a:spcBef>
                <a:spcPts val="85"/>
              </a:spcBef>
            </a:pPr>
            <a:r>
              <a:rPr sz="1800">
                <a:latin typeface="Calibri"/>
                <a:cs typeface="Calibri"/>
              </a:rPr>
              <a:t>center</a:t>
            </a:r>
            <a:r>
              <a:rPr sz="1800" spc="-85">
                <a:latin typeface="Calibri"/>
                <a:cs typeface="Calibri"/>
              </a:rPr>
              <a:t> </a:t>
            </a:r>
            <a:r>
              <a:rPr sz="1800" spc="-20">
                <a:latin typeface="Calibri"/>
                <a:cs typeface="Calibri"/>
              </a:rPr>
              <a:t>word </a:t>
            </a:r>
            <a:r>
              <a:rPr sz="1800">
                <a:latin typeface="Calibri"/>
                <a:cs typeface="Calibri"/>
              </a:rPr>
              <a:t>at</a:t>
            </a:r>
            <a:r>
              <a:rPr sz="1800" spc="-25">
                <a:latin typeface="Calibri"/>
                <a:cs typeface="Calibri"/>
              </a:rPr>
              <a:t> </a:t>
            </a:r>
            <a:r>
              <a:rPr sz="1800">
                <a:latin typeface="Calibri"/>
                <a:cs typeface="Calibri"/>
              </a:rPr>
              <a:t>position</a:t>
            </a:r>
            <a:r>
              <a:rPr sz="1800" spc="-60">
                <a:latin typeface="Calibri"/>
                <a:cs typeface="Calibri"/>
              </a:rPr>
              <a:t> </a:t>
            </a:r>
            <a:r>
              <a:rPr sz="1800" spc="-50">
                <a:latin typeface="Calibri"/>
                <a:cs typeface="Calibri"/>
              </a:rPr>
              <a:t>t</a:t>
            </a:r>
            <a:endParaRPr sz="1800">
              <a:latin typeface="Calibri"/>
              <a:cs typeface="Calibri"/>
            </a:endParaRPr>
          </a:p>
        </p:txBody>
      </p:sp>
      <p:sp>
        <p:nvSpPr>
          <p:cNvPr id="14" name="object 14"/>
          <p:cNvSpPr/>
          <p:nvPr/>
        </p:nvSpPr>
        <p:spPr>
          <a:xfrm>
            <a:off x="4355783" y="5241779"/>
            <a:ext cx="2295525" cy="161925"/>
          </a:xfrm>
          <a:custGeom>
            <a:avLst/>
            <a:gdLst/>
            <a:ahLst/>
            <a:cxnLst/>
            <a:rect l="l" t="t" r="r" b="b"/>
            <a:pathLst>
              <a:path w="2295525" h="161925">
                <a:moveTo>
                  <a:pt x="2295398" y="0"/>
                </a:moveTo>
                <a:lnTo>
                  <a:pt x="2294348" y="31499"/>
                </a:lnTo>
                <a:lnTo>
                  <a:pt x="2291476" y="57213"/>
                </a:lnTo>
                <a:lnTo>
                  <a:pt x="2287200" y="74545"/>
                </a:lnTo>
                <a:lnTo>
                  <a:pt x="2281936" y="80899"/>
                </a:lnTo>
                <a:lnTo>
                  <a:pt x="1143762" y="80899"/>
                </a:lnTo>
                <a:lnTo>
                  <a:pt x="1138551" y="87252"/>
                </a:lnTo>
                <a:lnTo>
                  <a:pt x="1134268" y="104584"/>
                </a:lnTo>
                <a:lnTo>
                  <a:pt x="1131367" y="130298"/>
                </a:lnTo>
                <a:lnTo>
                  <a:pt x="1130300" y="161798"/>
                </a:lnTo>
                <a:lnTo>
                  <a:pt x="1129232" y="130298"/>
                </a:lnTo>
                <a:lnTo>
                  <a:pt x="1126331" y="104584"/>
                </a:lnTo>
                <a:lnTo>
                  <a:pt x="1122048" y="87252"/>
                </a:lnTo>
                <a:lnTo>
                  <a:pt x="1116838" y="80899"/>
                </a:lnTo>
                <a:lnTo>
                  <a:pt x="13462" y="80899"/>
                </a:lnTo>
                <a:lnTo>
                  <a:pt x="8197" y="74545"/>
                </a:lnTo>
                <a:lnTo>
                  <a:pt x="3921" y="57213"/>
                </a:lnTo>
                <a:lnTo>
                  <a:pt x="1049" y="31499"/>
                </a:lnTo>
                <a:lnTo>
                  <a:pt x="0" y="0"/>
                </a:lnTo>
              </a:path>
            </a:pathLst>
          </a:custGeom>
          <a:ln w="9527">
            <a:solidFill>
              <a:srgbClr val="000000"/>
            </a:solidFill>
          </a:ln>
        </p:spPr>
        <p:txBody>
          <a:bodyPr wrap="square" lIns="0" tIns="0" rIns="0" bIns="0" rtlCol="0"/>
          <a:lstStyle/>
          <a:p>
            <a:endParaRPr/>
          </a:p>
        </p:txBody>
      </p:sp>
      <p:sp>
        <p:nvSpPr>
          <p:cNvPr id="15" name="object 15"/>
          <p:cNvSpPr txBox="1"/>
          <p:nvPr/>
        </p:nvSpPr>
        <p:spPr>
          <a:xfrm>
            <a:off x="4567491" y="5424849"/>
            <a:ext cx="2085339" cy="576580"/>
          </a:xfrm>
          <a:prstGeom prst="rect">
            <a:avLst/>
          </a:prstGeom>
        </p:spPr>
        <p:txBody>
          <a:bodyPr vert="horz" wrap="square" lIns="0" tIns="10795" rIns="0" bIns="0" rtlCol="0">
            <a:spAutoFit/>
          </a:bodyPr>
          <a:lstStyle/>
          <a:p>
            <a:pPr marL="12700" marR="5080">
              <a:lnSpc>
                <a:spcPct val="100800"/>
              </a:lnSpc>
              <a:spcBef>
                <a:spcPts val="85"/>
              </a:spcBef>
            </a:pPr>
            <a:r>
              <a:rPr sz="1800">
                <a:latin typeface="Calibri"/>
                <a:cs typeface="Calibri"/>
              </a:rPr>
              <a:t>outside</a:t>
            </a:r>
            <a:r>
              <a:rPr sz="1800" spc="-100">
                <a:latin typeface="Calibri"/>
                <a:cs typeface="Calibri"/>
              </a:rPr>
              <a:t> </a:t>
            </a:r>
            <a:r>
              <a:rPr sz="1800">
                <a:latin typeface="Calibri"/>
                <a:cs typeface="Calibri"/>
              </a:rPr>
              <a:t>context</a:t>
            </a:r>
            <a:r>
              <a:rPr sz="1800" spc="-50">
                <a:latin typeface="Calibri"/>
                <a:cs typeface="Calibri"/>
              </a:rPr>
              <a:t> </a:t>
            </a:r>
            <a:r>
              <a:rPr sz="1800" spc="-10">
                <a:latin typeface="Calibri"/>
                <a:cs typeface="Calibri"/>
              </a:rPr>
              <a:t>words </a:t>
            </a:r>
            <a:r>
              <a:rPr sz="1800">
                <a:latin typeface="Calibri"/>
                <a:cs typeface="Calibri"/>
              </a:rPr>
              <a:t>in</a:t>
            </a:r>
            <a:r>
              <a:rPr sz="1800" spc="-35">
                <a:latin typeface="Calibri"/>
                <a:cs typeface="Calibri"/>
              </a:rPr>
              <a:t> </a:t>
            </a:r>
            <a:r>
              <a:rPr sz="1800">
                <a:latin typeface="Calibri"/>
                <a:cs typeface="Calibri"/>
              </a:rPr>
              <a:t>window of</a:t>
            </a:r>
            <a:r>
              <a:rPr sz="1800" spc="-75">
                <a:latin typeface="Calibri"/>
                <a:cs typeface="Calibri"/>
              </a:rPr>
              <a:t> </a:t>
            </a:r>
            <a:r>
              <a:rPr sz="1800">
                <a:latin typeface="Calibri"/>
                <a:cs typeface="Calibri"/>
              </a:rPr>
              <a:t>size</a:t>
            </a:r>
            <a:r>
              <a:rPr sz="1800" spc="15">
                <a:latin typeface="Calibri"/>
                <a:cs typeface="Calibri"/>
              </a:rPr>
              <a:t> </a:t>
            </a:r>
            <a:r>
              <a:rPr sz="1800" spc="-50">
                <a:latin typeface="Calibri"/>
                <a:cs typeface="Calibri"/>
              </a:rPr>
              <a:t>2</a:t>
            </a:r>
            <a:endParaRPr sz="1800">
              <a:latin typeface="Calibri"/>
              <a:cs typeface="Calibri"/>
            </a:endParaRPr>
          </a:p>
        </p:txBody>
      </p:sp>
      <p:sp>
        <p:nvSpPr>
          <p:cNvPr id="16" name="object 16"/>
          <p:cNvSpPr/>
          <p:nvPr/>
        </p:nvSpPr>
        <p:spPr>
          <a:xfrm>
            <a:off x="8089583" y="5308454"/>
            <a:ext cx="1390650" cy="133350"/>
          </a:xfrm>
          <a:custGeom>
            <a:avLst/>
            <a:gdLst/>
            <a:ahLst/>
            <a:cxnLst/>
            <a:rect l="l" t="t" r="r" b="b"/>
            <a:pathLst>
              <a:path w="1390650" h="133350">
                <a:moveTo>
                  <a:pt x="1390650" y="0"/>
                </a:moveTo>
                <a:lnTo>
                  <a:pt x="1389760" y="25955"/>
                </a:lnTo>
                <a:lnTo>
                  <a:pt x="1387348" y="47148"/>
                </a:lnTo>
                <a:lnTo>
                  <a:pt x="1383792" y="61436"/>
                </a:lnTo>
                <a:lnTo>
                  <a:pt x="1379474" y="66675"/>
                </a:lnTo>
                <a:lnTo>
                  <a:pt x="695832" y="66675"/>
                </a:lnTo>
                <a:lnTo>
                  <a:pt x="691515" y="71911"/>
                </a:lnTo>
                <a:lnTo>
                  <a:pt x="687959" y="86185"/>
                </a:lnTo>
                <a:lnTo>
                  <a:pt x="685546" y="107340"/>
                </a:lnTo>
                <a:lnTo>
                  <a:pt x="684656" y="133223"/>
                </a:lnTo>
                <a:lnTo>
                  <a:pt x="683787" y="107340"/>
                </a:lnTo>
                <a:lnTo>
                  <a:pt x="681418" y="86185"/>
                </a:lnTo>
                <a:lnTo>
                  <a:pt x="677906" y="71911"/>
                </a:lnTo>
                <a:lnTo>
                  <a:pt x="673607" y="66675"/>
                </a:lnTo>
                <a:lnTo>
                  <a:pt x="11049" y="66675"/>
                </a:lnTo>
                <a:lnTo>
                  <a:pt x="6750" y="61436"/>
                </a:lnTo>
                <a:lnTo>
                  <a:pt x="3238" y="47148"/>
                </a:lnTo>
                <a:lnTo>
                  <a:pt x="869" y="25955"/>
                </a:lnTo>
                <a:lnTo>
                  <a:pt x="0" y="0"/>
                </a:lnTo>
              </a:path>
            </a:pathLst>
          </a:custGeom>
          <a:ln w="9527">
            <a:solidFill>
              <a:srgbClr val="000000"/>
            </a:solidFill>
          </a:ln>
        </p:spPr>
        <p:txBody>
          <a:bodyPr wrap="square" lIns="0" tIns="0" rIns="0" bIns="0" rtlCol="0"/>
          <a:lstStyle/>
          <a:p>
            <a:endParaRPr/>
          </a:p>
        </p:txBody>
      </p:sp>
      <p:sp>
        <p:nvSpPr>
          <p:cNvPr id="17" name="object 17"/>
          <p:cNvSpPr txBox="1"/>
          <p:nvPr/>
        </p:nvSpPr>
        <p:spPr>
          <a:xfrm>
            <a:off x="8100250" y="5424849"/>
            <a:ext cx="2090420" cy="576580"/>
          </a:xfrm>
          <a:prstGeom prst="rect">
            <a:avLst/>
          </a:prstGeom>
        </p:spPr>
        <p:txBody>
          <a:bodyPr vert="horz" wrap="square" lIns="0" tIns="10795" rIns="0" bIns="0" rtlCol="0">
            <a:spAutoFit/>
          </a:bodyPr>
          <a:lstStyle/>
          <a:p>
            <a:pPr marL="12700" marR="5080">
              <a:lnSpc>
                <a:spcPct val="100800"/>
              </a:lnSpc>
              <a:spcBef>
                <a:spcPts val="85"/>
              </a:spcBef>
            </a:pPr>
            <a:r>
              <a:rPr sz="1800">
                <a:latin typeface="Calibri"/>
                <a:cs typeface="Calibri"/>
              </a:rPr>
              <a:t>outside</a:t>
            </a:r>
            <a:r>
              <a:rPr sz="1800" spc="-30">
                <a:latin typeface="Calibri"/>
                <a:cs typeface="Calibri"/>
              </a:rPr>
              <a:t> </a:t>
            </a:r>
            <a:r>
              <a:rPr sz="1800" spc="-10">
                <a:latin typeface="Calibri"/>
                <a:cs typeface="Calibri"/>
              </a:rPr>
              <a:t>context</a:t>
            </a:r>
            <a:r>
              <a:rPr sz="1800" spc="-75">
                <a:latin typeface="Calibri"/>
                <a:cs typeface="Calibri"/>
              </a:rPr>
              <a:t> </a:t>
            </a:r>
            <a:r>
              <a:rPr sz="1800" spc="-20">
                <a:latin typeface="Calibri"/>
                <a:cs typeface="Calibri"/>
              </a:rPr>
              <a:t>words </a:t>
            </a:r>
            <a:r>
              <a:rPr sz="1800">
                <a:latin typeface="Calibri"/>
                <a:cs typeface="Calibri"/>
              </a:rPr>
              <a:t>in</a:t>
            </a:r>
            <a:r>
              <a:rPr sz="1800" spc="-35">
                <a:latin typeface="Calibri"/>
                <a:cs typeface="Calibri"/>
              </a:rPr>
              <a:t> </a:t>
            </a:r>
            <a:r>
              <a:rPr sz="1800">
                <a:latin typeface="Calibri"/>
                <a:cs typeface="Calibri"/>
              </a:rPr>
              <a:t>window</a:t>
            </a:r>
            <a:r>
              <a:rPr sz="1800" spc="5">
                <a:latin typeface="Calibri"/>
                <a:cs typeface="Calibri"/>
              </a:rPr>
              <a:t> </a:t>
            </a:r>
            <a:r>
              <a:rPr sz="1800">
                <a:latin typeface="Calibri"/>
                <a:cs typeface="Calibri"/>
              </a:rPr>
              <a:t>of</a:t>
            </a:r>
            <a:r>
              <a:rPr sz="1800" spc="-75">
                <a:latin typeface="Calibri"/>
                <a:cs typeface="Calibri"/>
              </a:rPr>
              <a:t> </a:t>
            </a:r>
            <a:r>
              <a:rPr sz="1800">
                <a:latin typeface="Calibri"/>
                <a:cs typeface="Calibri"/>
              </a:rPr>
              <a:t>size</a:t>
            </a:r>
            <a:r>
              <a:rPr sz="1800" spc="15">
                <a:latin typeface="Calibri"/>
                <a:cs typeface="Calibri"/>
              </a:rPr>
              <a:t> </a:t>
            </a:r>
            <a:r>
              <a:rPr sz="1800" spc="-50">
                <a:latin typeface="Calibri"/>
                <a:cs typeface="Calibri"/>
              </a:rPr>
              <a:t>2</a:t>
            </a:r>
            <a:endParaRPr sz="1800">
              <a:latin typeface="Calibri"/>
              <a:cs typeface="Calibri"/>
            </a:endParaRPr>
          </a:p>
        </p:txBody>
      </p:sp>
      <p:sp>
        <p:nvSpPr>
          <p:cNvPr id="18" name="object 18"/>
          <p:cNvSpPr/>
          <p:nvPr/>
        </p:nvSpPr>
        <p:spPr>
          <a:xfrm>
            <a:off x="6918008" y="5241779"/>
            <a:ext cx="904875" cy="171450"/>
          </a:xfrm>
          <a:custGeom>
            <a:avLst/>
            <a:gdLst/>
            <a:ahLst/>
            <a:cxnLst/>
            <a:rect l="l" t="t" r="r" b="b"/>
            <a:pathLst>
              <a:path w="904875" h="171450">
                <a:moveTo>
                  <a:pt x="904875" y="0"/>
                </a:moveTo>
                <a:lnTo>
                  <a:pt x="903739" y="33379"/>
                </a:lnTo>
                <a:lnTo>
                  <a:pt x="900652" y="60626"/>
                </a:lnTo>
                <a:lnTo>
                  <a:pt x="896088" y="78992"/>
                </a:lnTo>
                <a:lnTo>
                  <a:pt x="890524" y="85725"/>
                </a:lnTo>
                <a:lnTo>
                  <a:pt x="459740" y="85725"/>
                </a:lnTo>
                <a:lnTo>
                  <a:pt x="454195" y="92456"/>
                </a:lnTo>
                <a:lnTo>
                  <a:pt x="449675" y="110807"/>
                </a:lnTo>
                <a:lnTo>
                  <a:pt x="446631" y="138017"/>
                </a:lnTo>
                <a:lnTo>
                  <a:pt x="445516" y="171323"/>
                </a:lnTo>
                <a:lnTo>
                  <a:pt x="444398" y="138017"/>
                </a:lnTo>
                <a:lnTo>
                  <a:pt x="441340" y="110807"/>
                </a:lnTo>
                <a:lnTo>
                  <a:pt x="436782" y="92456"/>
                </a:lnTo>
                <a:lnTo>
                  <a:pt x="431165" y="85725"/>
                </a:lnTo>
                <a:lnTo>
                  <a:pt x="14224" y="85725"/>
                </a:lnTo>
                <a:lnTo>
                  <a:pt x="8679" y="78992"/>
                </a:lnTo>
                <a:lnTo>
                  <a:pt x="4159" y="60626"/>
                </a:lnTo>
                <a:lnTo>
                  <a:pt x="1115" y="33379"/>
                </a:lnTo>
                <a:lnTo>
                  <a:pt x="0" y="0"/>
                </a:lnTo>
              </a:path>
            </a:pathLst>
          </a:custGeom>
          <a:ln w="9527">
            <a:solidFill>
              <a:srgbClr val="000000"/>
            </a:solidFill>
          </a:ln>
        </p:spPr>
        <p:txBody>
          <a:bodyPr wrap="square" lIns="0" tIns="0" rIns="0" bIns="0" rtlCol="0"/>
          <a:lstStyle/>
          <a:p>
            <a:endParaRPr/>
          </a:p>
        </p:txBody>
      </p:sp>
      <p:pic>
        <p:nvPicPr>
          <p:cNvPr id="19" name="object 19"/>
          <p:cNvPicPr/>
          <p:nvPr/>
        </p:nvPicPr>
        <p:blipFill>
          <a:blip r:embed="rId2" cstate="print"/>
          <a:stretch>
            <a:fillRect/>
          </a:stretch>
        </p:blipFill>
        <p:spPr>
          <a:xfrm>
            <a:off x="4888547" y="3694538"/>
            <a:ext cx="5074285" cy="998601"/>
          </a:xfrm>
          <a:prstGeom prst="rect">
            <a:avLst/>
          </a:prstGeom>
        </p:spPr>
      </p:pic>
      <p:sp>
        <p:nvSpPr>
          <p:cNvPr id="20" name="object 20"/>
          <p:cNvSpPr txBox="1"/>
          <p:nvPr/>
        </p:nvSpPr>
        <p:spPr>
          <a:xfrm>
            <a:off x="7602791" y="3468286"/>
            <a:ext cx="2308860" cy="963930"/>
          </a:xfrm>
          <a:prstGeom prst="rect">
            <a:avLst/>
          </a:prstGeom>
        </p:spPr>
        <p:txBody>
          <a:bodyPr vert="horz" wrap="square" lIns="0" tIns="175895" rIns="0" bIns="0" rtlCol="0">
            <a:spAutoFit/>
          </a:bodyPr>
          <a:lstStyle/>
          <a:p>
            <a:pPr marL="1027430">
              <a:lnSpc>
                <a:spcPct val="100000"/>
              </a:lnSpc>
              <a:spcBef>
                <a:spcPts val="1385"/>
              </a:spcBef>
            </a:pPr>
            <a:r>
              <a:rPr sz="2000">
                <a:latin typeface="Cambria Math"/>
                <a:cs typeface="Cambria Math"/>
              </a:rPr>
              <a:t>𝑃</a:t>
            </a:r>
            <a:r>
              <a:rPr sz="2000" spc="409">
                <a:latin typeface="Cambria Math"/>
                <a:cs typeface="Cambria Math"/>
              </a:rPr>
              <a:t> </a:t>
            </a:r>
            <a:r>
              <a:rPr sz="2000">
                <a:latin typeface="Cambria Math"/>
                <a:cs typeface="Cambria Math"/>
              </a:rPr>
              <a:t>𝑤</a:t>
            </a:r>
            <a:r>
              <a:rPr sz="2250" baseline="-14814">
                <a:latin typeface="Cambria Math"/>
                <a:cs typeface="Cambria Math"/>
              </a:rPr>
              <a:t>𝑡+2</a:t>
            </a:r>
            <a:r>
              <a:rPr sz="2250" spc="247" baseline="-14814">
                <a:latin typeface="Cambria Math"/>
                <a:cs typeface="Cambria Math"/>
              </a:rPr>
              <a:t> </a:t>
            </a:r>
            <a:r>
              <a:rPr sz="2000">
                <a:latin typeface="Cambria Math"/>
                <a:cs typeface="Cambria Math"/>
              </a:rPr>
              <a:t>|</a:t>
            </a:r>
            <a:r>
              <a:rPr sz="2000" spc="-10">
                <a:latin typeface="Cambria Math"/>
                <a:cs typeface="Cambria Math"/>
              </a:rPr>
              <a:t> </a:t>
            </a:r>
            <a:r>
              <a:rPr sz="2000" spc="-25">
                <a:latin typeface="Cambria Math"/>
                <a:cs typeface="Cambria Math"/>
              </a:rPr>
              <a:t>𝑤</a:t>
            </a:r>
            <a:r>
              <a:rPr sz="2250" spc="-37" baseline="-14814">
                <a:latin typeface="Cambria Math"/>
                <a:cs typeface="Cambria Math"/>
              </a:rPr>
              <a:t>𝑡</a:t>
            </a:r>
            <a:endParaRPr sz="2250" baseline="-14814">
              <a:latin typeface="Cambria Math"/>
              <a:cs typeface="Cambria Math"/>
            </a:endParaRPr>
          </a:p>
          <a:p>
            <a:pPr marL="38100">
              <a:lnSpc>
                <a:spcPct val="100000"/>
              </a:lnSpc>
              <a:spcBef>
                <a:spcPts val="1295"/>
              </a:spcBef>
            </a:pPr>
            <a:r>
              <a:rPr sz="2000">
                <a:latin typeface="Cambria Math"/>
                <a:cs typeface="Cambria Math"/>
              </a:rPr>
              <a:t>𝑃</a:t>
            </a:r>
            <a:r>
              <a:rPr sz="2000" spc="415">
                <a:latin typeface="Cambria Math"/>
                <a:cs typeface="Cambria Math"/>
              </a:rPr>
              <a:t> </a:t>
            </a:r>
            <a:r>
              <a:rPr sz="2000">
                <a:latin typeface="Cambria Math"/>
                <a:cs typeface="Cambria Math"/>
              </a:rPr>
              <a:t>𝑤</a:t>
            </a:r>
            <a:r>
              <a:rPr sz="2250" baseline="-14814">
                <a:latin typeface="Cambria Math"/>
                <a:cs typeface="Cambria Math"/>
              </a:rPr>
              <a:t>𝑡+1</a:t>
            </a:r>
            <a:r>
              <a:rPr sz="2250" spc="247" baseline="-14814">
                <a:latin typeface="Cambria Math"/>
                <a:cs typeface="Cambria Math"/>
              </a:rPr>
              <a:t> </a:t>
            </a:r>
            <a:r>
              <a:rPr sz="2000">
                <a:latin typeface="Cambria Math"/>
                <a:cs typeface="Cambria Math"/>
              </a:rPr>
              <a:t>|</a:t>
            </a:r>
            <a:r>
              <a:rPr sz="2000" spc="-10">
                <a:latin typeface="Cambria Math"/>
                <a:cs typeface="Cambria Math"/>
              </a:rPr>
              <a:t> </a:t>
            </a:r>
            <a:r>
              <a:rPr sz="2000" spc="-25">
                <a:latin typeface="Cambria Math"/>
                <a:cs typeface="Cambria Math"/>
              </a:rPr>
              <a:t>𝑤</a:t>
            </a:r>
            <a:r>
              <a:rPr sz="2250" spc="-37" baseline="-14814">
                <a:latin typeface="Cambria Math"/>
                <a:cs typeface="Cambria Math"/>
              </a:rPr>
              <a:t>𝑡</a:t>
            </a:r>
            <a:endParaRPr sz="2250" baseline="-14814">
              <a:latin typeface="Cambria Math"/>
              <a:cs typeface="Cambria Math"/>
            </a:endParaRPr>
          </a:p>
        </p:txBody>
      </p:sp>
      <p:sp>
        <p:nvSpPr>
          <p:cNvPr id="22" name="object 22"/>
          <p:cNvSpPr txBox="1">
            <a:spLocks noGrp="1"/>
          </p:cNvSpPr>
          <p:nvPr>
            <p:ph type="sldNum" sz="quarter" idx="4294967295"/>
          </p:nvPr>
        </p:nvSpPr>
        <p:spPr>
          <a:xfrm>
            <a:off x="460057" y="6543833"/>
            <a:ext cx="280034" cy="2063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pPr>
            <a:fld id="{81D60167-4931-47E6-BA6A-407CBD079E47}" type="slidenum">
              <a:rPr lang="en-US" altLang="ja-JP" spc="-50" smtClean="0"/>
              <a:pPr marL="38100">
                <a:lnSpc>
                  <a:spcPts val="1450"/>
                </a:lnSpc>
              </a:pPr>
              <a:t>62</a:t>
            </a:fld>
            <a:endParaRPr spc="-25"/>
          </a:p>
        </p:txBody>
      </p:sp>
      <p:sp>
        <p:nvSpPr>
          <p:cNvPr id="21" name="object 21"/>
          <p:cNvSpPr txBox="1"/>
          <p:nvPr/>
        </p:nvSpPr>
        <p:spPr>
          <a:xfrm>
            <a:off x="4734116" y="3445427"/>
            <a:ext cx="2200275" cy="994410"/>
          </a:xfrm>
          <a:prstGeom prst="rect">
            <a:avLst/>
          </a:prstGeom>
        </p:spPr>
        <p:txBody>
          <a:bodyPr vert="horz" wrap="square" lIns="0" tIns="191135" rIns="0" bIns="0" rtlCol="0">
            <a:spAutoFit/>
          </a:bodyPr>
          <a:lstStyle/>
          <a:p>
            <a:pPr marL="38100">
              <a:lnSpc>
                <a:spcPct val="100000"/>
              </a:lnSpc>
              <a:spcBef>
                <a:spcPts val="1505"/>
              </a:spcBef>
            </a:pPr>
            <a:r>
              <a:rPr sz="2000">
                <a:latin typeface="Cambria Math"/>
                <a:cs typeface="Cambria Math"/>
              </a:rPr>
              <a:t>𝑃</a:t>
            </a:r>
            <a:r>
              <a:rPr sz="2000" spc="409">
                <a:latin typeface="Cambria Math"/>
                <a:cs typeface="Cambria Math"/>
              </a:rPr>
              <a:t> </a:t>
            </a:r>
            <a:r>
              <a:rPr sz="2000">
                <a:latin typeface="Cambria Math"/>
                <a:cs typeface="Cambria Math"/>
              </a:rPr>
              <a:t>𝑤</a:t>
            </a:r>
            <a:r>
              <a:rPr sz="2250" baseline="-14814">
                <a:latin typeface="Cambria Math"/>
                <a:cs typeface="Cambria Math"/>
              </a:rPr>
              <a:t>𝑡−2</a:t>
            </a:r>
            <a:r>
              <a:rPr sz="2250" spc="247" baseline="-14814">
                <a:latin typeface="Cambria Math"/>
                <a:cs typeface="Cambria Math"/>
              </a:rPr>
              <a:t> </a:t>
            </a:r>
            <a:r>
              <a:rPr sz="2000">
                <a:latin typeface="Cambria Math"/>
                <a:cs typeface="Cambria Math"/>
              </a:rPr>
              <a:t>|</a:t>
            </a:r>
            <a:r>
              <a:rPr sz="2000" spc="-10">
                <a:latin typeface="Cambria Math"/>
                <a:cs typeface="Cambria Math"/>
              </a:rPr>
              <a:t> </a:t>
            </a:r>
            <a:r>
              <a:rPr sz="2000" spc="-25">
                <a:latin typeface="Cambria Math"/>
                <a:cs typeface="Cambria Math"/>
              </a:rPr>
              <a:t>𝑤</a:t>
            </a:r>
            <a:r>
              <a:rPr sz="2250" spc="-37" baseline="-14814">
                <a:latin typeface="Cambria Math"/>
                <a:cs typeface="Cambria Math"/>
              </a:rPr>
              <a:t>𝑡</a:t>
            </a:r>
            <a:endParaRPr sz="2250" baseline="-14814">
              <a:latin typeface="Cambria Math"/>
              <a:cs typeface="Cambria Math"/>
            </a:endParaRPr>
          </a:p>
          <a:p>
            <a:pPr marL="918210">
              <a:lnSpc>
                <a:spcPct val="100000"/>
              </a:lnSpc>
              <a:spcBef>
                <a:spcPts val="1415"/>
              </a:spcBef>
            </a:pPr>
            <a:r>
              <a:rPr sz="2000">
                <a:latin typeface="Cambria Math"/>
                <a:cs typeface="Cambria Math"/>
              </a:rPr>
              <a:t>𝑃</a:t>
            </a:r>
            <a:r>
              <a:rPr sz="2000" spc="409">
                <a:latin typeface="Cambria Math"/>
                <a:cs typeface="Cambria Math"/>
              </a:rPr>
              <a:t> </a:t>
            </a:r>
            <a:r>
              <a:rPr sz="2000">
                <a:latin typeface="Cambria Math"/>
                <a:cs typeface="Cambria Math"/>
              </a:rPr>
              <a:t>𝑤</a:t>
            </a:r>
            <a:r>
              <a:rPr sz="2250" baseline="-14814">
                <a:latin typeface="Cambria Math"/>
                <a:cs typeface="Cambria Math"/>
              </a:rPr>
              <a:t>𝑡−1</a:t>
            </a:r>
            <a:r>
              <a:rPr sz="2250" spc="247" baseline="-14814">
                <a:latin typeface="Cambria Math"/>
                <a:cs typeface="Cambria Math"/>
              </a:rPr>
              <a:t> </a:t>
            </a:r>
            <a:r>
              <a:rPr sz="2000">
                <a:latin typeface="Cambria Math"/>
                <a:cs typeface="Cambria Math"/>
              </a:rPr>
              <a:t>|</a:t>
            </a:r>
            <a:r>
              <a:rPr sz="2000" spc="-5">
                <a:latin typeface="Cambria Math"/>
                <a:cs typeface="Cambria Math"/>
              </a:rPr>
              <a:t> </a:t>
            </a:r>
            <a:r>
              <a:rPr sz="2000" spc="-25">
                <a:latin typeface="Cambria Math"/>
                <a:cs typeface="Cambria Math"/>
              </a:rPr>
              <a:t>𝑤</a:t>
            </a:r>
            <a:r>
              <a:rPr sz="2250" spc="-37" baseline="-14814">
                <a:latin typeface="Cambria Math"/>
                <a:cs typeface="Cambria Math"/>
              </a:rPr>
              <a:t>𝑡</a:t>
            </a:r>
            <a:endParaRPr sz="2250" baseline="-14814">
              <a:latin typeface="Cambria Math"/>
              <a:cs typeface="Cambria Math"/>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0371" y="130142"/>
            <a:ext cx="10515600" cy="1325563"/>
          </a:xfrm>
          <a:prstGeom prst="rect">
            <a:avLst/>
          </a:prstGeom>
        </p:spPr>
        <p:txBody>
          <a:bodyPr vert="horz" wrap="square" lIns="0" tIns="16510" rIns="0" bIns="0" rtlCol="0">
            <a:spAutoFit/>
          </a:bodyPr>
          <a:lstStyle/>
          <a:p>
            <a:pPr marL="12700">
              <a:lnSpc>
                <a:spcPct val="100000"/>
              </a:lnSpc>
              <a:spcBef>
                <a:spcPts val="130"/>
              </a:spcBef>
            </a:pPr>
            <a:r>
              <a:rPr lang="en-US"/>
              <a:t>Word2Vec:</a:t>
            </a:r>
            <a:r>
              <a:rPr lang="en-US" spc="-95"/>
              <a:t> </a:t>
            </a:r>
            <a:r>
              <a:rPr lang="en-US"/>
              <a:t>objective</a:t>
            </a:r>
            <a:r>
              <a:rPr lang="en-US" spc="-85"/>
              <a:t> </a:t>
            </a:r>
            <a:r>
              <a:rPr lang="en-US" spc="-10"/>
              <a:t>function</a:t>
            </a:r>
          </a:p>
        </p:txBody>
      </p:sp>
      <p:pic>
        <p:nvPicPr>
          <p:cNvPr id="3" name="object 3"/>
          <p:cNvPicPr/>
          <p:nvPr/>
        </p:nvPicPr>
        <p:blipFill>
          <a:blip r:embed="rId3" cstate="print"/>
          <a:stretch>
            <a:fillRect/>
          </a:stretch>
        </p:blipFill>
        <p:spPr>
          <a:xfrm>
            <a:off x="3859021" y="2356611"/>
            <a:ext cx="140969" cy="203073"/>
          </a:xfrm>
          <a:prstGeom prst="rect">
            <a:avLst/>
          </a:prstGeom>
        </p:spPr>
      </p:pic>
      <p:grpSp>
        <p:nvGrpSpPr>
          <p:cNvPr id="4" name="object 4"/>
          <p:cNvGrpSpPr/>
          <p:nvPr/>
        </p:nvGrpSpPr>
        <p:grpSpPr>
          <a:xfrm>
            <a:off x="4045584" y="2331466"/>
            <a:ext cx="380365" cy="282575"/>
            <a:chOff x="4045584" y="2331466"/>
            <a:chExt cx="380365" cy="282575"/>
          </a:xfrm>
        </p:grpSpPr>
        <p:sp>
          <p:nvSpPr>
            <p:cNvPr id="5" name="object 5"/>
            <p:cNvSpPr/>
            <p:nvPr/>
          </p:nvSpPr>
          <p:spPr>
            <a:xfrm>
              <a:off x="4045584" y="2331466"/>
              <a:ext cx="380365" cy="282575"/>
            </a:xfrm>
            <a:custGeom>
              <a:avLst/>
              <a:gdLst/>
              <a:ahLst/>
              <a:cxnLst/>
              <a:rect l="l" t="t" r="r" b="b"/>
              <a:pathLst>
                <a:path w="380364" h="282575">
                  <a:moveTo>
                    <a:pt x="289813" y="0"/>
                  </a:moveTo>
                  <a:lnTo>
                    <a:pt x="285876" y="11557"/>
                  </a:lnTo>
                  <a:lnTo>
                    <a:pt x="302184" y="18631"/>
                  </a:lnTo>
                  <a:lnTo>
                    <a:pt x="316229" y="28432"/>
                  </a:lnTo>
                  <a:lnTo>
                    <a:pt x="344753" y="73906"/>
                  </a:lnTo>
                  <a:lnTo>
                    <a:pt x="353007" y="115341"/>
                  </a:lnTo>
                  <a:lnTo>
                    <a:pt x="353048" y="115625"/>
                  </a:lnTo>
                  <a:lnTo>
                    <a:pt x="354075" y="139700"/>
                  </a:lnTo>
                  <a:lnTo>
                    <a:pt x="353048" y="164633"/>
                  </a:lnTo>
                  <a:lnTo>
                    <a:pt x="349948" y="187245"/>
                  </a:lnTo>
                  <a:lnTo>
                    <a:pt x="337438" y="225551"/>
                  </a:lnTo>
                  <a:lnTo>
                    <a:pt x="302381" y="263717"/>
                  </a:lnTo>
                  <a:lnTo>
                    <a:pt x="286257" y="270891"/>
                  </a:lnTo>
                  <a:lnTo>
                    <a:pt x="289813" y="282321"/>
                  </a:lnTo>
                  <a:lnTo>
                    <a:pt x="328358" y="264239"/>
                  </a:lnTo>
                  <a:lnTo>
                    <a:pt x="356615" y="232918"/>
                  </a:lnTo>
                  <a:lnTo>
                    <a:pt x="374046" y="191119"/>
                  </a:lnTo>
                  <a:lnTo>
                    <a:pt x="379856" y="141224"/>
                  </a:lnTo>
                  <a:lnTo>
                    <a:pt x="378420" y="115625"/>
                  </a:lnTo>
                  <a:lnTo>
                    <a:pt x="366783" y="69482"/>
                  </a:lnTo>
                  <a:lnTo>
                    <a:pt x="343713" y="32146"/>
                  </a:lnTo>
                  <a:lnTo>
                    <a:pt x="310288" y="7381"/>
                  </a:lnTo>
                  <a:lnTo>
                    <a:pt x="289813" y="0"/>
                  </a:lnTo>
                  <a:close/>
                </a:path>
                <a:path w="380364" h="282575">
                  <a:moveTo>
                    <a:pt x="90042" y="0"/>
                  </a:moveTo>
                  <a:lnTo>
                    <a:pt x="51641" y="18097"/>
                  </a:lnTo>
                  <a:lnTo>
                    <a:pt x="23240" y="49530"/>
                  </a:lnTo>
                  <a:lnTo>
                    <a:pt x="5810" y="91424"/>
                  </a:lnTo>
                  <a:lnTo>
                    <a:pt x="85" y="139700"/>
                  </a:lnTo>
                  <a:lnTo>
                    <a:pt x="0" y="141224"/>
                  </a:lnTo>
                  <a:lnTo>
                    <a:pt x="1452" y="167177"/>
                  </a:lnTo>
                  <a:lnTo>
                    <a:pt x="13073" y="213036"/>
                  </a:lnTo>
                  <a:lnTo>
                    <a:pt x="36125" y="250227"/>
                  </a:lnTo>
                  <a:lnTo>
                    <a:pt x="69514" y="274941"/>
                  </a:lnTo>
                  <a:lnTo>
                    <a:pt x="90042" y="282321"/>
                  </a:lnTo>
                  <a:lnTo>
                    <a:pt x="93599" y="270891"/>
                  </a:lnTo>
                  <a:lnTo>
                    <a:pt x="77475" y="263717"/>
                  </a:lnTo>
                  <a:lnTo>
                    <a:pt x="63579" y="253793"/>
                  </a:lnTo>
                  <a:lnTo>
                    <a:pt x="35157" y="207547"/>
                  </a:lnTo>
                  <a:lnTo>
                    <a:pt x="26826" y="164633"/>
                  </a:lnTo>
                  <a:lnTo>
                    <a:pt x="25780" y="139700"/>
                  </a:lnTo>
                  <a:lnTo>
                    <a:pt x="26826" y="115625"/>
                  </a:lnTo>
                  <a:lnTo>
                    <a:pt x="35157" y="73906"/>
                  </a:lnTo>
                  <a:lnTo>
                    <a:pt x="63722" y="28432"/>
                  </a:lnTo>
                  <a:lnTo>
                    <a:pt x="93979" y="11557"/>
                  </a:lnTo>
                  <a:lnTo>
                    <a:pt x="90042" y="0"/>
                  </a:lnTo>
                  <a:close/>
                </a:path>
              </a:pathLst>
            </a:custGeom>
            <a:solidFill>
              <a:srgbClr val="000000"/>
            </a:solidFill>
          </p:spPr>
          <p:txBody>
            <a:bodyPr wrap="square" lIns="0" tIns="0" rIns="0" bIns="0" rtlCol="0"/>
            <a:lstStyle/>
            <a:p>
              <a:endParaRPr/>
            </a:p>
          </p:txBody>
        </p:sp>
        <p:pic>
          <p:nvPicPr>
            <p:cNvPr id="6" name="object 6"/>
            <p:cNvPicPr/>
            <p:nvPr/>
          </p:nvPicPr>
          <p:blipFill>
            <a:blip r:embed="rId4" cstate="print"/>
            <a:stretch>
              <a:fillRect/>
            </a:stretch>
          </p:blipFill>
          <p:spPr>
            <a:xfrm>
              <a:off x="4162424" y="2351024"/>
              <a:ext cx="137160" cy="210947"/>
            </a:xfrm>
            <a:prstGeom prst="rect">
              <a:avLst/>
            </a:prstGeom>
          </p:spPr>
        </p:pic>
      </p:grpSp>
      <p:sp>
        <p:nvSpPr>
          <p:cNvPr id="7" name="object 7"/>
          <p:cNvSpPr/>
          <p:nvPr/>
        </p:nvSpPr>
        <p:spPr>
          <a:xfrm>
            <a:off x="4559173" y="2431795"/>
            <a:ext cx="183515" cy="81915"/>
          </a:xfrm>
          <a:custGeom>
            <a:avLst/>
            <a:gdLst/>
            <a:ahLst/>
            <a:cxnLst/>
            <a:rect l="l" t="t" r="r" b="b"/>
            <a:pathLst>
              <a:path w="183514" h="81914">
                <a:moveTo>
                  <a:pt x="183261" y="61849"/>
                </a:moveTo>
                <a:lnTo>
                  <a:pt x="0" y="61849"/>
                </a:lnTo>
                <a:lnTo>
                  <a:pt x="0" y="81534"/>
                </a:lnTo>
                <a:lnTo>
                  <a:pt x="183261" y="81534"/>
                </a:lnTo>
                <a:lnTo>
                  <a:pt x="183261" y="61849"/>
                </a:lnTo>
                <a:close/>
              </a:path>
              <a:path w="183514" h="81914">
                <a:moveTo>
                  <a:pt x="183261" y="0"/>
                </a:moveTo>
                <a:lnTo>
                  <a:pt x="0" y="0"/>
                </a:lnTo>
                <a:lnTo>
                  <a:pt x="0" y="19812"/>
                </a:lnTo>
                <a:lnTo>
                  <a:pt x="183261" y="19812"/>
                </a:lnTo>
                <a:lnTo>
                  <a:pt x="183261" y="0"/>
                </a:lnTo>
                <a:close/>
              </a:path>
            </a:pathLst>
          </a:custGeom>
          <a:solidFill>
            <a:srgbClr val="000000"/>
          </a:solidFill>
        </p:spPr>
        <p:txBody>
          <a:bodyPr wrap="square" lIns="0" tIns="0" rIns="0" bIns="0" rtlCol="0"/>
          <a:lstStyle/>
          <a:p>
            <a:endParaRPr/>
          </a:p>
        </p:txBody>
      </p:sp>
      <p:sp>
        <p:nvSpPr>
          <p:cNvPr id="8" name="object 8"/>
          <p:cNvSpPr/>
          <p:nvPr/>
        </p:nvSpPr>
        <p:spPr>
          <a:xfrm>
            <a:off x="4864353" y="2181732"/>
            <a:ext cx="428625" cy="582295"/>
          </a:xfrm>
          <a:custGeom>
            <a:avLst/>
            <a:gdLst/>
            <a:ahLst/>
            <a:cxnLst/>
            <a:rect l="l" t="t" r="r" b="b"/>
            <a:pathLst>
              <a:path w="428625" h="582294">
                <a:moveTo>
                  <a:pt x="428244" y="0"/>
                </a:moveTo>
                <a:lnTo>
                  <a:pt x="0" y="0"/>
                </a:lnTo>
                <a:lnTo>
                  <a:pt x="0" y="11811"/>
                </a:lnTo>
                <a:lnTo>
                  <a:pt x="9642" y="14501"/>
                </a:lnTo>
                <a:lnTo>
                  <a:pt x="17986" y="17811"/>
                </a:lnTo>
                <a:lnTo>
                  <a:pt x="40128" y="57971"/>
                </a:lnTo>
                <a:lnTo>
                  <a:pt x="40767" y="76072"/>
                </a:lnTo>
                <a:lnTo>
                  <a:pt x="40767" y="502030"/>
                </a:lnTo>
                <a:lnTo>
                  <a:pt x="35837" y="546840"/>
                </a:lnTo>
                <a:lnTo>
                  <a:pt x="0" y="569721"/>
                </a:lnTo>
                <a:lnTo>
                  <a:pt x="0" y="581787"/>
                </a:lnTo>
                <a:lnTo>
                  <a:pt x="119887" y="581787"/>
                </a:lnTo>
                <a:lnTo>
                  <a:pt x="119887" y="569721"/>
                </a:lnTo>
                <a:lnTo>
                  <a:pt x="109148" y="566959"/>
                </a:lnTo>
                <a:lnTo>
                  <a:pt x="100171" y="563435"/>
                </a:lnTo>
                <a:lnTo>
                  <a:pt x="78805" y="520668"/>
                </a:lnTo>
                <a:lnTo>
                  <a:pt x="78232" y="501903"/>
                </a:lnTo>
                <a:lnTo>
                  <a:pt x="78232" y="19938"/>
                </a:lnTo>
                <a:lnTo>
                  <a:pt x="349885" y="19938"/>
                </a:lnTo>
                <a:lnTo>
                  <a:pt x="349885" y="502030"/>
                </a:lnTo>
                <a:lnTo>
                  <a:pt x="344848" y="546840"/>
                </a:lnTo>
                <a:lnTo>
                  <a:pt x="308737" y="569721"/>
                </a:lnTo>
                <a:lnTo>
                  <a:pt x="308737" y="581787"/>
                </a:lnTo>
                <a:lnTo>
                  <a:pt x="428625" y="581787"/>
                </a:lnTo>
                <a:lnTo>
                  <a:pt x="428625" y="569721"/>
                </a:lnTo>
                <a:lnTo>
                  <a:pt x="417978" y="566959"/>
                </a:lnTo>
                <a:lnTo>
                  <a:pt x="409082" y="563435"/>
                </a:lnTo>
                <a:lnTo>
                  <a:pt x="387921" y="520668"/>
                </a:lnTo>
                <a:lnTo>
                  <a:pt x="387350" y="501903"/>
                </a:lnTo>
                <a:lnTo>
                  <a:pt x="387350" y="76580"/>
                </a:lnTo>
                <a:lnTo>
                  <a:pt x="393404" y="32986"/>
                </a:lnTo>
                <a:lnTo>
                  <a:pt x="428244" y="11811"/>
                </a:lnTo>
                <a:lnTo>
                  <a:pt x="428244" y="0"/>
                </a:lnTo>
                <a:close/>
              </a:path>
            </a:pathLst>
          </a:custGeom>
          <a:solidFill>
            <a:srgbClr val="000000"/>
          </a:solidFill>
        </p:spPr>
        <p:txBody>
          <a:bodyPr wrap="square" lIns="0" tIns="0" rIns="0" bIns="0" rtlCol="0"/>
          <a:lstStyle/>
          <a:p>
            <a:endParaRPr/>
          </a:p>
        </p:txBody>
      </p:sp>
      <p:grpSp>
        <p:nvGrpSpPr>
          <p:cNvPr id="9" name="object 9"/>
          <p:cNvGrpSpPr/>
          <p:nvPr/>
        </p:nvGrpSpPr>
        <p:grpSpPr>
          <a:xfrm>
            <a:off x="4896358" y="2810255"/>
            <a:ext cx="361950" cy="139700"/>
            <a:chOff x="4896358" y="2810255"/>
            <a:chExt cx="361950" cy="139700"/>
          </a:xfrm>
        </p:grpSpPr>
        <p:pic>
          <p:nvPicPr>
            <p:cNvPr id="10" name="object 10"/>
            <p:cNvPicPr/>
            <p:nvPr/>
          </p:nvPicPr>
          <p:blipFill>
            <a:blip r:embed="rId5" cstate="print"/>
            <a:stretch>
              <a:fillRect/>
            </a:stretch>
          </p:blipFill>
          <p:spPr>
            <a:xfrm>
              <a:off x="4896358" y="2813938"/>
              <a:ext cx="77724" cy="136016"/>
            </a:xfrm>
            <a:prstGeom prst="rect">
              <a:avLst/>
            </a:prstGeom>
          </p:spPr>
        </p:pic>
        <p:sp>
          <p:nvSpPr>
            <p:cNvPr id="11" name="object 11"/>
            <p:cNvSpPr/>
            <p:nvPr/>
          </p:nvSpPr>
          <p:spPr>
            <a:xfrm>
              <a:off x="5003673" y="2853943"/>
              <a:ext cx="123189" cy="62865"/>
            </a:xfrm>
            <a:custGeom>
              <a:avLst/>
              <a:gdLst/>
              <a:ahLst/>
              <a:cxnLst/>
              <a:rect l="l" t="t" r="r" b="b"/>
              <a:pathLst>
                <a:path w="123189" h="62864">
                  <a:moveTo>
                    <a:pt x="123190" y="46609"/>
                  </a:moveTo>
                  <a:lnTo>
                    <a:pt x="0" y="46609"/>
                  </a:lnTo>
                  <a:lnTo>
                    <a:pt x="0" y="62865"/>
                  </a:lnTo>
                  <a:lnTo>
                    <a:pt x="123190" y="62865"/>
                  </a:lnTo>
                  <a:lnTo>
                    <a:pt x="123190" y="46609"/>
                  </a:lnTo>
                  <a:close/>
                </a:path>
                <a:path w="123189" h="62864">
                  <a:moveTo>
                    <a:pt x="123190" y="0"/>
                  </a:moveTo>
                  <a:lnTo>
                    <a:pt x="0" y="0"/>
                  </a:lnTo>
                  <a:lnTo>
                    <a:pt x="0" y="16383"/>
                  </a:lnTo>
                  <a:lnTo>
                    <a:pt x="123190" y="16383"/>
                  </a:lnTo>
                  <a:lnTo>
                    <a:pt x="123190" y="0"/>
                  </a:lnTo>
                  <a:close/>
                </a:path>
              </a:pathLst>
            </a:custGeom>
            <a:solidFill>
              <a:srgbClr val="000000"/>
            </a:solidFill>
          </p:spPr>
          <p:txBody>
            <a:bodyPr wrap="square" lIns="0" tIns="0" rIns="0" bIns="0" rtlCol="0"/>
            <a:lstStyle/>
            <a:p>
              <a:endParaRPr/>
            </a:p>
          </p:txBody>
        </p:sp>
        <p:pic>
          <p:nvPicPr>
            <p:cNvPr id="12" name="object 12"/>
            <p:cNvPicPr/>
            <p:nvPr/>
          </p:nvPicPr>
          <p:blipFill>
            <a:blip r:embed="rId6" cstate="print"/>
            <a:stretch>
              <a:fillRect/>
            </a:stretch>
          </p:blipFill>
          <p:spPr>
            <a:xfrm>
              <a:off x="5167122" y="2810255"/>
              <a:ext cx="90677" cy="137668"/>
            </a:xfrm>
            <a:prstGeom prst="rect">
              <a:avLst/>
            </a:prstGeom>
          </p:spPr>
        </p:pic>
      </p:grpSp>
      <p:pic>
        <p:nvPicPr>
          <p:cNvPr id="13" name="object 13"/>
          <p:cNvPicPr/>
          <p:nvPr/>
        </p:nvPicPr>
        <p:blipFill>
          <a:blip r:embed="rId7" cstate="print"/>
          <a:stretch>
            <a:fillRect/>
          </a:stretch>
        </p:blipFill>
        <p:spPr>
          <a:xfrm>
            <a:off x="5014086" y="1968626"/>
            <a:ext cx="124713" cy="138684"/>
          </a:xfrm>
          <a:prstGeom prst="rect">
            <a:avLst/>
          </a:prstGeom>
        </p:spPr>
      </p:pic>
      <p:grpSp>
        <p:nvGrpSpPr>
          <p:cNvPr id="14" name="object 14"/>
          <p:cNvGrpSpPr/>
          <p:nvPr/>
        </p:nvGrpSpPr>
        <p:grpSpPr>
          <a:xfrm>
            <a:off x="5377560" y="2181732"/>
            <a:ext cx="948690" cy="798195"/>
            <a:chOff x="5377560" y="2181732"/>
            <a:chExt cx="948690" cy="798195"/>
          </a:xfrm>
        </p:grpSpPr>
        <p:sp>
          <p:nvSpPr>
            <p:cNvPr id="15" name="object 15"/>
            <p:cNvSpPr/>
            <p:nvPr/>
          </p:nvSpPr>
          <p:spPr>
            <a:xfrm>
              <a:off x="5377561" y="2181732"/>
              <a:ext cx="685165" cy="701040"/>
            </a:xfrm>
            <a:custGeom>
              <a:avLst/>
              <a:gdLst/>
              <a:ahLst/>
              <a:cxnLst/>
              <a:rect l="l" t="t" r="r" b="b"/>
              <a:pathLst>
                <a:path w="685164" h="701039">
                  <a:moveTo>
                    <a:pt x="123228" y="684301"/>
                  </a:moveTo>
                  <a:lnTo>
                    <a:pt x="0" y="684301"/>
                  </a:lnTo>
                  <a:lnTo>
                    <a:pt x="0" y="700659"/>
                  </a:lnTo>
                  <a:lnTo>
                    <a:pt x="123228" y="700659"/>
                  </a:lnTo>
                  <a:lnTo>
                    <a:pt x="123228" y="684301"/>
                  </a:lnTo>
                  <a:close/>
                </a:path>
                <a:path w="685164" h="701039">
                  <a:moveTo>
                    <a:pt x="684911" y="569722"/>
                  </a:moveTo>
                  <a:lnTo>
                    <a:pt x="648906" y="546773"/>
                  </a:lnTo>
                  <a:lnTo>
                    <a:pt x="643763" y="501904"/>
                  </a:lnTo>
                  <a:lnTo>
                    <a:pt x="643763" y="76581"/>
                  </a:lnTo>
                  <a:lnTo>
                    <a:pt x="649808" y="32994"/>
                  </a:lnTo>
                  <a:lnTo>
                    <a:pt x="684657" y="11811"/>
                  </a:lnTo>
                  <a:lnTo>
                    <a:pt x="684657" y="0"/>
                  </a:lnTo>
                  <a:lnTo>
                    <a:pt x="256286" y="0"/>
                  </a:lnTo>
                  <a:lnTo>
                    <a:pt x="256286" y="11811"/>
                  </a:lnTo>
                  <a:lnTo>
                    <a:pt x="265976" y="14503"/>
                  </a:lnTo>
                  <a:lnTo>
                    <a:pt x="274320" y="17818"/>
                  </a:lnTo>
                  <a:lnTo>
                    <a:pt x="296430" y="57975"/>
                  </a:lnTo>
                  <a:lnTo>
                    <a:pt x="297053" y="76073"/>
                  </a:lnTo>
                  <a:lnTo>
                    <a:pt x="297053" y="502031"/>
                  </a:lnTo>
                  <a:lnTo>
                    <a:pt x="292112" y="546849"/>
                  </a:lnTo>
                  <a:lnTo>
                    <a:pt x="256286" y="569722"/>
                  </a:lnTo>
                  <a:lnTo>
                    <a:pt x="256286" y="581787"/>
                  </a:lnTo>
                  <a:lnTo>
                    <a:pt x="376301" y="581787"/>
                  </a:lnTo>
                  <a:lnTo>
                    <a:pt x="376301" y="569722"/>
                  </a:lnTo>
                  <a:lnTo>
                    <a:pt x="365556" y="566966"/>
                  </a:lnTo>
                  <a:lnTo>
                    <a:pt x="356565" y="563435"/>
                  </a:lnTo>
                  <a:lnTo>
                    <a:pt x="335216" y="520674"/>
                  </a:lnTo>
                  <a:lnTo>
                    <a:pt x="334645" y="501904"/>
                  </a:lnTo>
                  <a:lnTo>
                    <a:pt x="334645" y="19939"/>
                  </a:lnTo>
                  <a:lnTo>
                    <a:pt x="606171" y="19939"/>
                  </a:lnTo>
                  <a:lnTo>
                    <a:pt x="606171" y="502031"/>
                  </a:lnTo>
                  <a:lnTo>
                    <a:pt x="601230" y="546849"/>
                  </a:lnTo>
                  <a:lnTo>
                    <a:pt x="565150" y="569722"/>
                  </a:lnTo>
                  <a:lnTo>
                    <a:pt x="565150" y="581787"/>
                  </a:lnTo>
                  <a:lnTo>
                    <a:pt x="684911" y="581787"/>
                  </a:lnTo>
                  <a:lnTo>
                    <a:pt x="684911" y="569722"/>
                  </a:lnTo>
                  <a:close/>
                </a:path>
              </a:pathLst>
            </a:custGeom>
            <a:solidFill>
              <a:srgbClr val="000000"/>
            </a:solidFill>
          </p:spPr>
          <p:txBody>
            <a:bodyPr wrap="square" lIns="0" tIns="0" rIns="0" bIns="0" rtlCol="0"/>
            <a:lstStyle/>
            <a:p>
              <a:endParaRPr/>
            </a:p>
          </p:txBody>
        </p:sp>
        <p:pic>
          <p:nvPicPr>
            <p:cNvPr id="16" name="object 16"/>
            <p:cNvPicPr/>
            <p:nvPr/>
          </p:nvPicPr>
          <p:blipFill>
            <a:blip r:embed="rId8" cstate="print"/>
            <a:stretch>
              <a:fillRect/>
            </a:stretch>
          </p:blipFill>
          <p:spPr>
            <a:xfrm>
              <a:off x="5525896" y="2827654"/>
              <a:ext cx="196595" cy="111125"/>
            </a:xfrm>
            <a:prstGeom prst="rect">
              <a:avLst/>
            </a:prstGeom>
          </p:spPr>
        </p:pic>
        <p:pic>
          <p:nvPicPr>
            <p:cNvPr id="17" name="object 17"/>
            <p:cNvPicPr/>
            <p:nvPr/>
          </p:nvPicPr>
          <p:blipFill>
            <a:blip r:embed="rId9" cstate="print"/>
            <a:stretch>
              <a:fillRect/>
            </a:stretch>
          </p:blipFill>
          <p:spPr>
            <a:xfrm>
              <a:off x="5749797" y="2785617"/>
              <a:ext cx="218312" cy="193929"/>
            </a:xfrm>
            <a:prstGeom prst="rect">
              <a:avLst/>
            </a:prstGeom>
          </p:spPr>
        </p:pic>
        <p:pic>
          <p:nvPicPr>
            <p:cNvPr id="18" name="object 18"/>
            <p:cNvPicPr/>
            <p:nvPr/>
          </p:nvPicPr>
          <p:blipFill>
            <a:blip r:embed="rId10" cstate="print"/>
            <a:stretch>
              <a:fillRect/>
            </a:stretch>
          </p:blipFill>
          <p:spPr>
            <a:xfrm>
              <a:off x="6001892" y="2809493"/>
              <a:ext cx="103886" cy="126364"/>
            </a:xfrm>
            <a:prstGeom prst="rect">
              <a:avLst/>
            </a:prstGeom>
          </p:spPr>
        </p:pic>
        <p:pic>
          <p:nvPicPr>
            <p:cNvPr id="19" name="object 19"/>
            <p:cNvPicPr/>
            <p:nvPr/>
          </p:nvPicPr>
          <p:blipFill>
            <a:blip r:embed="rId11" cstate="print"/>
            <a:stretch>
              <a:fillRect/>
            </a:stretch>
          </p:blipFill>
          <p:spPr>
            <a:xfrm>
              <a:off x="6129527" y="2827654"/>
              <a:ext cx="196596" cy="111125"/>
            </a:xfrm>
            <a:prstGeom prst="rect">
              <a:avLst/>
            </a:prstGeom>
          </p:spPr>
        </p:pic>
      </p:grpSp>
      <p:grpSp>
        <p:nvGrpSpPr>
          <p:cNvPr id="20" name="object 20"/>
          <p:cNvGrpSpPr/>
          <p:nvPr/>
        </p:nvGrpSpPr>
        <p:grpSpPr>
          <a:xfrm>
            <a:off x="5649340" y="3053460"/>
            <a:ext cx="383540" cy="194310"/>
            <a:chOff x="5649340" y="3053460"/>
            <a:chExt cx="383540" cy="194310"/>
          </a:xfrm>
        </p:grpSpPr>
        <p:pic>
          <p:nvPicPr>
            <p:cNvPr id="21" name="object 21"/>
            <p:cNvPicPr/>
            <p:nvPr/>
          </p:nvPicPr>
          <p:blipFill>
            <a:blip r:embed="rId12" cstate="print"/>
            <a:stretch>
              <a:fillRect/>
            </a:stretch>
          </p:blipFill>
          <p:spPr>
            <a:xfrm>
              <a:off x="5649340" y="3053460"/>
              <a:ext cx="92456" cy="193801"/>
            </a:xfrm>
            <a:prstGeom prst="rect">
              <a:avLst/>
            </a:prstGeom>
          </p:spPr>
        </p:pic>
        <p:pic>
          <p:nvPicPr>
            <p:cNvPr id="22" name="object 22"/>
            <p:cNvPicPr/>
            <p:nvPr/>
          </p:nvPicPr>
          <p:blipFill>
            <a:blip r:embed="rId13" cstate="print"/>
            <a:stretch>
              <a:fillRect/>
            </a:stretch>
          </p:blipFill>
          <p:spPr>
            <a:xfrm>
              <a:off x="5777229" y="3082035"/>
              <a:ext cx="123190" cy="119887"/>
            </a:xfrm>
            <a:prstGeom prst="rect">
              <a:avLst/>
            </a:prstGeom>
          </p:spPr>
        </p:pic>
        <p:pic>
          <p:nvPicPr>
            <p:cNvPr id="23" name="object 23"/>
            <p:cNvPicPr/>
            <p:nvPr/>
          </p:nvPicPr>
          <p:blipFill>
            <a:blip r:embed="rId14" cstate="print"/>
            <a:stretch>
              <a:fillRect/>
            </a:stretch>
          </p:blipFill>
          <p:spPr>
            <a:xfrm>
              <a:off x="5936487" y="3066160"/>
              <a:ext cx="95886" cy="140715"/>
            </a:xfrm>
            <a:prstGeom prst="rect">
              <a:avLst/>
            </a:prstGeom>
          </p:spPr>
        </p:pic>
      </p:grpSp>
      <p:pic>
        <p:nvPicPr>
          <p:cNvPr id="24" name="object 24"/>
          <p:cNvPicPr/>
          <p:nvPr/>
        </p:nvPicPr>
        <p:blipFill>
          <a:blip r:embed="rId15" cstate="print"/>
          <a:stretch>
            <a:fillRect/>
          </a:stretch>
        </p:blipFill>
        <p:spPr>
          <a:xfrm>
            <a:off x="6396354" y="2356611"/>
            <a:ext cx="167131" cy="203073"/>
          </a:xfrm>
          <a:prstGeom prst="rect">
            <a:avLst/>
          </a:prstGeom>
        </p:spPr>
      </p:pic>
      <p:grpSp>
        <p:nvGrpSpPr>
          <p:cNvPr id="25" name="object 25"/>
          <p:cNvGrpSpPr/>
          <p:nvPr/>
        </p:nvGrpSpPr>
        <p:grpSpPr>
          <a:xfrm>
            <a:off x="6610984" y="2288539"/>
            <a:ext cx="1702435" cy="376555"/>
            <a:chOff x="6610984" y="2288539"/>
            <a:chExt cx="1702435" cy="376555"/>
          </a:xfrm>
        </p:grpSpPr>
        <p:sp>
          <p:nvSpPr>
            <p:cNvPr id="26" name="object 26"/>
            <p:cNvSpPr/>
            <p:nvPr/>
          </p:nvSpPr>
          <p:spPr>
            <a:xfrm>
              <a:off x="6610984" y="2288539"/>
              <a:ext cx="1702435" cy="368300"/>
            </a:xfrm>
            <a:custGeom>
              <a:avLst/>
              <a:gdLst/>
              <a:ahLst/>
              <a:cxnLst/>
              <a:rect l="l" t="t" r="r" b="b"/>
              <a:pathLst>
                <a:path w="1702434" h="368300">
                  <a:moveTo>
                    <a:pt x="1605280" y="0"/>
                  </a:moveTo>
                  <a:lnTo>
                    <a:pt x="1601597" y="12192"/>
                  </a:lnTo>
                  <a:lnTo>
                    <a:pt x="1618505" y="20955"/>
                  </a:lnTo>
                  <a:lnTo>
                    <a:pt x="1633235" y="33718"/>
                  </a:lnTo>
                  <a:lnTo>
                    <a:pt x="1656207" y="71247"/>
                  </a:lnTo>
                  <a:lnTo>
                    <a:pt x="1670097" y="122285"/>
                  </a:lnTo>
                  <a:lnTo>
                    <a:pt x="1674739" y="184023"/>
                  </a:lnTo>
                  <a:lnTo>
                    <a:pt x="1674749" y="184276"/>
                  </a:lnTo>
                  <a:lnTo>
                    <a:pt x="1670097" y="246030"/>
                  </a:lnTo>
                  <a:lnTo>
                    <a:pt x="1656207" y="296925"/>
                  </a:lnTo>
                  <a:lnTo>
                    <a:pt x="1633235" y="334406"/>
                  </a:lnTo>
                  <a:lnTo>
                    <a:pt x="1601597" y="355981"/>
                  </a:lnTo>
                  <a:lnTo>
                    <a:pt x="1605280" y="368173"/>
                  </a:lnTo>
                  <a:lnTo>
                    <a:pt x="1646428" y="346265"/>
                  </a:lnTo>
                  <a:lnTo>
                    <a:pt x="1676908" y="304926"/>
                  </a:lnTo>
                  <a:lnTo>
                    <a:pt x="1695767" y="249189"/>
                  </a:lnTo>
                  <a:lnTo>
                    <a:pt x="1702042" y="184276"/>
                  </a:lnTo>
                  <a:lnTo>
                    <a:pt x="1702054" y="184023"/>
                  </a:lnTo>
                  <a:lnTo>
                    <a:pt x="1700556" y="151917"/>
                  </a:lnTo>
                  <a:lnTo>
                    <a:pt x="1700482" y="150328"/>
                  </a:lnTo>
                  <a:lnTo>
                    <a:pt x="1687909" y="89939"/>
                  </a:lnTo>
                  <a:lnTo>
                    <a:pt x="1663001" y="40147"/>
                  </a:lnTo>
                  <a:lnTo>
                    <a:pt x="1627187" y="8524"/>
                  </a:lnTo>
                  <a:lnTo>
                    <a:pt x="1605280" y="0"/>
                  </a:lnTo>
                  <a:close/>
                </a:path>
                <a:path w="1702434" h="368300">
                  <a:moveTo>
                    <a:pt x="96774" y="0"/>
                  </a:moveTo>
                  <a:lnTo>
                    <a:pt x="55626" y="21907"/>
                  </a:lnTo>
                  <a:lnTo>
                    <a:pt x="25146" y="63246"/>
                  </a:lnTo>
                  <a:lnTo>
                    <a:pt x="6286" y="118967"/>
                  </a:lnTo>
                  <a:lnTo>
                    <a:pt x="0" y="184023"/>
                  </a:lnTo>
                  <a:lnTo>
                    <a:pt x="1512" y="216523"/>
                  </a:lnTo>
                  <a:lnTo>
                    <a:pt x="14144" y="278231"/>
                  </a:lnTo>
                  <a:lnTo>
                    <a:pt x="39052" y="328025"/>
                  </a:lnTo>
                  <a:lnTo>
                    <a:pt x="74866" y="359648"/>
                  </a:lnTo>
                  <a:lnTo>
                    <a:pt x="96774" y="368173"/>
                  </a:lnTo>
                  <a:lnTo>
                    <a:pt x="100457" y="355981"/>
                  </a:lnTo>
                  <a:lnTo>
                    <a:pt x="83550" y="347164"/>
                  </a:lnTo>
                  <a:lnTo>
                    <a:pt x="68834" y="334406"/>
                  </a:lnTo>
                  <a:lnTo>
                    <a:pt x="45974" y="296925"/>
                  </a:lnTo>
                  <a:lnTo>
                    <a:pt x="32035" y="246030"/>
                  </a:lnTo>
                  <a:lnTo>
                    <a:pt x="27432" y="184276"/>
                  </a:lnTo>
                  <a:lnTo>
                    <a:pt x="28578" y="151917"/>
                  </a:lnTo>
                  <a:lnTo>
                    <a:pt x="37826" y="95390"/>
                  </a:lnTo>
                  <a:lnTo>
                    <a:pt x="56308" y="50482"/>
                  </a:lnTo>
                  <a:lnTo>
                    <a:pt x="83550" y="20955"/>
                  </a:lnTo>
                  <a:lnTo>
                    <a:pt x="100457" y="12192"/>
                  </a:lnTo>
                  <a:lnTo>
                    <a:pt x="96774" y="0"/>
                  </a:lnTo>
                  <a:close/>
                </a:path>
              </a:pathLst>
            </a:custGeom>
            <a:solidFill>
              <a:srgbClr val="000000"/>
            </a:solidFill>
          </p:spPr>
          <p:txBody>
            <a:bodyPr wrap="square" lIns="0" tIns="0" rIns="0" bIns="0" rtlCol="0"/>
            <a:lstStyle/>
            <a:p>
              <a:endParaRPr/>
            </a:p>
          </p:txBody>
        </p:sp>
        <p:pic>
          <p:nvPicPr>
            <p:cNvPr id="27" name="object 27"/>
            <p:cNvPicPr/>
            <p:nvPr/>
          </p:nvPicPr>
          <p:blipFill>
            <a:blip r:embed="rId16" cstate="print"/>
            <a:stretch>
              <a:fillRect/>
            </a:stretch>
          </p:blipFill>
          <p:spPr>
            <a:xfrm>
              <a:off x="6729348" y="2417444"/>
              <a:ext cx="300100" cy="206375"/>
            </a:xfrm>
            <a:prstGeom prst="rect">
              <a:avLst/>
            </a:prstGeom>
          </p:spPr>
        </p:pic>
        <p:sp>
          <p:nvSpPr>
            <p:cNvPr id="28" name="object 28"/>
            <p:cNvSpPr/>
            <p:nvPr/>
          </p:nvSpPr>
          <p:spPr>
            <a:xfrm>
              <a:off x="7059041" y="2494279"/>
              <a:ext cx="123189" cy="129539"/>
            </a:xfrm>
            <a:custGeom>
              <a:avLst/>
              <a:gdLst/>
              <a:ahLst/>
              <a:cxnLst/>
              <a:rect l="l" t="t" r="r" b="b"/>
              <a:pathLst>
                <a:path w="123190" h="129539">
                  <a:moveTo>
                    <a:pt x="123190" y="57150"/>
                  </a:moveTo>
                  <a:lnTo>
                    <a:pt x="70231" y="57150"/>
                  </a:lnTo>
                  <a:lnTo>
                    <a:pt x="70231" y="0"/>
                  </a:lnTo>
                  <a:lnTo>
                    <a:pt x="52959" y="0"/>
                  </a:lnTo>
                  <a:lnTo>
                    <a:pt x="52959" y="57150"/>
                  </a:lnTo>
                  <a:lnTo>
                    <a:pt x="0" y="57150"/>
                  </a:lnTo>
                  <a:lnTo>
                    <a:pt x="0" y="73660"/>
                  </a:lnTo>
                  <a:lnTo>
                    <a:pt x="52959" y="73660"/>
                  </a:lnTo>
                  <a:lnTo>
                    <a:pt x="52959" y="129540"/>
                  </a:lnTo>
                  <a:lnTo>
                    <a:pt x="70231" y="129540"/>
                  </a:lnTo>
                  <a:lnTo>
                    <a:pt x="70231" y="73660"/>
                  </a:lnTo>
                  <a:lnTo>
                    <a:pt x="123190" y="73660"/>
                  </a:lnTo>
                  <a:lnTo>
                    <a:pt x="123190" y="57150"/>
                  </a:lnTo>
                  <a:close/>
                </a:path>
              </a:pathLst>
            </a:custGeom>
            <a:solidFill>
              <a:srgbClr val="000000"/>
            </a:solidFill>
          </p:spPr>
          <p:txBody>
            <a:bodyPr wrap="square" lIns="0" tIns="0" rIns="0" bIns="0" rtlCol="0"/>
            <a:lstStyle/>
            <a:p>
              <a:endParaRPr/>
            </a:p>
          </p:txBody>
        </p:sp>
        <p:pic>
          <p:nvPicPr>
            <p:cNvPr id="29" name="object 29"/>
            <p:cNvPicPr/>
            <p:nvPr/>
          </p:nvPicPr>
          <p:blipFill>
            <a:blip r:embed="rId17" cstate="print"/>
            <a:stretch>
              <a:fillRect/>
            </a:stretch>
          </p:blipFill>
          <p:spPr>
            <a:xfrm>
              <a:off x="7205598" y="2470657"/>
              <a:ext cx="92455" cy="193928"/>
            </a:xfrm>
            <a:prstGeom prst="rect">
              <a:avLst/>
            </a:prstGeom>
          </p:spPr>
        </p:pic>
        <p:sp>
          <p:nvSpPr>
            <p:cNvPr id="30" name="object 30"/>
            <p:cNvSpPr/>
            <p:nvPr/>
          </p:nvSpPr>
          <p:spPr>
            <a:xfrm>
              <a:off x="7431404" y="2346794"/>
              <a:ext cx="23495" cy="277495"/>
            </a:xfrm>
            <a:custGeom>
              <a:avLst/>
              <a:gdLst/>
              <a:ahLst/>
              <a:cxnLst/>
              <a:rect l="l" t="t" r="r" b="b"/>
              <a:pathLst>
                <a:path w="23495" h="277494">
                  <a:moveTo>
                    <a:pt x="22919" y="0"/>
                  </a:moveTo>
                  <a:lnTo>
                    <a:pt x="0" y="0"/>
                  </a:lnTo>
                  <a:lnTo>
                    <a:pt x="0" y="276898"/>
                  </a:lnTo>
                  <a:lnTo>
                    <a:pt x="22919" y="276898"/>
                  </a:lnTo>
                  <a:lnTo>
                    <a:pt x="22919" y="0"/>
                  </a:lnTo>
                  <a:close/>
                </a:path>
              </a:pathLst>
            </a:custGeom>
            <a:solidFill>
              <a:srgbClr val="000000"/>
            </a:solidFill>
          </p:spPr>
          <p:txBody>
            <a:bodyPr wrap="square" lIns="0" tIns="0" rIns="0" bIns="0" rtlCol="0"/>
            <a:lstStyle/>
            <a:p>
              <a:endParaRPr/>
            </a:p>
          </p:txBody>
        </p:sp>
        <p:pic>
          <p:nvPicPr>
            <p:cNvPr id="31" name="object 31"/>
            <p:cNvPicPr/>
            <p:nvPr/>
          </p:nvPicPr>
          <p:blipFill>
            <a:blip r:embed="rId18" cstate="print"/>
            <a:stretch>
              <a:fillRect/>
            </a:stretch>
          </p:blipFill>
          <p:spPr>
            <a:xfrm>
              <a:off x="7566405" y="2417444"/>
              <a:ext cx="300227" cy="206375"/>
            </a:xfrm>
            <a:prstGeom prst="rect">
              <a:avLst/>
            </a:prstGeom>
          </p:spPr>
        </p:pic>
        <p:sp>
          <p:nvSpPr>
            <p:cNvPr id="32" name="object 32"/>
            <p:cNvSpPr/>
            <p:nvPr/>
          </p:nvSpPr>
          <p:spPr>
            <a:xfrm>
              <a:off x="7901558" y="2425318"/>
              <a:ext cx="44450" cy="175895"/>
            </a:xfrm>
            <a:custGeom>
              <a:avLst/>
              <a:gdLst/>
              <a:ahLst/>
              <a:cxnLst/>
              <a:rect l="l" t="t" r="r" b="b"/>
              <a:pathLst>
                <a:path w="44450" h="175894">
                  <a:moveTo>
                    <a:pt x="42418" y="99821"/>
                  </a:moveTo>
                  <a:lnTo>
                    <a:pt x="16383" y="99821"/>
                  </a:lnTo>
                  <a:lnTo>
                    <a:pt x="16985" y="106806"/>
                  </a:lnTo>
                  <a:lnTo>
                    <a:pt x="17353" y="113664"/>
                  </a:lnTo>
                  <a:lnTo>
                    <a:pt x="17399" y="129412"/>
                  </a:lnTo>
                  <a:lnTo>
                    <a:pt x="16891" y="135635"/>
                  </a:lnTo>
                  <a:lnTo>
                    <a:pt x="14885" y="145160"/>
                  </a:lnTo>
                  <a:lnTo>
                    <a:pt x="14859" y="145287"/>
                  </a:lnTo>
                  <a:lnTo>
                    <a:pt x="13335" y="149605"/>
                  </a:lnTo>
                  <a:lnTo>
                    <a:pt x="8763" y="157225"/>
                  </a:lnTo>
                  <a:lnTo>
                    <a:pt x="5080" y="161543"/>
                  </a:lnTo>
                  <a:lnTo>
                    <a:pt x="0" y="166369"/>
                  </a:lnTo>
                  <a:lnTo>
                    <a:pt x="8000" y="175386"/>
                  </a:lnTo>
                  <a:lnTo>
                    <a:pt x="38399" y="145287"/>
                  </a:lnTo>
                  <a:lnTo>
                    <a:pt x="44450" y="127253"/>
                  </a:lnTo>
                  <a:lnTo>
                    <a:pt x="44450" y="113664"/>
                  </a:lnTo>
                  <a:lnTo>
                    <a:pt x="43850" y="107187"/>
                  </a:lnTo>
                  <a:lnTo>
                    <a:pt x="43815" y="106806"/>
                  </a:lnTo>
                  <a:lnTo>
                    <a:pt x="42418" y="99821"/>
                  </a:lnTo>
                  <a:close/>
                </a:path>
                <a:path w="44450" h="175894">
                  <a:moveTo>
                    <a:pt x="44196" y="0"/>
                  </a:moveTo>
                  <a:lnTo>
                    <a:pt x="14477" y="0"/>
                  </a:lnTo>
                  <a:lnTo>
                    <a:pt x="14477" y="34797"/>
                  </a:lnTo>
                  <a:lnTo>
                    <a:pt x="44196" y="34797"/>
                  </a:lnTo>
                  <a:lnTo>
                    <a:pt x="44196" y="0"/>
                  </a:lnTo>
                  <a:close/>
                </a:path>
              </a:pathLst>
            </a:custGeom>
            <a:solidFill>
              <a:srgbClr val="000000"/>
            </a:solidFill>
          </p:spPr>
          <p:txBody>
            <a:bodyPr wrap="square" lIns="0" tIns="0" rIns="0" bIns="0" rtlCol="0"/>
            <a:lstStyle/>
            <a:p>
              <a:endParaRPr/>
            </a:p>
          </p:txBody>
        </p:sp>
        <p:pic>
          <p:nvPicPr>
            <p:cNvPr id="33" name="object 33"/>
            <p:cNvPicPr/>
            <p:nvPr/>
          </p:nvPicPr>
          <p:blipFill>
            <a:blip r:embed="rId19" cstate="print"/>
            <a:stretch>
              <a:fillRect/>
            </a:stretch>
          </p:blipFill>
          <p:spPr>
            <a:xfrm>
              <a:off x="8039607" y="2351023"/>
              <a:ext cx="137160" cy="210947"/>
            </a:xfrm>
            <a:prstGeom prst="rect">
              <a:avLst/>
            </a:prstGeom>
          </p:spPr>
        </p:pic>
      </p:grpSp>
      <p:sp>
        <p:nvSpPr>
          <p:cNvPr id="34" name="object 34"/>
          <p:cNvSpPr txBox="1"/>
          <p:nvPr/>
        </p:nvSpPr>
        <p:spPr>
          <a:xfrm>
            <a:off x="447357" y="1158303"/>
            <a:ext cx="10589260" cy="1455420"/>
          </a:xfrm>
          <a:prstGeom prst="rect">
            <a:avLst/>
          </a:prstGeom>
        </p:spPr>
        <p:txBody>
          <a:bodyPr vert="horz" wrap="square" lIns="0" tIns="27940" rIns="0" bIns="0" rtlCol="0">
            <a:spAutoFit/>
          </a:bodyPr>
          <a:lstStyle/>
          <a:p>
            <a:pPr marL="50800" marR="43180">
              <a:lnSpc>
                <a:spcPts val="2850"/>
              </a:lnSpc>
              <a:spcBef>
                <a:spcPts val="220"/>
              </a:spcBef>
            </a:pPr>
            <a:r>
              <a:rPr sz="2400">
                <a:latin typeface="Calibri"/>
                <a:cs typeface="Calibri"/>
              </a:rPr>
              <a:t>For</a:t>
            </a:r>
            <a:r>
              <a:rPr sz="2400" spc="-100">
                <a:latin typeface="Calibri"/>
                <a:cs typeface="Calibri"/>
              </a:rPr>
              <a:t> </a:t>
            </a:r>
            <a:r>
              <a:rPr sz="2400">
                <a:latin typeface="Calibri"/>
                <a:cs typeface="Calibri"/>
              </a:rPr>
              <a:t>each</a:t>
            </a:r>
            <a:r>
              <a:rPr sz="2400" spc="-30">
                <a:latin typeface="Calibri"/>
                <a:cs typeface="Calibri"/>
              </a:rPr>
              <a:t> </a:t>
            </a:r>
            <a:r>
              <a:rPr sz="2400">
                <a:latin typeface="Calibri"/>
                <a:cs typeface="Calibri"/>
              </a:rPr>
              <a:t>position</a:t>
            </a:r>
            <a:r>
              <a:rPr sz="2400" spc="-25">
                <a:latin typeface="Calibri"/>
                <a:cs typeface="Calibri"/>
              </a:rPr>
              <a:t> </a:t>
            </a:r>
            <a:r>
              <a:rPr sz="2400">
                <a:latin typeface="Cambria Math"/>
                <a:cs typeface="Cambria Math"/>
              </a:rPr>
              <a:t>𝑡</a:t>
            </a:r>
            <a:r>
              <a:rPr sz="2400" spc="170">
                <a:latin typeface="Cambria Math"/>
                <a:cs typeface="Cambria Math"/>
              </a:rPr>
              <a:t> </a:t>
            </a:r>
            <a:r>
              <a:rPr sz="2400">
                <a:latin typeface="Cambria Math"/>
                <a:cs typeface="Cambria Math"/>
              </a:rPr>
              <a:t>=</a:t>
            </a:r>
            <a:r>
              <a:rPr sz="2400" spc="100">
                <a:latin typeface="Cambria Math"/>
                <a:cs typeface="Cambria Math"/>
              </a:rPr>
              <a:t> </a:t>
            </a:r>
            <a:r>
              <a:rPr sz="2400" spc="-10">
                <a:latin typeface="Cambria Math"/>
                <a:cs typeface="Cambria Math"/>
              </a:rPr>
              <a:t>1,</a:t>
            </a:r>
            <a:r>
              <a:rPr sz="2400" spc="-135">
                <a:latin typeface="Cambria Math"/>
                <a:cs typeface="Cambria Math"/>
              </a:rPr>
              <a:t> </a:t>
            </a:r>
            <a:r>
              <a:rPr sz="2400">
                <a:latin typeface="Cambria Math"/>
                <a:cs typeface="Cambria Math"/>
              </a:rPr>
              <a:t>…</a:t>
            </a:r>
            <a:r>
              <a:rPr sz="2400" spc="-135">
                <a:latin typeface="Cambria Math"/>
                <a:cs typeface="Cambria Math"/>
              </a:rPr>
              <a:t> </a:t>
            </a:r>
            <a:r>
              <a:rPr sz="2400">
                <a:latin typeface="Cambria Math"/>
                <a:cs typeface="Cambria Math"/>
              </a:rPr>
              <a:t>,</a:t>
            </a:r>
            <a:r>
              <a:rPr sz="2400" spc="-135">
                <a:latin typeface="Cambria Math"/>
                <a:cs typeface="Cambria Math"/>
              </a:rPr>
              <a:t> </a:t>
            </a:r>
            <a:r>
              <a:rPr sz="2400">
                <a:latin typeface="Cambria Math"/>
                <a:cs typeface="Cambria Math"/>
              </a:rPr>
              <a:t>𝑇</a:t>
            </a:r>
            <a:r>
              <a:rPr sz="2400">
                <a:latin typeface="Calibri"/>
                <a:cs typeface="Calibri"/>
              </a:rPr>
              <a:t>,</a:t>
            </a:r>
            <a:r>
              <a:rPr sz="2400" spc="-40">
                <a:latin typeface="Calibri"/>
                <a:cs typeface="Calibri"/>
              </a:rPr>
              <a:t> </a:t>
            </a:r>
            <a:r>
              <a:rPr sz="2400">
                <a:latin typeface="Calibri"/>
                <a:cs typeface="Calibri"/>
              </a:rPr>
              <a:t>predict</a:t>
            </a:r>
            <a:r>
              <a:rPr sz="2400" spc="-20">
                <a:latin typeface="Calibri"/>
                <a:cs typeface="Calibri"/>
              </a:rPr>
              <a:t> </a:t>
            </a:r>
            <a:r>
              <a:rPr sz="2400">
                <a:latin typeface="Calibri"/>
                <a:cs typeface="Calibri"/>
              </a:rPr>
              <a:t>context</a:t>
            </a:r>
            <a:r>
              <a:rPr sz="2400" spc="-25">
                <a:latin typeface="Calibri"/>
                <a:cs typeface="Calibri"/>
              </a:rPr>
              <a:t> </a:t>
            </a:r>
            <a:r>
              <a:rPr sz="2400">
                <a:latin typeface="Calibri"/>
                <a:cs typeface="Calibri"/>
              </a:rPr>
              <a:t>words</a:t>
            </a:r>
            <a:r>
              <a:rPr sz="2400" spc="-5">
                <a:latin typeface="Calibri"/>
                <a:cs typeface="Calibri"/>
              </a:rPr>
              <a:t> </a:t>
            </a:r>
            <a:r>
              <a:rPr sz="2400">
                <a:latin typeface="Calibri"/>
                <a:cs typeface="Calibri"/>
              </a:rPr>
              <a:t>within</a:t>
            </a:r>
            <a:r>
              <a:rPr sz="2400" spc="-35">
                <a:latin typeface="Calibri"/>
                <a:cs typeface="Calibri"/>
              </a:rPr>
              <a:t> </a:t>
            </a:r>
            <a:r>
              <a:rPr sz="2400">
                <a:latin typeface="Calibri"/>
                <a:cs typeface="Calibri"/>
              </a:rPr>
              <a:t>a</a:t>
            </a:r>
            <a:r>
              <a:rPr sz="2400" spc="-65">
                <a:latin typeface="Calibri"/>
                <a:cs typeface="Calibri"/>
              </a:rPr>
              <a:t> </a:t>
            </a:r>
            <a:r>
              <a:rPr sz="2400">
                <a:latin typeface="Calibri"/>
                <a:cs typeface="Calibri"/>
              </a:rPr>
              <a:t>window</a:t>
            </a:r>
            <a:r>
              <a:rPr sz="2400" spc="-35">
                <a:latin typeface="Calibri"/>
                <a:cs typeface="Calibri"/>
              </a:rPr>
              <a:t> </a:t>
            </a:r>
            <a:r>
              <a:rPr sz="2400">
                <a:latin typeface="Calibri"/>
                <a:cs typeface="Calibri"/>
              </a:rPr>
              <a:t>of</a:t>
            </a:r>
            <a:r>
              <a:rPr sz="2400" spc="-25">
                <a:latin typeface="Calibri"/>
                <a:cs typeface="Calibri"/>
              </a:rPr>
              <a:t> </a:t>
            </a:r>
            <a:r>
              <a:rPr sz="2400">
                <a:latin typeface="Calibri"/>
                <a:cs typeface="Calibri"/>
              </a:rPr>
              <a:t>fixed</a:t>
            </a:r>
            <a:r>
              <a:rPr sz="2400" spc="-30">
                <a:latin typeface="Calibri"/>
                <a:cs typeface="Calibri"/>
              </a:rPr>
              <a:t> </a:t>
            </a:r>
            <a:r>
              <a:rPr sz="2400">
                <a:latin typeface="Calibri"/>
                <a:cs typeface="Calibri"/>
              </a:rPr>
              <a:t>size</a:t>
            </a:r>
            <a:r>
              <a:rPr sz="2400" spc="80">
                <a:latin typeface="Calibri"/>
                <a:cs typeface="Calibri"/>
              </a:rPr>
              <a:t> </a:t>
            </a:r>
            <a:r>
              <a:rPr sz="2400" i="1" spc="-25">
                <a:latin typeface="Calibri"/>
                <a:cs typeface="Calibri"/>
              </a:rPr>
              <a:t>m</a:t>
            </a:r>
            <a:r>
              <a:rPr sz="2400" spc="-25">
                <a:latin typeface="Calibri"/>
                <a:cs typeface="Calibri"/>
              </a:rPr>
              <a:t>, </a:t>
            </a:r>
            <a:r>
              <a:rPr sz="2400">
                <a:latin typeface="Calibri"/>
                <a:cs typeface="Calibri"/>
              </a:rPr>
              <a:t>given</a:t>
            </a:r>
            <a:r>
              <a:rPr sz="2400" spc="-25">
                <a:latin typeface="Calibri"/>
                <a:cs typeface="Calibri"/>
              </a:rPr>
              <a:t> </a:t>
            </a:r>
            <a:r>
              <a:rPr sz="2400">
                <a:latin typeface="Calibri"/>
                <a:cs typeface="Calibri"/>
              </a:rPr>
              <a:t>center</a:t>
            </a:r>
            <a:r>
              <a:rPr sz="2400" spc="-45">
                <a:latin typeface="Calibri"/>
                <a:cs typeface="Calibri"/>
              </a:rPr>
              <a:t> </a:t>
            </a:r>
            <a:r>
              <a:rPr sz="2400">
                <a:latin typeface="Calibri"/>
                <a:cs typeface="Calibri"/>
              </a:rPr>
              <a:t>word</a:t>
            </a:r>
            <a:r>
              <a:rPr sz="2400" spc="-25">
                <a:latin typeface="Calibri"/>
                <a:cs typeface="Calibri"/>
              </a:rPr>
              <a:t> </a:t>
            </a:r>
            <a:r>
              <a:rPr sz="2400" spc="55">
                <a:latin typeface="Cambria Math"/>
                <a:cs typeface="Cambria Math"/>
              </a:rPr>
              <a:t>𝑤</a:t>
            </a:r>
            <a:r>
              <a:rPr sz="2550" spc="82" baseline="-16339">
                <a:latin typeface="Cambria Math"/>
                <a:cs typeface="Cambria Math"/>
              </a:rPr>
              <a:t>𝑡</a:t>
            </a:r>
            <a:r>
              <a:rPr sz="2400" spc="55">
                <a:latin typeface="Calibri"/>
                <a:cs typeface="Calibri"/>
              </a:rPr>
              <a:t>.</a:t>
            </a:r>
            <a:r>
              <a:rPr sz="2400" spc="-45">
                <a:latin typeface="Calibri"/>
                <a:cs typeface="Calibri"/>
              </a:rPr>
              <a:t> </a:t>
            </a:r>
            <a:r>
              <a:rPr sz="2400">
                <a:latin typeface="Calibri"/>
                <a:cs typeface="Calibri"/>
              </a:rPr>
              <a:t>Data</a:t>
            </a:r>
            <a:r>
              <a:rPr sz="2400" spc="-70">
                <a:latin typeface="Calibri"/>
                <a:cs typeface="Calibri"/>
              </a:rPr>
              <a:t> </a:t>
            </a:r>
            <a:r>
              <a:rPr sz="2400" spc="-10">
                <a:latin typeface="Calibri"/>
                <a:cs typeface="Calibri"/>
              </a:rPr>
              <a:t>likelihood:</a:t>
            </a:r>
            <a:endParaRPr sz="2400">
              <a:latin typeface="Calibri"/>
              <a:cs typeface="Calibri"/>
            </a:endParaRPr>
          </a:p>
          <a:p>
            <a:pPr marL="1809114">
              <a:lnSpc>
                <a:spcPct val="100000"/>
              </a:lnSpc>
              <a:spcBef>
                <a:spcPts val="2555"/>
              </a:spcBef>
            </a:pPr>
            <a:r>
              <a:rPr sz="2400" spc="-10">
                <a:solidFill>
                  <a:srgbClr val="89007E"/>
                </a:solidFill>
                <a:latin typeface="Calibri"/>
                <a:cs typeface="Calibri"/>
              </a:rPr>
              <a:t>Likelihood</a:t>
            </a:r>
            <a:r>
              <a:rPr sz="2400" spc="-40">
                <a:solidFill>
                  <a:srgbClr val="89007E"/>
                </a:solidFill>
                <a:latin typeface="Calibri"/>
                <a:cs typeface="Calibri"/>
              </a:rPr>
              <a:t> </a:t>
            </a:r>
            <a:r>
              <a:rPr sz="2400" spc="-50">
                <a:solidFill>
                  <a:srgbClr val="89007E"/>
                </a:solidFill>
                <a:latin typeface="Calibri"/>
                <a:cs typeface="Calibri"/>
              </a:rPr>
              <a:t>=</a:t>
            </a:r>
            <a:endParaRPr sz="2400">
              <a:latin typeface="Calibri"/>
              <a:cs typeface="Calibri"/>
            </a:endParaRPr>
          </a:p>
        </p:txBody>
      </p:sp>
      <p:sp>
        <p:nvSpPr>
          <p:cNvPr id="35" name="object 35"/>
          <p:cNvSpPr/>
          <p:nvPr/>
        </p:nvSpPr>
        <p:spPr>
          <a:xfrm>
            <a:off x="3485769" y="4150359"/>
            <a:ext cx="380365" cy="282575"/>
          </a:xfrm>
          <a:custGeom>
            <a:avLst/>
            <a:gdLst/>
            <a:ahLst/>
            <a:cxnLst/>
            <a:rect l="l" t="t" r="r" b="b"/>
            <a:pathLst>
              <a:path w="380364" h="282575">
                <a:moveTo>
                  <a:pt x="289813" y="0"/>
                </a:moveTo>
                <a:lnTo>
                  <a:pt x="285750" y="11429"/>
                </a:lnTo>
                <a:lnTo>
                  <a:pt x="302131" y="18504"/>
                </a:lnTo>
                <a:lnTo>
                  <a:pt x="316214" y="28305"/>
                </a:lnTo>
                <a:lnTo>
                  <a:pt x="344753" y="73798"/>
                </a:lnTo>
                <a:lnTo>
                  <a:pt x="352995" y="115232"/>
                </a:lnTo>
                <a:lnTo>
                  <a:pt x="354075" y="139700"/>
                </a:lnTo>
                <a:lnTo>
                  <a:pt x="353028" y="164562"/>
                </a:lnTo>
                <a:lnTo>
                  <a:pt x="344646" y="207476"/>
                </a:lnTo>
                <a:lnTo>
                  <a:pt x="316214" y="253730"/>
                </a:lnTo>
                <a:lnTo>
                  <a:pt x="286257" y="270763"/>
                </a:lnTo>
                <a:lnTo>
                  <a:pt x="289813" y="282194"/>
                </a:lnTo>
                <a:lnTo>
                  <a:pt x="328310" y="264128"/>
                </a:lnTo>
                <a:lnTo>
                  <a:pt x="356615" y="232917"/>
                </a:lnTo>
                <a:lnTo>
                  <a:pt x="374046" y="191007"/>
                </a:lnTo>
                <a:lnTo>
                  <a:pt x="379856" y="141096"/>
                </a:lnTo>
                <a:lnTo>
                  <a:pt x="378425" y="115605"/>
                </a:lnTo>
                <a:lnTo>
                  <a:pt x="378404" y="115232"/>
                </a:lnTo>
                <a:lnTo>
                  <a:pt x="366783" y="69409"/>
                </a:lnTo>
                <a:lnTo>
                  <a:pt x="343660" y="32093"/>
                </a:lnTo>
                <a:lnTo>
                  <a:pt x="310270" y="7379"/>
                </a:lnTo>
                <a:lnTo>
                  <a:pt x="289813" y="0"/>
                </a:lnTo>
                <a:close/>
              </a:path>
              <a:path w="380364" h="282575">
                <a:moveTo>
                  <a:pt x="90042" y="0"/>
                </a:moveTo>
                <a:lnTo>
                  <a:pt x="51593" y="18081"/>
                </a:lnTo>
                <a:lnTo>
                  <a:pt x="23240" y="49402"/>
                </a:lnTo>
                <a:lnTo>
                  <a:pt x="5810" y="91344"/>
                </a:lnTo>
                <a:lnTo>
                  <a:pt x="78" y="139700"/>
                </a:lnTo>
                <a:lnTo>
                  <a:pt x="0" y="141096"/>
                </a:lnTo>
                <a:lnTo>
                  <a:pt x="5810" y="191007"/>
                </a:lnTo>
                <a:lnTo>
                  <a:pt x="23240" y="232917"/>
                </a:lnTo>
                <a:lnTo>
                  <a:pt x="51498" y="264128"/>
                </a:lnTo>
                <a:lnTo>
                  <a:pt x="90042" y="282194"/>
                </a:lnTo>
                <a:lnTo>
                  <a:pt x="93598" y="270763"/>
                </a:lnTo>
                <a:lnTo>
                  <a:pt x="77475" y="263646"/>
                </a:lnTo>
                <a:lnTo>
                  <a:pt x="63579" y="253730"/>
                </a:lnTo>
                <a:lnTo>
                  <a:pt x="35083" y="207476"/>
                </a:lnTo>
                <a:lnTo>
                  <a:pt x="26701" y="164562"/>
                </a:lnTo>
                <a:lnTo>
                  <a:pt x="25653" y="139700"/>
                </a:lnTo>
                <a:lnTo>
                  <a:pt x="26701" y="115605"/>
                </a:lnTo>
                <a:lnTo>
                  <a:pt x="35083" y="73798"/>
                </a:lnTo>
                <a:lnTo>
                  <a:pt x="63722" y="28305"/>
                </a:lnTo>
                <a:lnTo>
                  <a:pt x="93979" y="11429"/>
                </a:lnTo>
                <a:lnTo>
                  <a:pt x="90042" y="0"/>
                </a:lnTo>
                <a:close/>
              </a:path>
            </a:pathLst>
          </a:custGeom>
          <a:solidFill>
            <a:srgbClr val="000000"/>
          </a:solidFill>
        </p:spPr>
        <p:txBody>
          <a:bodyPr wrap="square" lIns="0" tIns="0" rIns="0" bIns="0" rtlCol="0"/>
          <a:lstStyle/>
          <a:p>
            <a:endParaRPr/>
          </a:p>
        </p:txBody>
      </p:sp>
      <p:sp>
        <p:nvSpPr>
          <p:cNvPr id="36" name="object 36"/>
          <p:cNvSpPr txBox="1"/>
          <p:nvPr/>
        </p:nvSpPr>
        <p:spPr>
          <a:xfrm>
            <a:off x="485457" y="4066285"/>
            <a:ext cx="8341995" cy="392430"/>
          </a:xfrm>
          <a:prstGeom prst="rect">
            <a:avLst/>
          </a:prstGeom>
        </p:spPr>
        <p:txBody>
          <a:bodyPr vert="horz" wrap="square" lIns="0" tIns="13335" rIns="0" bIns="0" rtlCol="0">
            <a:spAutoFit/>
          </a:bodyPr>
          <a:lstStyle/>
          <a:p>
            <a:pPr marL="12700">
              <a:lnSpc>
                <a:spcPct val="100000"/>
              </a:lnSpc>
              <a:spcBef>
                <a:spcPts val="105"/>
              </a:spcBef>
              <a:tabLst>
                <a:tab pos="3102610" algn="l"/>
                <a:tab pos="3475990" algn="l"/>
              </a:tabLst>
            </a:pPr>
            <a:r>
              <a:rPr lang="en-US" sz="2400">
                <a:latin typeface="Calibri"/>
                <a:cs typeface="Calibri"/>
              </a:rPr>
              <a:t>The</a:t>
            </a:r>
            <a:r>
              <a:rPr lang="en-US" sz="2400" spc="-100">
                <a:latin typeface="Calibri"/>
                <a:cs typeface="Calibri"/>
              </a:rPr>
              <a:t> </a:t>
            </a:r>
            <a:r>
              <a:rPr lang="en-US" sz="2400">
                <a:solidFill>
                  <a:srgbClr val="89007E"/>
                </a:solidFill>
                <a:latin typeface="Calibri"/>
                <a:cs typeface="Calibri"/>
              </a:rPr>
              <a:t>objective</a:t>
            </a:r>
            <a:r>
              <a:rPr lang="en-US" sz="2400" spc="-15">
                <a:solidFill>
                  <a:srgbClr val="89007E"/>
                </a:solidFill>
                <a:latin typeface="Calibri"/>
                <a:cs typeface="Calibri"/>
              </a:rPr>
              <a:t> </a:t>
            </a:r>
            <a:r>
              <a:rPr lang="en-US" sz="2400">
                <a:solidFill>
                  <a:srgbClr val="89007E"/>
                </a:solidFill>
                <a:latin typeface="Calibri"/>
                <a:cs typeface="Calibri"/>
              </a:rPr>
              <a:t>function</a:t>
            </a:r>
            <a:r>
              <a:rPr lang="en-US" sz="2400" spc="-10">
                <a:solidFill>
                  <a:srgbClr val="89007E"/>
                </a:solidFill>
                <a:latin typeface="Calibri"/>
                <a:cs typeface="Calibri"/>
              </a:rPr>
              <a:t> </a:t>
            </a:r>
            <a:r>
              <a:rPr lang="en-US" sz="2400" spc="-50">
                <a:latin typeface="Cambria Math"/>
                <a:cs typeface="Cambria Math"/>
              </a:rPr>
              <a:t>𝐽</a:t>
            </a:r>
            <a:r>
              <a:rPr lang="en-US" sz="2400">
                <a:latin typeface="Cambria Math"/>
                <a:cs typeface="Cambria Math"/>
              </a:rPr>
              <a:t>	</a:t>
            </a:r>
            <a:r>
              <a:rPr lang="en-US" sz="2400" spc="-50">
                <a:latin typeface="Cambria Math"/>
                <a:cs typeface="Cambria Math"/>
              </a:rPr>
              <a:t>𝜃</a:t>
            </a:r>
            <a:r>
              <a:rPr lang="en-US" sz="2400">
                <a:latin typeface="Cambria Math"/>
                <a:cs typeface="Cambria Math"/>
              </a:rPr>
              <a:t>	</a:t>
            </a:r>
            <a:r>
              <a:rPr lang="en-US" sz="2400">
                <a:latin typeface="Calibri"/>
                <a:cs typeface="Calibri"/>
              </a:rPr>
              <a:t>is</a:t>
            </a:r>
            <a:r>
              <a:rPr lang="en-US" sz="2400" spc="-20">
                <a:latin typeface="Calibri"/>
                <a:cs typeface="Calibri"/>
              </a:rPr>
              <a:t> </a:t>
            </a:r>
            <a:r>
              <a:rPr lang="en-US" sz="2400">
                <a:latin typeface="Calibri"/>
                <a:cs typeface="Calibri"/>
              </a:rPr>
              <a:t>the</a:t>
            </a:r>
            <a:r>
              <a:rPr lang="en-US" sz="2400" spc="-60">
                <a:latin typeface="Calibri"/>
                <a:cs typeface="Calibri"/>
              </a:rPr>
              <a:t> </a:t>
            </a:r>
            <a:r>
              <a:rPr lang="en-US" sz="2400">
                <a:solidFill>
                  <a:srgbClr val="007B92"/>
                </a:solidFill>
                <a:latin typeface="Calibri"/>
                <a:cs typeface="Calibri"/>
              </a:rPr>
              <a:t>(average)</a:t>
            </a:r>
            <a:r>
              <a:rPr lang="en-US" sz="2400" spc="-25">
                <a:solidFill>
                  <a:srgbClr val="007B92"/>
                </a:solidFill>
                <a:latin typeface="Calibri"/>
                <a:cs typeface="Calibri"/>
              </a:rPr>
              <a:t> </a:t>
            </a:r>
            <a:r>
              <a:rPr lang="en-US" sz="2400">
                <a:solidFill>
                  <a:srgbClr val="175E53"/>
                </a:solidFill>
                <a:latin typeface="Calibri"/>
                <a:cs typeface="Calibri"/>
              </a:rPr>
              <a:t>negative</a:t>
            </a:r>
            <a:r>
              <a:rPr lang="en-US" sz="2400" spc="-40">
                <a:solidFill>
                  <a:srgbClr val="175E53"/>
                </a:solidFill>
                <a:latin typeface="Calibri"/>
                <a:cs typeface="Calibri"/>
              </a:rPr>
              <a:t> </a:t>
            </a:r>
            <a:r>
              <a:rPr lang="en-US" sz="2400">
                <a:latin typeface="Calibri"/>
                <a:cs typeface="Calibri"/>
              </a:rPr>
              <a:t>log</a:t>
            </a:r>
            <a:r>
              <a:rPr lang="en-US" sz="2400" spc="-50">
                <a:latin typeface="Calibri"/>
                <a:cs typeface="Calibri"/>
              </a:rPr>
              <a:t> </a:t>
            </a:r>
            <a:r>
              <a:rPr lang="en-US" sz="2400" spc="-10">
                <a:latin typeface="Calibri"/>
                <a:cs typeface="Calibri"/>
              </a:rPr>
              <a:t>likelihood:</a:t>
            </a:r>
            <a:endParaRPr sz="2400">
              <a:latin typeface="Calibri"/>
              <a:cs typeface="Calibri"/>
            </a:endParaRPr>
          </a:p>
        </p:txBody>
      </p:sp>
      <p:grpSp>
        <p:nvGrpSpPr>
          <p:cNvPr id="37" name="object 37"/>
          <p:cNvGrpSpPr/>
          <p:nvPr/>
        </p:nvGrpSpPr>
        <p:grpSpPr>
          <a:xfrm>
            <a:off x="2240660" y="4864480"/>
            <a:ext cx="556260" cy="285750"/>
            <a:chOff x="2240660" y="4864480"/>
            <a:chExt cx="556260" cy="285750"/>
          </a:xfrm>
        </p:grpSpPr>
        <p:sp>
          <p:nvSpPr>
            <p:cNvPr id="38" name="object 38"/>
            <p:cNvSpPr/>
            <p:nvPr/>
          </p:nvSpPr>
          <p:spPr>
            <a:xfrm>
              <a:off x="2240661" y="4864480"/>
              <a:ext cx="556260" cy="285750"/>
            </a:xfrm>
            <a:custGeom>
              <a:avLst/>
              <a:gdLst/>
              <a:ahLst/>
              <a:cxnLst/>
              <a:rect l="l" t="t" r="r" b="b"/>
              <a:pathLst>
                <a:path w="556260" h="285750">
                  <a:moveTo>
                    <a:pt x="135255" y="25019"/>
                  </a:moveTo>
                  <a:lnTo>
                    <a:pt x="75692" y="25019"/>
                  </a:lnTo>
                  <a:lnTo>
                    <a:pt x="74041" y="32385"/>
                  </a:lnTo>
                  <a:lnTo>
                    <a:pt x="79121" y="32639"/>
                  </a:lnTo>
                  <a:lnTo>
                    <a:pt x="82804" y="33782"/>
                  </a:lnTo>
                  <a:lnTo>
                    <a:pt x="87503" y="37338"/>
                  </a:lnTo>
                  <a:lnTo>
                    <a:pt x="88646" y="40640"/>
                  </a:lnTo>
                  <a:lnTo>
                    <a:pt x="88646" y="51435"/>
                  </a:lnTo>
                  <a:lnTo>
                    <a:pt x="50546" y="226060"/>
                  </a:lnTo>
                  <a:lnTo>
                    <a:pt x="32004" y="267462"/>
                  </a:lnTo>
                  <a:lnTo>
                    <a:pt x="24511" y="271145"/>
                  </a:lnTo>
                  <a:lnTo>
                    <a:pt x="9652" y="271145"/>
                  </a:lnTo>
                  <a:lnTo>
                    <a:pt x="5969" y="270764"/>
                  </a:lnTo>
                  <a:lnTo>
                    <a:pt x="3810" y="270002"/>
                  </a:lnTo>
                  <a:lnTo>
                    <a:pt x="0" y="284226"/>
                  </a:lnTo>
                  <a:lnTo>
                    <a:pt x="3683" y="285242"/>
                  </a:lnTo>
                  <a:lnTo>
                    <a:pt x="8382" y="285750"/>
                  </a:lnTo>
                  <a:lnTo>
                    <a:pt x="14097" y="285750"/>
                  </a:lnTo>
                  <a:lnTo>
                    <a:pt x="50952" y="275386"/>
                  </a:lnTo>
                  <a:lnTo>
                    <a:pt x="72631" y="242608"/>
                  </a:lnTo>
                  <a:lnTo>
                    <a:pt x="113919" y="59944"/>
                  </a:lnTo>
                  <a:lnTo>
                    <a:pt x="115697" y="52959"/>
                  </a:lnTo>
                  <a:lnTo>
                    <a:pt x="133604" y="32385"/>
                  </a:lnTo>
                  <a:lnTo>
                    <a:pt x="135255" y="25019"/>
                  </a:lnTo>
                  <a:close/>
                </a:path>
                <a:path w="556260" h="285750">
                  <a:moveTo>
                    <a:pt x="270129" y="11430"/>
                  </a:moveTo>
                  <a:lnTo>
                    <a:pt x="266065" y="0"/>
                  </a:lnTo>
                  <a:lnTo>
                    <a:pt x="245605" y="7391"/>
                  </a:lnTo>
                  <a:lnTo>
                    <a:pt x="227660" y="18097"/>
                  </a:lnTo>
                  <a:lnTo>
                    <a:pt x="199263" y="49530"/>
                  </a:lnTo>
                  <a:lnTo>
                    <a:pt x="181825" y="91427"/>
                  </a:lnTo>
                  <a:lnTo>
                    <a:pt x="176098" y="139700"/>
                  </a:lnTo>
                  <a:lnTo>
                    <a:pt x="176022" y="141224"/>
                  </a:lnTo>
                  <a:lnTo>
                    <a:pt x="177469" y="167170"/>
                  </a:lnTo>
                  <a:lnTo>
                    <a:pt x="189090" y="212991"/>
                  </a:lnTo>
                  <a:lnTo>
                    <a:pt x="212140" y="250215"/>
                  </a:lnTo>
                  <a:lnTo>
                    <a:pt x="245529" y="274891"/>
                  </a:lnTo>
                  <a:lnTo>
                    <a:pt x="266065" y="282321"/>
                  </a:lnTo>
                  <a:lnTo>
                    <a:pt x="269621" y="270764"/>
                  </a:lnTo>
                  <a:lnTo>
                    <a:pt x="253542" y="263664"/>
                  </a:lnTo>
                  <a:lnTo>
                    <a:pt x="239661" y="253784"/>
                  </a:lnTo>
                  <a:lnTo>
                    <a:pt x="211226" y="207556"/>
                  </a:lnTo>
                  <a:lnTo>
                    <a:pt x="202844" y="164642"/>
                  </a:lnTo>
                  <a:lnTo>
                    <a:pt x="201803" y="139700"/>
                  </a:lnTo>
                  <a:lnTo>
                    <a:pt x="202844" y="115633"/>
                  </a:lnTo>
                  <a:lnTo>
                    <a:pt x="211226" y="73863"/>
                  </a:lnTo>
                  <a:lnTo>
                    <a:pt x="239763" y="28409"/>
                  </a:lnTo>
                  <a:lnTo>
                    <a:pt x="253809" y="18580"/>
                  </a:lnTo>
                  <a:lnTo>
                    <a:pt x="270129" y="11430"/>
                  </a:lnTo>
                  <a:close/>
                </a:path>
                <a:path w="556260" h="285750">
                  <a:moveTo>
                    <a:pt x="555879" y="141224"/>
                  </a:moveTo>
                  <a:lnTo>
                    <a:pt x="554431" y="115633"/>
                  </a:lnTo>
                  <a:lnTo>
                    <a:pt x="554418" y="115354"/>
                  </a:lnTo>
                  <a:lnTo>
                    <a:pt x="550062" y="91427"/>
                  </a:lnTo>
                  <a:lnTo>
                    <a:pt x="532638" y="49530"/>
                  </a:lnTo>
                  <a:lnTo>
                    <a:pt x="504278" y="18097"/>
                  </a:lnTo>
                  <a:lnTo>
                    <a:pt x="465836" y="0"/>
                  </a:lnTo>
                  <a:lnTo>
                    <a:pt x="461899" y="11430"/>
                  </a:lnTo>
                  <a:lnTo>
                    <a:pt x="478205" y="18580"/>
                  </a:lnTo>
                  <a:lnTo>
                    <a:pt x="492252" y="28409"/>
                  </a:lnTo>
                  <a:lnTo>
                    <a:pt x="520788" y="73863"/>
                  </a:lnTo>
                  <a:lnTo>
                    <a:pt x="529132" y="115354"/>
                  </a:lnTo>
                  <a:lnTo>
                    <a:pt x="530225" y="139700"/>
                  </a:lnTo>
                  <a:lnTo>
                    <a:pt x="529170" y="164642"/>
                  </a:lnTo>
                  <a:lnTo>
                    <a:pt x="520788" y="207556"/>
                  </a:lnTo>
                  <a:lnTo>
                    <a:pt x="492290" y="253784"/>
                  </a:lnTo>
                  <a:lnTo>
                    <a:pt x="462280" y="270764"/>
                  </a:lnTo>
                  <a:lnTo>
                    <a:pt x="465836" y="282321"/>
                  </a:lnTo>
                  <a:lnTo>
                    <a:pt x="504393" y="264198"/>
                  </a:lnTo>
                  <a:lnTo>
                    <a:pt x="532765" y="232918"/>
                  </a:lnTo>
                  <a:lnTo>
                    <a:pt x="550075" y="191071"/>
                  </a:lnTo>
                  <a:lnTo>
                    <a:pt x="554418" y="167170"/>
                  </a:lnTo>
                  <a:lnTo>
                    <a:pt x="555879" y="141224"/>
                  </a:lnTo>
                  <a:close/>
                </a:path>
              </a:pathLst>
            </a:custGeom>
            <a:solidFill>
              <a:srgbClr val="000000"/>
            </a:solidFill>
          </p:spPr>
          <p:txBody>
            <a:bodyPr wrap="square" lIns="0" tIns="0" rIns="0" bIns="0" rtlCol="0"/>
            <a:lstStyle/>
            <a:p>
              <a:endParaRPr/>
            </a:p>
          </p:txBody>
        </p:sp>
        <p:pic>
          <p:nvPicPr>
            <p:cNvPr id="39" name="object 39"/>
            <p:cNvPicPr/>
            <p:nvPr/>
          </p:nvPicPr>
          <p:blipFill>
            <a:blip r:embed="rId20" cstate="print"/>
            <a:stretch>
              <a:fillRect/>
            </a:stretch>
          </p:blipFill>
          <p:spPr>
            <a:xfrm>
              <a:off x="2533522" y="4884038"/>
              <a:ext cx="137287" cy="210947"/>
            </a:xfrm>
            <a:prstGeom prst="rect">
              <a:avLst/>
            </a:prstGeom>
          </p:spPr>
        </p:pic>
      </p:grpSp>
      <p:sp>
        <p:nvSpPr>
          <p:cNvPr id="40" name="object 40"/>
          <p:cNvSpPr/>
          <p:nvPr/>
        </p:nvSpPr>
        <p:spPr>
          <a:xfrm>
            <a:off x="2930271" y="4964810"/>
            <a:ext cx="183515" cy="81915"/>
          </a:xfrm>
          <a:custGeom>
            <a:avLst/>
            <a:gdLst/>
            <a:ahLst/>
            <a:cxnLst/>
            <a:rect l="l" t="t" r="r" b="b"/>
            <a:pathLst>
              <a:path w="183514" h="81914">
                <a:moveTo>
                  <a:pt x="183261" y="61722"/>
                </a:moveTo>
                <a:lnTo>
                  <a:pt x="0" y="61722"/>
                </a:lnTo>
                <a:lnTo>
                  <a:pt x="0" y="81534"/>
                </a:lnTo>
                <a:lnTo>
                  <a:pt x="183261" y="81534"/>
                </a:lnTo>
                <a:lnTo>
                  <a:pt x="183261" y="61722"/>
                </a:lnTo>
                <a:close/>
              </a:path>
              <a:path w="183514" h="81914">
                <a:moveTo>
                  <a:pt x="183261" y="0"/>
                </a:moveTo>
                <a:lnTo>
                  <a:pt x="0" y="0"/>
                </a:lnTo>
                <a:lnTo>
                  <a:pt x="0" y="19812"/>
                </a:lnTo>
                <a:lnTo>
                  <a:pt x="183261" y="19812"/>
                </a:lnTo>
                <a:lnTo>
                  <a:pt x="183261" y="0"/>
                </a:lnTo>
                <a:close/>
              </a:path>
            </a:pathLst>
          </a:custGeom>
          <a:solidFill>
            <a:srgbClr val="000000"/>
          </a:solidFill>
        </p:spPr>
        <p:txBody>
          <a:bodyPr wrap="square" lIns="0" tIns="0" rIns="0" bIns="0" rtlCol="0"/>
          <a:lstStyle/>
          <a:p>
            <a:endParaRPr/>
          </a:p>
        </p:txBody>
      </p:sp>
      <p:sp>
        <p:nvSpPr>
          <p:cNvPr id="41" name="object 41"/>
          <p:cNvSpPr/>
          <p:nvPr/>
        </p:nvSpPr>
        <p:spPr>
          <a:xfrm>
            <a:off x="3241929" y="4995694"/>
            <a:ext cx="183515" cy="20320"/>
          </a:xfrm>
          <a:custGeom>
            <a:avLst/>
            <a:gdLst/>
            <a:ahLst/>
            <a:cxnLst/>
            <a:rect l="l" t="t" r="r" b="b"/>
            <a:pathLst>
              <a:path w="183514" h="20320">
                <a:moveTo>
                  <a:pt x="183349" y="0"/>
                </a:moveTo>
                <a:lnTo>
                  <a:pt x="0" y="0"/>
                </a:lnTo>
                <a:lnTo>
                  <a:pt x="0" y="19789"/>
                </a:lnTo>
                <a:lnTo>
                  <a:pt x="183349" y="19789"/>
                </a:lnTo>
                <a:lnTo>
                  <a:pt x="183349" y="0"/>
                </a:lnTo>
                <a:close/>
              </a:path>
            </a:pathLst>
          </a:custGeom>
          <a:solidFill>
            <a:srgbClr val="000000"/>
          </a:solidFill>
        </p:spPr>
        <p:txBody>
          <a:bodyPr wrap="square" lIns="0" tIns="0" rIns="0" bIns="0" rtlCol="0"/>
          <a:lstStyle/>
          <a:p>
            <a:endParaRPr/>
          </a:p>
        </p:txBody>
      </p:sp>
      <p:sp>
        <p:nvSpPr>
          <p:cNvPr id="42" name="object 42"/>
          <p:cNvSpPr/>
          <p:nvPr/>
        </p:nvSpPr>
        <p:spPr>
          <a:xfrm>
            <a:off x="3498215" y="4997455"/>
            <a:ext cx="190500" cy="19050"/>
          </a:xfrm>
          <a:custGeom>
            <a:avLst/>
            <a:gdLst/>
            <a:ahLst/>
            <a:cxnLst/>
            <a:rect l="l" t="t" r="r" b="b"/>
            <a:pathLst>
              <a:path w="190500" h="19050">
                <a:moveTo>
                  <a:pt x="190500" y="0"/>
                </a:moveTo>
                <a:lnTo>
                  <a:pt x="0" y="0"/>
                </a:lnTo>
                <a:lnTo>
                  <a:pt x="0" y="19044"/>
                </a:lnTo>
                <a:lnTo>
                  <a:pt x="190500" y="19044"/>
                </a:lnTo>
                <a:lnTo>
                  <a:pt x="190500" y="0"/>
                </a:lnTo>
                <a:close/>
              </a:path>
            </a:pathLst>
          </a:custGeom>
          <a:solidFill>
            <a:srgbClr val="000000"/>
          </a:solidFill>
        </p:spPr>
        <p:txBody>
          <a:bodyPr wrap="square" lIns="0" tIns="0" rIns="0" bIns="0" rtlCol="0"/>
          <a:lstStyle/>
          <a:p>
            <a:endParaRPr/>
          </a:p>
        </p:txBody>
      </p:sp>
      <p:pic>
        <p:nvPicPr>
          <p:cNvPr id="43" name="object 43"/>
          <p:cNvPicPr/>
          <p:nvPr/>
        </p:nvPicPr>
        <p:blipFill>
          <a:blip r:embed="rId21" cstate="print"/>
          <a:stretch>
            <a:fillRect/>
          </a:stretch>
        </p:blipFill>
        <p:spPr>
          <a:xfrm>
            <a:off x="3533775" y="4656582"/>
            <a:ext cx="118490" cy="205486"/>
          </a:xfrm>
          <a:prstGeom prst="rect">
            <a:avLst/>
          </a:prstGeom>
        </p:spPr>
      </p:pic>
      <p:pic>
        <p:nvPicPr>
          <p:cNvPr id="44" name="object 44"/>
          <p:cNvPicPr/>
          <p:nvPr/>
        </p:nvPicPr>
        <p:blipFill>
          <a:blip r:embed="rId22" cstate="print"/>
          <a:stretch>
            <a:fillRect/>
          </a:stretch>
        </p:blipFill>
        <p:spPr>
          <a:xfrm>
            <a:off x="3508121" y="5093334"/>
            <a:ext cx="166496" cy="203199"/>
          </a:xfrm>
          <a:prstGeom prst="rect">
            <a:avLst/>
          </a:prstGeom>
        </p:spPr>
      </p:pic>
      <p:sp>
        <p:nvSpPr>
          <p:cNvPr id="45" name="object 45"/>
          <p:cNvSpPr/>
          <p:nvPr/>
        </p:nvSpPr>
        <p:spPr>
          <a:xfrm>
            <a:off x="3745610" y="4879721"/>
            <a:ext cx="386715" cy="279400"/>
          </a:xfrm>
          <a:custGeom>
            <a:avLst/>
            <a:gdLst/>
            <a:ahLst/>
            <a:cxnLst/>
            <a:rect l="l" t="t" r="r" b="b"/>
            <a:pathLst>
              <a:path w="386714" h="279400">
                <a:moveTo>
                  <a:pt x="319277" y="68198"/>
                </a:moveTo>
                <a:lnTo>
                  <a:pt x="304291" y="68198"/>
                </a:lnTo>
                <a:lnTo>
                  <a:pt x="296925" y="69214"/>
                </a:lnTo>
                <a:lnTo>
                  <a:pt x="263271" y="89788"/>
                </a:lnTo>
                <a:lnTo>
                  <a:pt x="256286" y="109854"/>
                </a:lnTo>
                <a:lnTo>
                  <a:pt x="256369" y="127761"/>
                </a:lnTo>
                <a:lnTo>
                  <a:pt x="258063" y="135508"/>
                </a:lnTo>
                <a:lnTo>
                  <a:pt x="261874" y="142747"/>
                </a:lnTo>
                <a:lnTo>
                  <a:pt x="265556" y="149859"/>
                </a:lnTo>
                <a:lnTo>
                  <a:pt x="271017" y="155447"/>
                </a:lnTo>
                <a:lnTo>
                  <a:pt x="278129" y="159638"/>
                </a:lnTo>
                <a:lnTo>
                  <a:pt x="270046" y="165812"/>
                </a:lnTo>
                <a:lnTo>
                  <a:pt x="264413" y="171068"/>
                </a:lnTo>
                <a:lnTo>
                  <a:pt x="258063" y="180466"/>
                </a:lnTo>
                <a:lnTo>
                  <a:pt x="256539" y="185673"/>
                </a:lnTo>
                <a:lnTo>
                  <a:pt x="256539" y="196341"/>
                </a:lnTo>
                <a:lnTo>
                  <a:pt x="271525" y="212597"/>
                </a:lnTo>
                <a:lnTo>
                  <a:pt x="263905" y="216534"/>
                </a:lnTo>
                <a:lnTo>
                  <a:pt x="258063" y="220979"/>
                </a:lnTo>
                <a:lnTo>
                  <a:pt x="249681" y="231139"/>
                </a:lnTo>
                <a:lnTo>
                  <a:pt x="247650" y="236854"/>
                </a:lnTo>
                <a:lnTo>
                  <a:pt x="247650" y="250062"/>
                </a:lnTo>
                <a:lnTo>
                  <a:pt x="249174" y="255904"/>
                </a:lnTo>
                <a:lnTo>
                  <a:pt x="252475" y="260476"/>
                </a:lnTo>
                <a:lnTo>
                  <a:pt x="255650" y="265048"/>
                </a:lnTo>
                <a:lnTo>
                  <a:pt x="293758" y="278435"/>
                </a:lnTo>
                <a:lnTo>
                  <a:pt x="300835" y="279019"/>
                </a:lnTo>
                <a:lnTo>
                  <a:pt x="301161" y="279019"/>
                </a:lnTo>
                <a:lnTo>
                  <a:pt x="309697" y="279399"/>
                </a:lnTo>
                <a:lnTo>
                  <a:pt x="314833" y="279399"/>
                </a:lnTo>
                <a:lnTo>
                  <a:pt x="324691" y="279019"/>
                </a:lnTo>
                <a:lnTo>
                  <a:pt x="360961" y="267715"/>
                </a:lnTo>
                <a:lnTo>
                  <a:pt x="314578" y="267715"/>
                </a:lnTo>
                <a:lnTo>
                  <a:pt x="304337" y="267313"/>
                </a:lnTo>
                <a:lnTo>
                  <a:pt x="271399" y="236219"/>
                </a:lnTo>
                <a:lnTo>
                  <a:pt x="272668" y="231520"/>
                </a:lnTo>
                <a:lnTo>
                  <a:pt x="275132" y="227456"/>
                </a:lnTo>
                <a:lnTo>
                  <a:pt x="277749" y="223011"/>
                </a:lnTo>
                <a:lnTo>
                  <a:pt x="281559" y="219074"/>
                </a:lnTo>
                <a:lnTo>
                  <a:pt x="286638" y="215264"/>
                </a:lnTo>
                <a:lnTo>
                  <a:pt x="378941" y="215264"/>
                </a:lnTo>
                <a:lnTo>
                  <a:pt x="374523" y="206628"/>
                </a:lnTo>
                <a:lnTo>
                  <a:pt x="337312" y="194055"/>
                </a:lnTo>
                <a:lnTo>
                  <a:pt x="294893" y="194055"/>
                </a:lnTo>
                <a:lnTo>
                  <a:pt x="289813" y="193674"/>
                </a:lnTo>
                <a:lnTo>
                  <a:pt x="286512" y="192785"/>
                </a:lnTo>
                <a:lnTo>
                  <a:pt x="283210" y="192023"/>
                </a:lnTo>
                <a:lnTo>
                  <a:pt x="280797" y="190753"/>
                </a:lnTo>
                <a:lnTo>
                  <a:pt x="278002" y="186943"/>
                </a:lnTo>
                <a:lnTo>
                  <a:pt x="277240" y="184149"/>
                </a:lnTo>
                <a:lnTo>
                  <a:pt x="277240" y="174878"/>
                </a:lnTo>
                <a:lnTo>
                  <a:pt x="281050" y="169290"/>
                </a:lnTo>
                <a:lnTo>
                  <a:pt x="288543" y="163575"/>
                </a:lnTo>
                <a:lnTo>
                  <a:pt x="333249" y="163575"/>
                </a:lnTo>
                <a:lnTo>
                  <a:pt x="334216" y="163369"/>
                </a:lnTo>
                <a:lnTo>
                  <a:pt x="344060" y="159283"/>
                </a:lnTo>
                <a:lnTo>
                  <a:pt x="350657" y="154685"/>
                </a:lnTo>
                <a:lnTo>
                  <a:pt x="302767" y="154685"/>
                </a:lnTo>
                <a:lnTo>
                  <a:pt x="295528" y="151383"/>
                </a:lnTo>
                <a:lnTo>
                  <a:pt x="282835" y="116077"/>
                </a:lnTo>
                <a:lnTo>
                  <a:pt x="283303" y="107614"/>
                </a:lnTo>
                <a:lnTo>
                  <a:pt x="302513" y="79501"/>
                </a:lnTo>
                <a:lnTo>
                  <a:pt x="386206" y="79501"/>
                </a:lnTo>
                <a:lnTo>
                  <a:pt x="386206" y="70738"/>
                </a:lnTo>
                <a:lnTo>
                  <a:pt x="333501" y="70738"/>
                </a:lnTo>
                <a:lnTo>
                  <a:pt x="326389" y="68960"/>
                </a:lnTo>
                <a:lnTo>
                  <a:pt x="319277" y="68198"/>
                </a:lnTo>
                <a:close/>
              </a:path>
              <a:path w="386714" h="279400">
                <a:moveTo>
                  <a:pt x="378941" y="215264"/>
                </a:moveTo>
                <a:lnTo>
                  <a:pt x="286638" y="215264"/>
                </a:lnTo>
                <a:lnTo>
                  <a:pt x="292735" y="215899"/>
                </a:lnTo>
                <a:lnTo>
                  <a:pt x="299847" y="216153"/>
                </a:lnTo>
                <a:lnTo>
                  <a:pt x="335788" y="216153"/>
                </a:lnTo>
                <a:lnTo>
                  <a:pt x="340487" y="216788"/>
                </a:lnTo>
                <a:lnTo>
                  <a:pt x="356235" y="230123"/>
                </a:lnTo>
                <a:lnTo>
                  <a:pt x="356997" y="232790"/>
                </a:lnTo>
                <a:lnTo>
                  <a:pt x="357250" y="235457"/>
                </a:lnTo>
                <a:lnTo>
                  <a:pt x="357130" y="244601"/>
                </a:lnTo>
                <a:lnTo>
                  <a:pt x="355600" y="249427"/>
                </a:lnTo>
                <a:lnTo>
                  <a:pt x="352171" y="253872"/>
                </a:lnTo>
                <a:lnTo>
                  <a:pt x="348868" y="258317"/>
                </a:lnTo>
                <a:lnTo>
                  <a:pt x="343915" y="261746"/>
                </a:lnTo>
                <a:lnTo>
                  <a:pt x="337565" y="264159"/>
                </a:lnTo>
                <a:lnTo>
                  <a:pt x="331215" y="266445"/>
                </a:lnTo>
                <a:lnTo>
                  <a:pt x="323468" y="267715"/>
                </a:lnTo>
                <a:lnTo>
                  <a:pt x="360961" y="267715"/>
                </a:lnTo>
                <a:lnTo>
                  <a:pt x="381405" y="232790"/>
                </a:lnTo>
                <a:lnTo>
                  <a:pt x="381508" y="224027"/>
                </a:lnTo>
                <a:lnTo>
                  <a:pt x="380111" y="217550"/>
                </a:lnTo>
                <a:lnTo>
                  <a:pt x="378941" y="215264"/>
                </a:lnTo>
                <a:close/>
              </a:path>
              <a:path w="386714" h="279400">
                <a:moveTo>
                  <a:pt x="333249" y="163575"/>
                </a:moveTo>
                <a:lnTo>
                  <a:pt x="288543" y="163575"/>
                </a:lnTo>
                <a:lnTo>
                  <a:pt x="295113" y="165812"/>
                </a:lnTo>
                <a:lnTo>
                  <a:pt x="295943" y="165812"/>
                </a:lnTo>
                <a:lnTo>
                  <a:pt x="301625" y="166623"/>
                </a:lnTo>
                <a:lnTo>
                  <a:pt x="309752" y="166623"/>
                </a:lnTo>
                <a:lnTo>
                  <a:pt x="322776" y="165812"/>
                </a:lnTo>
                <a:lnTo>
                  <a:pt x="333249" y="163575"/>
                </a:lnTo>
                <a:close/>
              </a:path>
              <a:path w="386714" h="279400">
                <a:moveTo>
                  <a:pt x="386206" y="79501"/>
                </a:moveTo>
                <a:lnTo>
                  <a:pt x="317500" y="79501"/>
                </a:lnTo>
                <a:lnTo>
                  <a:pt x="322325" y="80771"/>
                </a:lnTo>
                <a:lnTo>
                  <a:pt x="326643" y="83565"/>
                </a:lnTo>
                <a:lnTo>
                  <a:pt x="340487" y="109854"/>
                </a:lnTo>
                <a:lnTo>
                  <a:pt x="340487" y="123189"/>
                </a:lnTo>
                <a:lnTo>
                  <a:pt x="340009" y="127486"/>
                </a:lnTo>
                <a:lnTo>
                  <a:pt x="339978" y="127761"/>
                </a:lnTo>
                <a:lnTo>
                  <a:pt x="317373" y="154685"/>
                </a:lnTo>
                <a:lnTo>
                  <a:pt x="350657" y="154685"/>
                </a:lnTo>
                <a:lnTo>
                  <a:pt x="367284" y="116077"/>
                </a:lnTo>
                <a:lnTo>
                  <a:pt x="367284" y="109854"/>
                </a:lnTo>
                <a:lnTo>
                  <a:pt x="366394" y="104139"/>
                </a:lnTo>
                <a:lnTo>
                  <a:pt x="364616" y="98932"/>
                </a:lnTo>
                <a:lnTo>
                  <a:pt x="362838" y="93598"/>
                </a:lnTo>
                <a:lnTo>
                  <a:pt x="360425" y="89407"/>
                </a:lnTo>
                <a:lnTo>
                  <a:pt x="357250" y="86359"/>
                </a:lnTo>
                <a:lnTo>
                  <a:pt x="358648" y="84708"/>
                </a:lnTo>
                <a:lnTo>
                  <a:pt x="386206" y="84708"/>
                </a:lnTo>
                <a:lnTo>
                  <a:pt x="386206" y="79501"/>
                </a:lnTo>
                <a:close/>
              </a:path>
              <a:path w="386714" h="279400">
                <a:moveTo>
                  <a:pt x="386206" y="84708"/>
                </a:moveTo>
                <a:lnTo>
                  <a:pt x="358648" y="84708"/>
                </a:lnTo>
                <a:lnTo>
                  <a:pt x="386206" y="85724"/>
                </a:lnTo>
                <a:lnTo>
                  <a:pt x="386206" y="84708"/>
                </a:lnTo>
                <a:close/>
              </a:path>
              <a:path w="386714" h="279400">
                <a:moveTo>
                  <a:pt x="157861" y="68198"/>
                </a:moveTo>
                <a:lnTo>
                  <a:pt x="116905" y="81097"/>
                </a:lnTo>
                <a:lnTo>
                  <a:pt x="94059" y="120459"/>
                </a:lnTo>
                <a:lnTo>
                  <a:pt x="92009" y="144144"/>
                </a:lnTo>
                <a:lnTo>
                  <a:pt x="92945" y="159511"/>
                </a:lnTo>
                <a:lnTo>
                  <a:pt x="108203" y="197103"/>
                </a:lnTo>
                <a:lnTo>
                  <a:pt x="155448" y="215264"/>
                </a:lnTo>
                <a:lnTo>
                  <a:pt x="165379" y="214741"/>
                </a:lnTo>
                <a:lnTo>
                  <a:pt x="174609" y="213169"/>
                </a:lnTo>
                <a:lnTo>
                  <a:pt x="183147" y="210550"/>
                </a:lnTo>
                <a:lnTo>
                  <a:pt x="191008" y="206882"/>
                </a:lnTo>
                <a:lnTo>
                  <a:pt x="195954" y="203580"/>
                </a:lnTo>
                <a:lnTo>
                  <a:pt x="157734" y="203580"/>
                </a:lnTo>
                <a:lnTo>
                  <a:pt x="149189" y="202555"/>
                </a:lnTo>
                <a:lnTo>
                  <a:pt x="122475" y="167084"/>
                </a:lnTo>
                <a:lnTo>
                  <a:pt x="120014" y="139953"/>
                </a:lnTo>
                <a:lnTo>
                  <a:pt x="120630" y="126382"/>
                </a:lnTo>
                <a:lnTo>
                  <a:pt x="134973" y="88669"/>
                </a:lnTo>
                <a:lnTo>
                  <a:pt x="157225" y="79882"/>
                </a:lnTo>
                <a:lnTo>
                  <a:pt x="198480" y="79882"/>
                </a:lnTo>
                <a:lnTo>
                  <a:pt x="196955" y="78539"/>
                </a:lnTo>
                <a:lnTo>
                  <a:pt x="185886" y="72806"/>
                </a:lnTo>
                <a:lnTo>
                  <a:pt x="172813" y="69343"/>
                </a:lnTo>
                <a:lnTo>
                  <a:pt x="157861" y="68198"/>
                </a:lnTo>
                <a:close/>
              </a:path>
              <a:path w="386714" h="279400">
                <a:moveTo>
                  <a:pt x="198480" y="79882"/>
                </a:moveTo>
                <a:lnTo>
                  <a:pt x="164464" y="79882"/>
                </a:lnTo>
                <a:lnTo>
                  <a:pt x="170814" y="82168"/>
                </a:lnTo>
                <a:lnTo>
                  <a:pt x="181863" y="91185"/>
                </a:lnTo>
                <a:lnTo>
                  <a:pt x="194002" y="133665"/>
                </a:lnTo>
                <a:lnTo>
                  <a:pt x="194310" y="152018"/>
                </a:lnTo>
                <a:lnTo>
                  <a:pt x="193675" y="159511"/>
                </a:lnTo>
                <a:lnTo>
                  <a:pt x="179324" y="195452"/>
                </a:lnTo>
                <a:lnTo>
                  <a:pt x="164337" y="203580"/>
                </a:lnTo>
                <a:lnTo>
                  <a:pt x="195954" y="203580"/>
                </a:lnTo>
                <a:lnTo>
                  <a:pt x="220424" y="162607"/>
                </a:lnTo>
                <a:lnTo>
                  <a:pt x="222498" y="139953"/>
                </a:lnTo>
                <a:lnTo>
                  <a:pt x="221518" y="124126"/>
                </a:lnTo>
                <a:lnTo>
                  <a:pt x="221480" y="123511"/>
                </a:lnTo>
                <a:lnTo>
                  <a:pt x="218408" y="109219"/>
                </a:lnTo>
                <a:lnTo>
                  <a:pt x="213288" y="96928"/>
                </a:lnTo>
                <a:lnTo>
                  <a:pt x="206121" y="86613"/>
                </a:lnTo>
                <a:lnTo>
                  <a:pt x="198480" y="79882"/>
                </a:lnTo>
                <a:close/>
              </a:path>
              <a:path w="386714" h="279400">
                <a:moveTo>
                  <a:pt x="44703" y="0"/>
                </a:moveTo>
                <a:lnTo>
                  <a:pt x="35813" y="0"/>
                </a:lnTo>
                <a:lnTo>
                  <a:pt x="0" y="1523"/>
                </a:lnTo>
                <a:lnTo>
                  <a:pt x="0" y="9270"/>
                </a:lnTo>
                <a:lnTo>
                  <a:pt x="4952" y="10159"/>
                </a:lnTo>
                <a:lnTo>
                  <a:pt x="8509" y="11048"/>
                </a:lnTo>
                <a:lnTo>
                  <a:pt x="10413" y="11937"/>
                </a:lnTo>
                <a:lnTo>
                  <a:pt x="12446" y="12826"/>
                </a:lnTo>
                <a:lnTo>
                  <a:pt x="13969" y="13969"/>
                </a:lnTo>
                <a:lnTo>
                  <a:pt x="18923" y="185419"/>
                </a:lnTo>
                <a:lnTo>
                  <a:pt x="18668" y="188721"/>
                </a:lnTo>
                <a:lnTo>
                  <a:pt x="2286" y="205612"/>
                </a:lnTo>
                <a:lnTo>
                  <a:pt x="2286" y="212978"/>
                </a:lnTo>
                <a:lnTo>
                  <a:pt x="61467" y="212978"/>
                </a:lnTo>
                <a:lnTo>
                  <a:pt x="61467" y="205612"/>
                </a:lnTo>
                <a:lnTo>
                  <a:pt x="56387" y="204342"/>
                </a:lnTo>
                <a:lnTo>
                  <a:pt x="52704" y="202818"/>
                </a:lnTo>
                <a:lnTo>
                  <a:pt x="50546" y="201040"/>
                </a:lnTo>
                <a:lnTo>
                  <a:pt x="48260" y="199389"/>
                </a:lnTo>
                <a:lnTo>
                  <a:pt x="46736" y="196849"/>
                </a:lnTo>
                <a:lnTo>
                  <a:pt x="45974" y="193547"/>
                </a:lnTo>
                <a:lnTo>
                  <a:pt x="45212" y="190118"/>
                </a:lnTo>
                <a:lnTo>
                  <a:pt x="44803" y="185419"/>
                </a:lnTo>
                <a:lnTo>
                  <a:pt x="44703" y="0"/>
                </a:lnTo>
                <a:close/>
              </a:path>
            </a:pathLst>
          </a:custGeom>
          <a:solidFill>
            <a:srgbClr val="000000"/>
          </a:solidFill>
        </p:spPr>
        <p:txBody>
          <a:bodyPr wrap="square" lIns="0" tIns="0" rIns="0" bIns="0" rtlCol="0"/>
          <a:lstStyle/>
          <a:p>
            <a:endParaRPr/>
          </a:p>
        </p:txBody>
      </p:sp>
      <p:pic>
        <p:nvPicPr>
          <p:cNvPr id="46" name="object 46"/>
          <p:cNvPicPr/>
          <p:nvPr/>
        </p:nvPicPr>
        <p:blipFill>
          <a:blip r:embed="rId23" cstate="print"/>
          <a:stretch>
            <a:fillRect/>
          </a:stretch>
        </p:blipFill>
        <p:spPr>
          <a:xfrm>
            <a:off x="4190872" y="4889500"/>
            <a:ext cx="140969" cy="203200"/>
          </a:xfrm>
          <a:prstGeom prst="rect">
            <a:avLst/>
          </a:prstGeom>
        </p:spPr>
      </p:pic>
      <p:grpSp>
        <p:nvGrpSpPr>
          <p:cNvPr id="47" name="object 47"/>
          <p:cNvGrpSpPr/>
          <p:nvPr/>
        </p:nvGrpSpPr>
        <p:grpSpPr>
          <a:xfrm>
            <a:off x="4377435" y="4877689"/>
            <a:ext cx="380365" cy="282575"/>
            <a:chOff x="4377435" y="4877689"/>
            <a:chExt cx="380365" cy="282575"/>
          </a:xfrm>
        </p:grpSpPr>
        <p:sp>
          <p:nvSpPr>
            <p:cNvPr id="48" name="object 48"/>
            <p:cNvSpPr/>
            <p:nvPr/>
          </p:nvSpPr>
          <p:spPr>
            <a:xfrm>
              <a:off x="4377435" y="4877689"/>
              <a:ext cx="93980" cy="282575"/>
            </a:xfrm>
            <a:custGeom>
              <a:avLst/>
              <a:gdLst/>
              <a:ahLst/>
              <a:cxnLst/>
              <a:rect l="l" t="t" r="r" b="b"/>
              <a:pathLst>
                <a:path w="93979" h="282575">
                  <a:moveTo>
                    <a:pt x="90042" y="0"/>
                  </a:moveTo>
                  <a:lnTo>
                    <a:pt x="51546" y="18081"/>
                  </a:lnTo>
                  <a:lnTo>
                    <a:pt x="23240" y="49403"/>
                  </a:lnTo>
                  <a:lnTo>
                    <a:pt x="5810" y="91344"/>
                  </a:lnTo>
                  <a:lnTo>
                    <a:pt x="0" y="141097"/>
                  </a:lnTo>
                  <a:lnTo>
                    <a:pt x="1432" y="167052"/>
                  </a:lnTo>
                  <a:lnTo>
                    <a:pt x="12965" y="212963"/>
                  </a:lnTo>
                  <a:lnTo>
                    <a:pt x="36018" y="250207"/>
                  </a:lnTo>
                  <a:lnTo>
                    <a:pt x="69494" y="274833"/>
                  </a:lnTo>
                  <a:lnTo>
                    <a:pt x="90042" y="282194"/>
                  </a:lnTo>
                  <a:lnTo>
                    <a:pt x="93599" y="270763"/>
                  </a:lnTo>
                  <a:lnTo>
                    <a:pt x="77475" y="263646"/>
                  </a:lnTo>
                  <a:lnTo>
                    <a:pt x="63579" y="253730"/>
                  </a:lnTo>
                  <a:lnTo>
                    <a:pt x="35083" y="207476"/>
                  </a:lnTo>
                  <a:lnTo>
                    <a:pt x="26701" y="164562"/>
                  </a:lnTo>
                  <a:lnTo>
                    <a:pt x="25653" y="139700"/>
                  </a:lnTo>
                  <a:lnTo>
                    <a:pt x="26701" y="115605"/>
                  </a:lnTo>
                  <a:lnTo>
                    <a:pt x="35083" y="73798"/>
                  </a:lnTo>
                  <a:lnTo>
                    <a:pt x="63674" y="28305"/>
                  </a:lnTo>
                  <a:lnTo>
                    <a:pt x="93979" y="11430"/>
                  </a:lnTo>
                  <a:lnTo>
                    <a:pt x="90042" y="0"/>
                  </a:lnTo>
                  <a:close/>
                </a:path>
              </a:pathLst>
            </a:custGeom>
            <a:solidFill>
              <a:srgbClr val="000000"/>
            </a:solidFill>
          </p:spPr>
          <p:txBody>
            <a:bodyPr wrap="square" lIns="0" tIns="0" rIns="0" bIns="0" rtlCol="0"/>
            <a:lstStyle/>
            <a:p>
              <a:endParaRPr/>
            </a:p>
          </p:txBody>
        </p:sp>
        <p:pic>
          <p:nvPicPr>
            <p:cNvPr id="49" name="object 49"/>
            <p:cNvPicPr/>
            <p:nvPr/>
          </p:nvPicPr>
          <p:blipFill>
            <a:blip r:embed="rId24" cstate="print"/>
            <a:stretch>
              <a:fillRect/>
            </a:stretch>
          </p:blipFill>
          <p:spPr>
            <a:xfrm>
              <a:off x="4494783" y="4884039"/>
              <a:ext cx="137160" cy="210947"/>
            </a:xfrm>
            <a:prstGeom prst="rect">
              <a:avLst/>
            </a:prstGeom>
          </p:spPr>
        </p:pic>
        <p:sp>
          <p:nvSpPr>
            <p:cNvPr id="50" name="object 50"/>
            <p:cNvSpPr/>
            <p:nvPr/>
          </p:nvSpPr>
          <p:spPr>
            <a:xfrm>
              <a:off x="4663693" y="4877689"/>
              <a:ext cx="94615" cy="282575"/>
            </a:xfrm>
            <a:custGeom>
              <a:avLst/>
              <a:gdLst/>
              <a:ahLst/>
              <a:cxnLst/>
              <a:rect l="l" t="t" r="r" b="b"/>
              <a:pathLst>
                <a:path w="94614" h="282575">
                  <a:moveTo>
                    <a:pt x="4063" y="0"/>
                  </a:moveTo>
                  <a:lnTo>
                    <a:pt x="0" y="11430"/>
                  </a:lnTo>
                  <a:lnTo>
                    <a:pt x="16363" y="18504"/>
                  </a:lnTo>
                  <a:lnTo>
                    <a:pt x="30416" y="28305"/>
                  </a:lnTo>
                  <a:lnTo>
                    <a:pt x="58949" y="73798"/>
                  </a:lnTo>
                  <a:lnTo>
                    <a:pt x="67280" y="115605"/>
                  </a:lnTo>
                  <a:lnTo>
                    <a:pt x="68325" y="139700"/>
                  </a:lnTo>
                  <a:lnTo>
                    <a:pt x="67278" y="164562"/>
                  </a:lnTo>
                  <a:lnTo>
                    <a:pt x="58896" y="207476"/>
                  </a:lnTo>
                  <a:lnTo>
                    <a:pt x="30416" y="253730"/>
                  </a:lnTo>
                  <a:lnTo>
                    <a:pt x="507" y="270763"/>
                  </a:lnTo>
                  <a:lnTo>
                    <a:pt x="4063" y="282194"/>
                  </a:lnTo>
                  <a:lnTo>
                    <a:pt x="42560" y="264175"/>
                  </a:lnTo>
                  <a:lnTo>
                    <a:pt x="70865" y="232918"/>
                  </a:lnTo>
                  <a:lnTo>
                    <a:pt x="88296" y="191007"/>
                  </a:lnTo>
                  <a:lnTo>
                    <a:pt x="94106" y="141097"/>
                  </a:lnTo>
                  <a:lnTo>
                    <a:pt x="92652" y="115232"/>
                  </a:lnTo>
                  <a:lnTo>
                    <a:pt x="80980" y="69409"/>
                  </a:lnTo>
                  <a:lnTo>
                    <a:pt x="57856" y="32093"/>
                  </a:lnTo>
                  <a:lnTo>
                    <a:pt x="24518" y="7379"/>
                  </a:lnTo>
                  <a:lnTo>
                    <a:pt x="4063" y="0"/>
                  </a:lnTo>
                  <a:close/>
                </a:path>
              </a:pathLst>
            </a:custGeom>
            <a:solidFill>
              <a:srgbClr val="000000"/>
            </a:solidFill>
          </p:spPr>
          <p:txBody>
            <a:bodyPr wrap="square" lIns="0" tIns="0" rIns="0" bIns="0" rtlCol="0"/>
            <a:lstStyle/>
            <a:p>
              <a:endParaRPr/>
            </a:p>
          </p:txBody>
        </p:sp>
      </p:grpSp>
      <p:sp>
        <p:nvSpPr>
          <p:cNvPr id="51" name="object 51"/>
          <p:cNvSpPr/>
          <p:nvPr/>
        </p:nvSpPr>
        <p:spPr>
          <a:xfrm>
            <a:off x="4891913" y="4964810"/>
            <a:ext cx="183515" cy="81915"/>
          </a:xfrm>
          <a:custGeom>
            <a:avLst/>
            <a:gdLst/>
            <a:ahLst/>
            <a:cxnLst/>
            <a:rect l="l" t="t" r="r" b="b"/>
            <a:pathLst>
              <a:path w="183514" h="81914">
                <a:moveTo>
                  <a:pt x="183388" y="61722"/>
                </a:moveTo>
                <a:lnTo>
                  <a:pt x="0" y="61722"/>
                </a:lnTo>
                <a:lnTo>
                  <a:pt x="0" y="81534"/>
                </a:lnTo>
                <a:lnTo>
                  <a:pt x="183388" y="81534"/>
                </a:lnTo>
                <a:lnTo>
                  <a:pt x="183388" y="61722"/>
                </a:lnTo>
                <a:close/>
              </a:path>
              <a:path w="183514" h="81914">
                <a:moveTo>
                  <a:pt x="183388" y="0"/>
                </a:moveTo>
                <a:lnTo>
                  <a:pt x="0" y="0"/>
                </a:lnTo>
                <a:lnTo>
                  <a:pt x="0" y="19812"/>
                </a:lnTo>
                <a:lnTo>
                  <a:pt x="183388" y="19812"/>
                </a:lnTo>
                <a:lnTo>
                  <a:pt x="183388" y="0"/>
                </a:lnTo>
                <a:close/>
              </a:path>
            </a:pathLst>
          </a:custGeom>
          <a:solidFill>
            <a:srgbClr val="000000"/>
          </a:solidFill>
        </p:spPr>
        <p:txBody>
          <a:bodyPr wrap="square" lIns="0" tIns="0" rIns="0" bIns="0" rtlCol="0"/>
          <a:lstStyle/>
          <a:p>
            <a:endParaRPr/>
          </a:p>
        </p:txBody>
      </p:sp>
      <p:sp>
        <p:nvSpPr>
          <p:cNvPr id="52" name="object 52"/>
          <p:cNvSpPr/>
          <p:nvPr/>
        </p:nvSpPr>
        <p:spPr>
          <a:xfrm>
            <a:off x="5203697" y="4995694"/>
            <a:ext cx="183515" cy="20320"/>
          </a:xfrm>
          <a:custGeom>
            <a:avLst/>
            <a:gdLst/>
            <a:ahLst/>
            <a:cxnLst/>
            <a:rect l="l" t="t" r="r" b="b"/>
            <a:pathLst>
              <a:path w="183514" h="20320">
                <a:moveTo>
                  <a:pt x="183349" y="0"/>
                </a:moveTo>
                <a:lnTo>
                  <a:pt x="0" y="0"/>
                </a:lnTo>
                <a:lnTo>
                  <a:pt x="0" y="19789"/>
                </a:lnTo>
                <a:lnTo>
                  <a:pt x="183349" y="19789"/>
                </a:lnTo>
                <a:lnTo>
                  <a:pt x="183349" y="0"/>
                </a:lnTo>
                <a:close/>
              </a:path>
            </a:pathLst>
          </a:custGeom>
          <a:solidFill>
            <a:srgbClr val="175E53"/>
          </a:solidFill>
        </p:spPr>
        <p:txBody>
          <a:bodyPr wrap="square" lIns="0" tIns="0" rIns="0" bIns="0" rtlCol="0"/>
          <a:lstStyle/>
          <a:p>
            <a:endParaRPr/>
          </a:p>
        </p:txBody>
      </p:sp>
      <p:sp>
        <p:nvSpPr>
          <p:cNvPr id="53" name="object 53"/>
          <p:cNvSpPr/>
          <p:nvPr/>
        </p:nvSpPr>
        <p:spPr>
          <a:xfrm>
            <a:off x="5460365" y="4997455"/>
            <a:ext cx="190500" cy="19050"/>
          </a:xfrm>
          <a:custGeom>
            <a:avLst/>
            <a:gdLst/>
            <a:ahLst/>
            <a:cxnLst/>
            <a:rect l="l" t="t" r="r" b="b"/>
            <a:pathLst>
              <a:path w="190500" h="19050">
                <a:moveTo>
                  <a:pt x="190500" y="0"/>
                </a:moveTo>
                <a:lnTo>
                  <a:pt x="0" y="0"/>
                </a:lnTo>
                <a:lnTo>
                  <a:pt x="0" y="19044"/>
                </a:lnTo>
                <a:lnTo>
                  <a:pt x="190500" y="19044"/>
                </a:lnTo>
                <a:lnTo>
                  <a:pt x="190500" y="0"/>
                </a:lnTo>
                <a:close/>
              </a:path>
            </a:pathLst>
          </a:custGeom>
          <a:solidFill>
            <a:srgbClr val="007B92"/>
          </a:solidFill>
        </p:spPr>
        <p:txBody>
          <a:bodyPr wrap="square" lIns="0" tIns="0" rIns="0" bIns="0" rtlCol="0"/>
          <a:lstStyle/>
          <a:p>
            <a:endParaRPr/>
          </a:p>
        </p:txBody>
      </p:sp>
      <p:pic>
        <p:nvPicPr>
          <p:cNvPr id="54" name="object 54"/>
          <p:cNvPicPr/>
          <p:nvPr/>
        </p:nvPicPr>
        <p:blipFill>
          <a:blip r:embed="rId25" cstate="print"/>
          <a:stretch>
            <a:fillRect/>
          </a:stretch>
        </p:blipFill>
        <p:spPr>
          <a:xfrm>
            <a:off x="5495544" y="4656582"/>
            <a:ext cx="118490" cy="205486"/>
          </a:xfrm>
          <a:prstGeom prst="rect">
            <a:avLst/>
          </a:prstGeom>
        </p:spPr>
      </p:pic>
      <p:pic>
        <p:nvPicPr>
          <p:cNvPr id="55" name="object 55"/>
          <p:cNvPicPr/>
          <p:nvPr/>
        </p:nvPicPr>
        <p:blipFill>
          <a:blip r:embed="rId26" cstate="print"/>
          <a:stretch>
            <a:fillRect/>
          </a:stretch>
        </p:blipFill>
        <p:spPr>
          <a:xfrm>
            <a:off x="5469763" y="5093334"/>
            <a:ext cx="166624" cy="203199"/>
          </a:xfrm>
          <a:prstGeom prst="rect">
            <a:avLst/>
          </a:prstGeom>
        </p:spPr>
      </p:pic>
      <p:sp>
        <p:nvSpPr>
          <p:cNvPr id="56" name="object 56"/>
          <p:cNvSpPr/>
          <p:nvPr/>
        </p:nvSpPr>
        <p:spPr>
          <a:xfrm>
            <a:off x="5701791" y="4714747"/>
            <a:ext cx="374015" cy="582295"/>
          </a:xfrm>
          <a:custGeom>
            <a:avLst/>
            <a:gdLst/>
            <a:ahLst/>
            <a:cxnLst/>
            <a:rect l="l" t="t" r="r" b="b"/>
            <a:pathLst>
              <a:path w="374014" h="582295">
                <a:moveTo>
                  <a:pt x="365506" y="0"/>
                </a:moveTo>
                <a:lnTo>
                  <a:pt x="6096" y="0"/>
                </a:lnTo>
                <a:lnTo>
                  <a:pt x="6096" y="14096"/>
                </a:lnTo>
                <a:lnTo>
                  <a:pt x="208534" y="284479"/>
                </a:lnTo>
                <a:lnTo>
                  <a:pt x="0" y="567054"/>
                </a:lnTo>
                <a:lnTo>
                  <a:pt x="0" y="581786"/>
                </a:lnTo>
                <a:lnTo>
                  <a:pt x="365887" y="581786"/>
                </a:lnTo>
                <a:lnTo>
                  <a:pt x="373507" y="472694"/>
                </a:lnTo>
                <a:lnTo>
                  <a:pt x="351536" y="472694"/>
                </a:lnTo>
                <a:lnTo>
                  <a:pt x="348059" y="491716"/>
                </a:lnTo>
                <a:lnTo>
                  <a:pt x="344297" y="507047"/>
                </a:lnTo>
                <a:lnTo>
                  <a:pt x="317698" y="537846"/>
                </a:lnTo>
                <a:lnTo>
                  <a:pt x="309625" y="538607"/>
                </a:lnTo>
                <a:lnTo>
                  <a:pt x="51435" y="538607"/>
                </a:lnTo>
                <a:lnTo>
                  <a:pt x="243205" y="278510"/>
                </a:lnTo>
                <a:lnTo>
                  <a:pt x="243205" y="260476"/>
                </a:lnTo>
                <a:lnTo>
                  <a:pt x="65659" y="19431"/>
                </a:lnTo>
                <a:lnTo>
                  <a:pt x="300482" y="19431"/>
                </a:lnTo>
                <a:lnTo>
                  <a:pt x="336766" y="47970"/>
                </a:lnTo>
                <a:lnTo>
                  <a:pt x="345821" y="88010"/>
                </a:lnTo>
                <a:lnTo>
                  <a:pt x="365506" y="88010"/>
                </a:lnTo>
                <a:lnTo>
                  <a:pt x="365506" y="0"/>
                </a:lnTo>
                <a:close/>
              </a:path>
            </a:pathLst>
          </a:custGeom>
          <a:solidFill>
            <a:srgbClr val="000000"/>
          </a:solidFill>
        </p:spPr>
        <p:txBody>
          <a:bodyPr wrap="square" lIns="0" tIns="0" rIns="0" bIns="0" rtlCol="0"/>
          <a:lstStyle/>
          <a:p>
            <a:endParaRPr/>
          </a:p>
        </p:txBody>
      </p:sp>
      <p:grpSp>
        <p:nvGrpSpPr>
          <p:cNvPr id="57" name="object 57"/>
          <p:cNvGrpSpPr/>
          <p:nvPr/>
        </p:nvGrpSpPr>
        <p:grpSpPr>
          <a:xfrm>
            <a:off x="5717666" y="5343271"/>
            <a:ext cx="361950" cy="139700"/>
            <a:chOff x="5717666" y="5343271"/>
            <a:chExt cx="361950" cy="139700"/>
          </a:xfrm>
        </p:grpSpPr>
        <p:pic>
          <p:nvPicPr>
            <p:cNvPr id="58" name="object 58"/>
            <p:cNvPicPr/>
            <p:nvPr/>
          </p:nvPicPr>
          <p:blipFill>
            <a:blip r:embed="rId27" cstate="print"/>
            <a:stretch>
              <a:fillRect/>
            </a:stretch>
          </p:blipFill>
          <p:spPr>
            <a:xfrm>
              <a:off x="5717666" y="5346827"/>
              <a:ext cx="77724" cy="136016"/>
            </a:xfrm>
            <a:prstGeom prst="rect">
              <a:avLst/>
            </a:prstGeom>
          </p:spPr>
        </p:pic>
        <p:sp>
          <p:nvSpPr>
            <p:cNvPr id="59" name="object 59"/>
            <p:cNvSpPr/>
            <p:nvPr/>
          </p:nvSpPr>
          <p:spPr>
            <a:xfrm>
              <a:off x="5824982" y="5386959"/>
              <a:ext cx="123189" cy="62865"/>
            </a:xfrm>
            <a:custGeom>
              <a:avLst/>
              <a:gdLst/>
              <a:ahLst/>
              <a:cxnLst/>
              <a:rect l="l" t="t" r="r" b="b"/>
              <a:pathLst>
                <a:path w="123189" h="62864">
                  <a:moveTo>
                    <a:pt x="123190" y="46482"/>
                  </a:moveTo>
                  <a:lnTo>
                    <a:pt x="0" y="46482"/>
                  </a:lnTo>
                  <a:lnTo>
                    <a:pt x="0" y="62865"/>
                  </a:lnTo>
                  <a:lnTo>
                    <a:pt x="123190" y="62865"/>
                  </a:lnTo>
                  <a:lnTo>
                    <a:pt x="123190" y="46482"/>
                  </a:lnTo>
                  <a:close/>
                </a:path>
                <a:path w="123189" h="62864">
                  <a:moveTo>
                    <a:pt x="123190" y="0"/>
                  </a:moveTo>
                  <a:lnTo>
                    <a:pt x="0" y="0"/>
                  </a:lnTo>
                  <a:lnTo>
                    <a:pt x="0" y="16383"/>
                  </a:lnTo>
                  <a:lnTo>
                    <a:pt x="123190" y="16383"/>
                  </a:lnTo>
                  <a:lnTo>
                    <a:pt x="123190" y="0"/>
                  </a:lnTo>
                  <a:close/>
                </a:path>
              </a:pathLst>
            </a:custGeom>
            <a:solidFill>
              <a:srgbClr val="000000"/>
            </a:solidFill>
          </p:spPr>
          <p:txBody>
            <a:bodyPr wrap="square" lIns="0" tIns="0" rIns="0" bIns="0" rtlCol="0"/>
            <a:lstStyle/>
            <a:p>
              <a:endParaRPr/>
            </a:p>
          </p:txBody>
        </p:sp>
        <p:pic>
          <p:nvPicPr>
            <p:cNvPr id="60" name="object 60"/>
            <p:cNvPicPr/>
            <p:nvPr/>
          </p:nvPicPr>
          <p:blipFill>
            <a:blip r:embed="rId28" cstate="print"/>
            <a:stretch>
              <a:fillRect/>
            </a:stretch>
          </p:blipFill>
          <p:spPr>
            <a:xfrm>
              <a:off x="5988430" y="5343271"/>
              <a:ext cx="90678" cy="137667"/>
            </a:xfrm>
            <a:prstGeom prst="rect">
              <a:avLst/>
            </a:prstGeom>
          </p:spPr>
        </p:pic>
      </p:grpSp>
      <p:pic>
        <p:nvPicPr>
          <p:cNvPr id="61" name="object 61"/>
          <p:cNvPicPr/>
          <p:nvPr/>
        </p:nvPicPr>
        <p:blipFill>
          <a:blip r:embed="rId29" cstate="print"/>
          <a:stretch>
            <a:fillRect/>
          </a:stretch>
        </p:blipFill>
        <p:spPr>
          <a:xfrm>
            <a:off x="5835396" y="4501515"/>
            <a:ext cx="124713" cy="138684"/>
          </a:xfrm>
          <a:prstGeom prst="rect">
            <a:avLst/>
          </a:prstGeom>
        </p:spPr>
      </p:pic>
      <p:grpSp>
        <p:nvGrpSpPr>
          <p:cNvPr id="62" name="object 62"/>
          <p:cNvGrpSpPr/>
          <p:nvPr/>
        </p:nvGrpSpPr>
        <p:grpSpPr>
          <a:xfrm>
            <a:off x="6170929" y="4714747"/>
            <a:ext cx="948690" cy="798195"/>
            <a:chOff x="6170929" y="4714747"/>
            <a:chExt cx="948690" cy="798195"/>
          </a:xfrm>
        </p:grpSpPr>
        <p:sp>
          <p:nvSpPr>
            <p:cNvPr id="63" name="object 63"/>
            <p:cNvSpPr/>
            <p:nvPr/>
          </p:nvSpPr>
          <p:spPr>
            <a:xfrm>
              <a:off x="6170930" y="4714747"/>
              <a:ext cx="646430" cy="701040"/>
            </a:xfrm>
            <a:custGeom>
              <a:avLst/>
              <a:gdLst/>
              <a:ahLst/>
              <a:cxnLst/>
              <a:rect l="l" t="t" r="r" b="b"/>
              <a:pathLst>
                <a:path w="646429" h="701039">
                  <a:moveTo>
                    <a:pt x="123228" y="684301"/>
                  </a:moveTo>
                  <a:lnTo>
                    <a:pt x="0" y="684301"/>
                  </a:lnTo>
                  <a:lnTo>
                    <a:pt x="0" y="700659"/>
                  </a:lnTo>
                  <a:lnTo>
                    <a:pt x="123228" y="700659"/>
                  </a:lnTo>
                  <a:lnTo>
                    <a:pt x="123228" y="684301"/>
                  </a:lnTo>
                  <a:close/>
                </a:path>
                <a:path w="646429" h="701039">
                  <a:moveTo>
                    <a:pt x="646049" y="472694"/>
                  </a:moveTo>
                  <a:lnTo>
                    <a:pt x="623951" y="472694"/>
                  </a:lnTo>
                  <a:lnTo>
                    <a:pt x="620534" y="491718"/>
                  </a:lnTo>
                  <a:lnTo>
                    <a:pt x="616800" y="507047"/>
                  </a:lnTo>
                  <a:lnTo>
                    <a:pt x="590232" y="537857"/>
                  </a:lnTo>
                  <a:lnTo>
                    <a:pt x="582168" y="538607"/>
                  </a:lnTo>
                  <a:lnTo>
                    <a:pt x="323977" y="538607"/>
                  </a:lnTo>
                  <a:lnTo>
                    <a:pt x="515620" y="278511"/>
                  </a:lnTo>
                  <a:lnTo>
                    <a:pt x="515620" y="260477"/>
                  </a:lnTo>
                  <a:lnTo>
                    <a:pt x="338074" y="19431"/>
                  </a:lnTo>
                  <a:lnTo>
                    <a:pt x="572897" y="19431"/>
                  </a:lnTo>
                  <a:lnTo>
                    <a:pt x="609244" y="47980"/>
                  </a:lnTo>
                  <a:lnTo>
                    <a:pt x="618363" y="88011"/>
                  </a:lnTo>
                  <a:lnTo>
                    <a:pt x="637921" y="88011"/>
                  </a:lnTo>
                  <a:lnTo>
                    <a:pt x="637921" y="0"/>
                  </a:lnTo>
                  <a:lnTo>
                    <a:pt x="278511" y="0"/>
                  </a:lnTo>
                  <a:lnTo>
                    <a:pt x="278511" y="14097"/>
                  </a:lnTo>
                  <a:lnTo>
                    <a:pt x="480949" y="284480"/>
                  </a:lnTo>
                  <a:lnTo>
                    <a:pt x="272415" y="567055"/>
                  </a:lnTo>
                  <a:lnTo>
                    <a:pt x="272415" y="581787"/>
                  </a:lnTo>
                  <a:lnTo>
                    <a:pt x="638429" y="581787"/>
                  </a:lnTo>
                  <a:lnTo>
                    <a:pt x="646049" y="472694"/>
                  </a:lnTo>
                  <a:close/>
                </a:path>
              </a:pathLst>
            </a:custGeom>
            <a:solidFill>
              <a:srgbClr val="000000"/>
            </a:solidFill>
          </p:spPr>
          <p:txBody>
            <a:bodyPr wrap="square" lIns="0" tIns="0" rIns="0" bIns="0" rtlCol="0"/>
            <a:lstStyle/>
            <a:p>
              <a:endParaRPr/>
            </a:p>
          </p:txBody>
        </p:sp>
        <p:pic>
          <p:nvPicPr>
            <p:cNvPr id="64" name="object 64"/>
            <p:cNvPicPr/>
            <p:nvPr/>
          </p:nvPicPr>
          <p:blipFill>
            <a:blip r:embed="rId30" cstate="print"/>
            <a:stretch>
              <a:fillRect/>
            </a:stretch>
          </p:blipFill>
          <p:spPr>
            <a:xfrm>
              <a:off x="6319265" y="5360669"/>
              <a:ext cx="196595" cy="111125"/>
            </a:xfrm>
            <a:prstGeom prst="rect">
              <a:avLst/>
            </a:prstGeom>
          </p:spPr>
        </p:pic>
        <p:pic>
          <p:nvPicPr>
            <p:cNvPr id="65" name="object 65"/>
            <p:cNvPicPr/>
            <p:nvPr/>
          </p:nvPicPr>
          <p:blipFill>
            <a:blip r:embed="rId31" cstate="print"/>
            <a:stretch>
              <a:fillRect/>
            </a:stretch>
          </p:blipFill>
          <p:spPr>
            <a:xfrm>
              <a:off x="6669023" y="5318632"/>
              <a:ext cx="92455" cy="193928"/>
            </a:xfrm>
            <a:prstGeom prst="rect">
              <a:avLst/>
            </a:prstGeom>
          </p:spPr>
        </p:pic>
        <p:pic>
          <p:nvPicPr>
            <p:cNvPr id="66" name="object 66"/>
            <p:cNvPicPr/>
            <p:nvPr/>
          </p:nvPicPr>
          <p:blipFill>
            <a:blip r:embed="rId32" cstate="print"/>
            <a:stretch>
              <a:fillRect/>
            </a:stretch>
          </p:blipFill>
          <p:spPr>
            <a:xfrm>
              <a:off x="6543166" y="5342508"/>
              <a:ext cx="103885" cy="126237"/>
            </a:xfrm>
            <a:prstGeom prst="rect">
              <a:avLst/>
            </a:prstGeom>
          </p:spPr>
        </p:pic>
        <p:pic>
          <p:nvPicPr>
            <p:cNvPr id="67" name="object 67"/>
            <p:cNvPicPr/>
            <p:nvPr/>
          </p:nvPicPr>
          <p:blipFill>
            <a:blip r:embed="rId32" cstate="print"/>
            <a:stretch>
              <a:fillRect/>
            </a:stretch>
          </p:blipFill>
          <p:spPr>
            <a:xfrm>
              <a:off x="6795261" y="5342508"/>
              <a:ext cx="103886" cy="126237"/>
            </a:xfrm>
            <a:prstGeom prst="rect">
              <a:avLst/>
            </a:prstGeom>
          </p:spPr>
        </p:pic>
        <p:pic>
          <p:nvPicPr>
            <p:cNvPr id="68" name="object 68"/>
            <p:cNvPicPr/>
            <p:nvPr/>
          </p:nvPicPr>
          <p:blipFill>
            <a:blip r:embed="rId33" cstate="print"/>
            <a:stretch>
              <a:fillRect/>
            </a:stretch>
          </p:blipFill>
          <p:spPr>
            <a:xfrm>
              <a:off x="6922896" y="5360669"/>
              <a:ext cx="196723" cy="111125"/>
            </a:xfrm>
            <a:prstGeom prst="rect">
              <a:avLst/>
            </a:prstGeom>
          </p:spPr>
        </p:pic>
      </p:grpSp>
      <p:grpSp>
        <p:nvGrpSpPr>
          <p:cNvPr id="69" name="object 69"/>
          <p:cNvGrpSpPr/>
          <p:nvPr/>
        </p:nvGrpSpPr>
        <p:grpSpPr>
          <a:xfrm>
            <a:off x="6442709" y="5586476"/>
            <a:ext cx="383540" cy="194310"/>
            <a:chOff x="6442709" y="5586476"/>
            <a:chExt cx="383540" cy="194310"/>
          </a:xfrm>
        </p:grpSpPr>
        <p:pic>
          <p:nvPicPr>
            <p:cNvPr id="70" name="object 70"/>
            <p:cNvPicPr/>
            <p:nvPr/>
          </p:nvPicPr>
          <p:blipFill>
            <a:blip r:embed="rId34" cstate="print"/>
            <a:stretch>
              <a:fillRect/>
            </a:stretch>
          </p:blipFill>
          <p:spPr>
            <a:xfrm>
              <a:off x="6442709" y="5586476"/>
              <a:ext cx="92456" cy="193827"/>
            </a:xfrm>
            <a:prstGeom prst="rect">
              <a:avLst/>
            </a:prstGeom>
          </p:spPr>
        </p:pic>
        <p:pic>
          <p:nvPicPr>
            <p:cNvPr id="71" name="object 71"/>
            <p:cNvPicPr/>
            <p:nvPr/>
          </p:nvPicPr>
          <p:blipFill>
            <a:blip r:embed="rId35" cstate="print"/>
            <a:stretch>
              <a:fillRect/>
            </a:stretch>
          </p:blipFill>
          <p:spPr>
            <a:xfrm>
              <a:off x="6570598" y="5614974"/>
              <a:ext cx="123190" cy="119989"/>
            </a:xfrm>
            <a:prstGeom prst="rect">
              <a:avLst/>
            </a:prstGeom>
          </p:spPr>
        </p:pic>
        <p:pic>
          <p:nvPicPr>
            <p:cNvPr id="72" name="object 72"/>
            <p:cNvPicPr/>
            <p:nvPr/>
          </p:nvPicPr>
          <p:blipFill>
            <a:blip r:embed="rId36" cstate="print"/>
            <a:stretch>
              <a:fillRect/>
            </a:stretch>
          </p:blipFill>
          <p:spPr>
            <a:xfrm>
              <a:off x="6729856" y="5599150"/>
              <a:ext cx="96139" cy="140728"/>
            </a:xfrm>
            <a:prstGeom prst="rect">
              <a:avLst/>
            </a:prstGeom>
          </p:spPr>
        </p:pic>
      </p:grpSp>
      <p:sp>
        <p:nvSpPr>
          <p:cNvPr id="73" name="object 73"/>
          <p:cNvSpPr/>
          <p:nvPr/>
        </p:nvSpPr>
        <p:spPr>
          <a:xfrm>
            <a:off x="7190613" y="4879721"/>
            <a:ext cx="386715" cy="279400"/>
          </a:xfrm>
          <a:custGeom>
            <a:avLst/>
            <a:gdLst/>
            <a:ahLst/>
            <a:cxnLst/>
            <a:rect l="l" t="t" r="r" b="b"/>
            <a:pathLst>
              <a:path w="386715" h="279400">
                <a:moveTo>
                  <a:pt x="319404" y="68198"/>
                </a:moveTo>
                <a:lnTo>
                  <a:pt x="304291" y="68198"/>
                </a:lnTo>
                <a:lnTo>
                  <a:pt x="296925" y="69214"/>
                </a:lnTo>
                <a:lnTo>
                  <a:pt x="263270" y="89788"/>
                </a:lnTo>
                <a:lnTo>
                  <a:pt x="256285" y="109854"/>
                </a:lnTo>
                <a:lnTo>
                  <a:pt x="256369" y="127761"/>
                </a:lnTo>
                <a:lnTo>
                  <a:pt x="258063" y="135508"/>
                </a:lnTo>
                <a:lnTo>
                  <a:pt x="261873" y="142747"/>
                </a:lnTo>
                <a:lnTo>
                  <a:pt x="265556" y="149859"/>
                </a:lnTo>
                <a:lnTo>
                  <a:pt x="271017" y="155447"/>
                </a:lnTo>
                <a:lnTo>
                  <a:pt x="278129" y="159638"/>
                </a:lnTo>
                <a:lnTo>
                  <a:pt x="270047" y="165812"/>
                </a:lnTo>
                <a:lnTo>
                  <a:pt x="264540" y="171068"/>
                </a:lnTo>
                <a:lnTo>
                  <a:pt x="258190" y="180466"/>
                </a:lnTo>
                <a:lnTo>
                  <a:pt x="256539" y="185673"/>
                </a:lnTo>
                <a:lnTo>
                  <a:pt x="256539" y="196341"/>
                </a:lnTo>
                <a:lnTo>
                  <a:pt x="271525" y="212597"/>
                </a:lnTo>
                <a:lnTo>
                  <a:pt x="263905" y="216534"/>
                </a:lnTo>
                <a:lnTo>
                  <a:pt x="258063" y="220979"/>
                </a:lnTo>
                <a:lnTo>
                  <a:pt x="249681" y="231139"/>
                </a:lnTo>
                <a:lnTo>
                  <a:pt x="247650" y="236854"/>
                </a:lnTo>
                <a:lnTo>
                  <a:pt x="247650" y="250062"/>
                </a:lnTo>
                <a:lnTo>
                  <a:pt x="249173" y="255904"/>
                </a:lnTo>
                <a:lnTo>
                  <a:pt x="252475" y="260476"/>
                </a:lnTo>
                <a:lnTo>
                  <a:pt x="255650" y="265048"/>
                </a:lnTo>
                <a:lnTo>
                  <a:pt x="293776" y="278435"/>
                </a:lnTo>
                <a:lnTo>
                  <a:pt x="300884" y="279019"/>
                </a:lnTo>
                <a:lnTo>
                  <a:pt x="301209" y="279019"/>
                </a:lnTo>
                <a:lnTo>
                  <a:pt x="309753" y="279399"/>
                </a:lnTo>
                <a:lnTo>
                  <a:pt x="314832" y="279399"/>
                </a:lnTo>
                <a:lnTo>
                  <a:pt x="324691" y="279019"/>
                </a:lnTo>
                <a:lnTo>
                  <a:pt x="360961" y="267715"/>
                </a:lnTo>
                <a:lnTo>
                  <a:pt x="314578" y="267715"/>
                </a:lnTo>
                <a:lnTo>
                  <a:pt x="304337" y="267313"/>
                </a:lnTo>
                <a:lnTo>
                  <a:pt x="271398" y="236219"/>
                </a:lnTo>
                <a:lnTo>
                  <a:pt x="272668" y="231520"/>
                </a:lnTo>
                <a:lnTo>
                  <a:pt x="275132" y="227456"/>
                </a:lnTo>
                <a:lnTo>
                  <a:pt x="277748" y="223011"/>
                </a:lnTo>
                <a:lnTo>
                  <a:pt x="281558" y="219074"/>
                </a:lnTo>
                <a:lnTo>
                  <a:pt x="286638" y="215264"/>
                </a:lnTo>
                <a:lnTo>
                  <a:pt x="378941" y="215264"/>
                </a:lnTo>
                <a:lnTo>
                  <a:pt x="374522" y="206628"/>
                </a:lnTo>
                <a:lnTo>
                  <a:pt x="337311" y="194055"/>
                </a:lnTo>
                <a:lnTo>
                  <a:pt x="294893" y="194055"/>
                </a:lnTo>
                <a:lnTo>
                  <a:pt x="289813" y="193674"/>
                </a:lnTo>
                <a:lnTo>
                  <a:pt x="286511" y="192785"/>
                </a:lnTo>
                <a:lnTo>
                  <a:pt x="283209" y="192023"/>
                </a:lnTo>
                <a:lnTo>
                  <a:pt x="280796" y="190753"/>
                </a:lnTo>
                <a:lnTo>
                  <a:pt x="278002" y="186943"/>
                </a:lnTo>
                <a:lnTo>
                  <a:pt x="277240" y="184149"/>
                </a:lnTo>
                <a:lnTo>
                  <a:pt x="277240" y="174878"/>
                </a:lnTo>
                <a:lnTo>
                  <a:pt x="281050" y="169290"/>
                </a:lnTo>
                <a:lnTo>
                  <a:pt x="288543" y="163575"/>
                </a:lnTo>
                <a:lnTo>
                  <a:pt x="333268" y="163575"/>
                </a:lnTo>
                <a:lnTo>
                  <a:pt x="334232" y="163369"/>
                </a:lnTo>
                <a:lnTo>
                  <a:pt x="344062" y="159283"/>
                </a:lnTo>
                <a:lnTo>
                  <a:pt x="350658" y="154685"/>
                </a:lnTo>
                <a:lnTo>
                  <a:pt x="302767" y="154685"/>
                </a:lnTo>
                <a:lnTo>
                  <a:pt x="295528" y="151383"/>
                </a:lnTo>
                <a:lnTo>
                  <a:pt x="282835" y="116077"/>
                </a:lnTo>
                <a:lnTo>
                  <a:pt x="283303" y="107614"/>
                </a:lnTo>
                <a:lnTo>
                  <a:pt x="302513" y="79501"/>
                </a:lnTo>
                <a:lnTo>
                  <a:pt x="386206" y="79501"/>
                </a:lnTo>
                <a:lnTo>
                  <a:pt x="386206" y="70738"/>
                </a:lnTo>
                <a:lnTo>
                  <a:pt x="333501" y="70738"/>
                </a:lnTo>
                <a:lnTo>
                  <a:pt x="326389" y="68960"/>
                </a:lnTo>
                <a:lnTo>
                  <a:pt x="319404" y="68198"/>
                </a:lnTo>
                <a:close/>
              </a:path>
              <a:path w="386715" h="279400">
                <a:moveTo>
                  <a:pt x="378941" y="215264"/>
                </a:moveTo>
                <a:lnTo>
                  <a:pt x="286638" y="215264"/>
                </a:lnTo>
                <a:lnTo>
                  <a:pt x="292734" y="215899"/>
                </a:lnTo>
                <a:lnTo>
                  <a:pt x="299846" y="216153"/>
                </a:lnTo>
                <a:lnTo>
                  <a:pt x="335787" y="216153"/>
                </a:lnTo>
                <a:lnTo>
                  <a:pt x="340486" y="216788"/>
                </a:lnTo>
                <a:lnTo>
                  <a:pt x="356234" y="230123"/>
                </a:lnTo>
                <a:lnTo>
                  <a:pt x="356996" y="232790"/>
                </a:lnTo>
                <a:lnTo>
                  <a:pt x="357250" y="235457"/>
                </a:lnTo>
                <a:lnTo>
                  <a:pt x="357130" y="244601"/>
                </a:lnTo>
                <a:lnTo>
                  <a:pt x="355600" y="249427"/>
                </a:lnTo>
                <a:lnTo>
                  <a:pt x="323468" y="267715"/>
                </a:lnTo>
                <a:lnTo>
                  <a:pt x="360961" y="267715"/>
                </a:lnTo>
                <a:lnTo>
                  <a:pt x="381405" y="232790"/>
                </a:lnTo>
                <a:lnTo>
                  <a:pt x="381507" y="224027"/>
                </a:lnTo>
                <a:lnTo>
                  <a:pt x="380110" y="217550"/>
                </a:lnTo>
                <a:lnTo>
                  <a:pt x="378941" y="215264"/>
                </a:lnTo>
                <a:close/>
              </a:path>
              <a:path w="386715" h="279400">
                <a:moveTo>
                  <a:pt x="333268" y="163575"/>
                </a:moveTo>
                <a:lnTo>
                  <a:pt x="288543" y="163575"/>
                </a:lnTo>
                <a:lnTo>
                  <a:pt x="295113" y="165812"/>
                </a:lnTo>
                <a:lnTo>
                  <a:pt x="295943" y="165812"/>
                </a:lnTo>
                <a:lnTo>
                  <a:pt x="301625" y="166623"/>
                </a:lnTo>
                <a:lnTo>
                  <a:pt x="309879" y="166623"/>
                </a:lnTo>
                <a:lnTo>
                  <a:pt x="322830" y="165812"/>
                </a:lnTo>
                <a:lnTo>
                  <a:pt x="333268" y="163575"/>
                </a:lnTo>
                <a:close/>
              </a:path>
              <a:path w="386715" h="279400">
                <a:moveTo>
                  <a:pt x="386206" y="79501"/>
                </a:moveTo>
                <a:lnTo>
                  <a:pt x="317500" y="79501"/>
                </a:lnTo>
                <a:lnTo>
                  <a:pt x="322325" y="80771"/>
                </a:lnTo>
                <a:lnTo>
                  <a:pt x="326643" y="83565"/>
                </a:lnTo>
                <a:lnTo>
                  <a:pt x="340486" y="109854"/>
                </a:lnTo>
                <a:lnTo>
                  <a:pt x="340486" y="123189"/>
                </a:lnTo>
                <a:lnTo>
                  <a:pt x="317372" y="154685"/>
                </a:lnTo>
                <a:lnTo>
                  <a:pt x="350658" y="154685"/>
                </a:lnTo>
                <a:lnTo>
                  <a:pt x="352297" y="153542"/>
                </a:lnTo>
                <a:lnTo>
                  <a:pt x="358872" y="146206"/>
                </a:lnTo>
                <a:lnTo>
                  <a:pt x="363553" y="137525"/>
                </a:lnTo>
                <a:lnTo>
                  <a:pt x="366276" y="127761"/>
                </a:lnTo>
                <a:lnTo>
                  <a:pt x="366353" y="127486"/>
                </a:lnTo>
                <a:lnTo>
                  <a:pt x="367283" y="116077"/>
                </a:lnTo>
                <a:lnTo>
                  <a:pt x="367283" y="109854"/>
                </a:lnTo>
                <a:lnTo>
                  <a:pt x="366394" y="104139"/>
                </a:lnTo>
                <a:lnTo>
                  <a:pt x="364616" y="98932"/>
                </a:lnTo>
                <a:lnTo>
                  <a:pt x="362838" y="93598"/>
                </a:lnTo>
                <a:lnTo>
                  <a:pt x="360425" y="89407"/>
                </a:lnTo>
                <a:lnTo>
                  <a:pt x="357250" y="86359"/>
                </a:lnTo>
                <a:lnTo>
                  <a:pt x="358647" y="84708"/>
                </a:lnTo>
                <a:lnTo>
                  <a:pt x="386206" y="84708"/>
                </a:lnTo>
                <a:lnTo>
                  <a:pt x="386206" y="79501"/>
                </a:lnTo>
                <a:close/>
              </a:path>
              <a:path w="386715" h="279400">
                <a:moveTo>
                  <a:pt x="386206" y="84708"/>
                </a:moveTo>
                <a:lnTo>
                  <a:pt x="358647" y="84708"/>
                </a:lnTo>
                <a:lnTo>
                  <a:pt x="386206" y="85724"/>
                </a:lnTo>
                <a:lnTo>
                  <a:pt x="386206" y="84708"/>
                </a:lnTo>
                <a:close/>
              </a:path>
              <a:path w="386715" h="279400">
                <a:moveTo>
                  <a:pt x="157860" y="68198"/>
                </a:moveTo>
                <a:lnTo>
                  <a:pt x="116905" y="81097"/>
                </a:lnTo>
                <a:lnTo>
                  <a:pt x="94059" y="120459"/>
                </a:lnTo>
                <a:lnTo>
                  <a:pt x="92009" y="144144"/>
                </a:lnTo>
                <a:lnTo>
                  <a:pt x="92945" y="159511"/>
                </a:lnTo>
                <a:lnTo>
                  <a:pt x="92969" y="159920"/>
                </a:lnTo>
                <a:lnTo>
                  <a:pt x="108203" y="197103"/>
                </a:lnTo>
                <a:lnTo>
                  <a:pt x="155447" y="215264"/>
                </a:lnTo>
                <a:lnTo>
                  <a:pt x="165397" y="214741"/>
                </a:lnTo>
                <a:lnTo>
                  <a:pt x="174656" y="213169"/>
                </a:lnTo>
                <a:lnTo>
                  <a:pt x="183201" y="210550"/>
                </a:lnTo>
                <a:lnTo>
                  <a:pt x="191007" y="206882"/>
                </a:lnTo>
                <a:lnTo>
                  <a:pt x="195954" y="203580"/>
                </a:lnTo>
                <a:lnTo>
                  <a:pt x="157733" y="203580"/>
                </a:lnTo>
                <a:lnTo>
                  <a:pt x="149189" y="202555"/>
                </a:lnTo>
                <a:lnTo>
                  <a:pt x="122475" y="167084"/>
                </a:lnTo>
                <a:lnTo>
                  <a:pt x="120014" y="139953"/>
                </a:lnTo>
                <a:lnTo>
                  <a:pt x="120630" y="126382"/>
                </a:lnTo>
                <a:lnTo>
                  <a:pt x="134973" y="88669"/>
                </a:lnTo>
                <a:lnTo>
                  <a:pt x="157225" y="79882"/>
                </a:lnTo>
                <a:lnTo>
                  <a:pt x="198480" y="79882"/>
                </a:lnTo>
                <a:lnTo>
                  <a:pt x="196955" y="78539"/>
                </a:lnTo>
                <a:lnTo>
                  <a:pt x="185886" y="72806"/>
                </a:lnTo>
                <a:lnTo>
                  <a:pt x="172813" y="69343"/>
                </a:lnTo>
                <a:lnTo>
                  <a:pt x="157860" y="68198"/>
                </a:lnTo>
                <a:close/>
              </a:path>
              <a:path w="386715" h="279400">
                <a:moveTo>
                  <a:pt x="198480" y="79882"/>
                </a:moveTo>
                <a:lnTo>
                  <a:pt x="164464" y="79882"/>
                </a:lnTo>
                <a:lnTo>
                  <a:pt x="170814" y="82168"/>
                </a:lnTo>
                <a:lnTo>
                  <a:pt x="181863" y="91185"/>
                </a:lnTo>
                <a:lnTo>
                  <a:pt x="186308" y="98297"/>
                </a:lnTo>
                <a:lnTo>
                  <a:pt x="189483" y="107822"/>
                </a:lnTo>
                <a:lnTo>
                  <a:pt x="191577" y="115516"/>
                </a:lnTo>
                <a:lnTo>
                  <a:pt x="192979" y="123511"/>
                </a:lnTo>
                <a:lnTo>
                  <a:pt x="193087" y="124126"/>
                </a:lnTo>
                <a:lnTo>
                  <a:pt x="194002" y="133665"/>
                </a:lnTo>
                <a:lnTo>
                  <a:pt x="194186" y="139953"/>
                </a:lnTo>
                <a:lnTo>
                  <a:pt x="194309" y="152018"/>
                </a:lnTo>
                <a:lnTo>
                  <a:pt x="193675" y="159511"/>
                </a:lnTo>
                <a:lnTo>
                  <a:pt x="179323" y="195452"/>
                </a:lnTo>
                <a:lnTo>
                  <a:pt x="164337" y="203580"/>
                </a:lnTo>
                <a:lnTo>
                  <a:pt x="195954" y="203580"/>
                </a:lnTo>
                <a:lnTo>
                  <a:pt x="220424" y="162607"/>
                </a:lnTo>
                <a:lnTo>
                  <a:pt x="222498" y="139953"/>
                </a:lnTo>
                <a:lnTo>
                  <a:pt x="221518" y="124126"/>
                </a:lnTo>
                <a:lnTo>
                  <a:pt x="221480" y="123511"/>
                </a:lnTo>
                <a:lnTo>
                  <a:pt x="218408" y="109219"/>
                </a:lnTo>
                <a:lnTo>
                  <a:pt x="213288" y="96928"/>
                </a:lnTo>
                <a:lnTo>
                  <a:pt x="206120" y="86613"/>
                </a:lnTo>
                <a:lnTo>
                  <a:pt x="198480" y="79882"/>
                </a:lnTo>
                <a:close/>
              </a:path>
              <a:path w="386715" h="279400">
                <a:moveTo>
                  <a:pt x="44703" y="0"/>
                </a:moveTo>
                <a:lnTo>
                  <a:pt x="35813" y="0"/>
                </a:lnTo>
                <a:lnTo>
                  <a:pt x="0" y="1523"/>
                </a:lnTo>
                <a:lnTo>
                  <a:pt x="0" y="9270"/>
                </a:lnTo>
                <a:lnTo>
                  <a:pt x="5079" y="10159"/>
                </a:lnTo>
                <a:lnTo>
                  <a:pt x="8508" y="11048"/>
                </a:lnTo>
                <a:lnTo>
                  <a:pt x="10413" y="11937"/>
                </a:lnTo>
                <a:lnTo>
                  <a:pt x="12445" y="12826"/>
                </a:lnTo>
                <a:lnTo>
                  <a:pt x="13969" y="13969"/>
                </a:lnTo>
                <a:lnTo>
                  <a:pt x="19050" y="35051"/>
                </a:lnTo>
                <a:lnTo>
                  <a:pt x="19050" y="185419"/>
                </a:lnTo>
                <a:lnTo>
                  <a:pt x="2285" y="205612"/>
                </a:lnTo>
                <a:lnTo>
                  <a:pt x="2285" y="212978"/>
                </a:lnTo>
                <a:lnTo>
                  <a:pt x="61467" y="212978"/>
                </a:lnTo>
                <a:lnTo>
                  <a:pt x="61467" y="205612"/>
                </a:lnTo>
                <a:lnTo>
                  <a:pt x="56387" y="204342"/>
                </a:lnTo>
                <a:lnTo>
                  <a:pt x="52704" y="202818"/>
                </a:lnTo>
                <a:lnTo>
                  <a:pt x="50545" y="201040"/>
                </a:lnTo>
                <a:lnTo>
                  <a:pt x="48259" y="199389"/>
                </a:lnTo>
                <a:lnTo>
                  <a:pt x="46735" y="196849"/>
                </a:lnTo>
                <a:lnTo>
                  <a:pt x="45973" y="193547"/>
                </a:lnTo>
                <a:lnTo>
                  <a:pt x="45211" y="190118"/>
                </a:lnTo>
                <a:lnTo>
                  <a:pt x="44803" y="185419"/>
                </a:lnTo>
                <a:lnTo>
                  <a:pt x="44703" y="0"/>
                </a:lnTo>
                <a:close/>
              </a:path>
            </a:pathLst>
          </a:custGeom>
          <a:solidFill>
            <a:srgbClr val="000000"/>
          </a:solidFill>
        </p:spPr>
        <p:txBody>
          <a:bodyPr wrap="square" lIns="0" tIns="0" rIns="0" bIns="0" rtlCol="0"/>
          <a:lstStyle/>
          <a:p>
            <a:endParaRPr/>
          </a:p>
        </p:txBody>
      </p:sp>
      <p:pic>
        <p:nvPicPr>
          <p:cNvPr id="74" name="object 74"/>
          <p:cNvPicPr/>
          <p:nvPr/>
        </p:nvPicPr>
        <p:blipFill>
          <a:blip r:embed="rId37" cstate="print"/>
          <a:stretch>
            <a:fillRect/>
          </a:stretch>
        </p:blipFill>
        <p:spPr>
          <a:xfrm>
            <a:off x="7635875" y="4889500"/>
            <a:ext cx="167131" cy="203200"/>
          </a:xfrm>
          <a:prstGeom prst="rect">
            <a:avLst/>
          </a:prstGeom>
        </p:spPr>
      </p:pic>
      <p:grpSp>
        <p:nvGrpSpPr>
          <p:cNvPr id="75" name="object 75"/>
          <p:cNvGrpSpPr/>
          <p:nvPr/>
        </p:nvGrpSpPr>
        <p:grpSpPr>
          <a:xfrm>
            <a:off x="7850631" y="4821554"/>
            <a:ext cx="1702435" cy="375920"/>
            <a:chOff x="7850631" y="4821554"/>
            <a:chExt cx="1702435" cy="375920"/>
          </a:xfrm>
        </p:grpSpPr>
        <p:sp>
          <p:nvSpPr>
            <p:cNvPr id="76" name="object 76"/>
            <p:cNvSpPr/>
            <p:nvPr/>
          </p:nvSpPr>
          <p:spPr>
            <a:xfrm>
              <a:off x="7850631" y="4821554"/>
              <a:ext cx="1702435" cy="368300"/>
            </a:xfrm>
            <a:custGeom>
              <a:avLst/>
              <a:gdLst/>
              <a:ahLst/>
              <a:cxnLst/>
              <a:rect l="l" t="t" r="r" b="b"/>
              <a:pathLst>
                <a:path w="1702434" h="368300">
                  <a:moveTo>
                    <a:pt x="1605279" y="0"/>
                  </a:moveTo>
                  <a:lnTo>
                    <a:pt x="1601597" y="12192"/>
                  </a:lnTo>
                  <a:lnTo>
                    <a:pt x="1618503" y="20955"/>
                  </a:lnTo>
                  <a:lnTo>
                    <a:pt x="1633220" y="33718"/>
                  </a:lnTo>
                  <a:lnTo>
                    <a:pt x="1656079" y="71247"/>
                  </a:lnTo>
                  <a:lnTo>
                    <a:pt x="1669970" y="122269"/>
                  </a:lnTo>
                  <a:lnTo>
                    <a:pt x="1674617" y="184023"/>
                  </a:lnTo>
                  <a:lnTo>
                    <a:pt x="1673457" y="216415"/>
                  </a:lnTo>
                  <a:lnTo>
                    <a:pt x="1664174" y="272803"/>
                  </a:lnTo>
                  <a:lnTo>
                    <a:pt x="1645745" y="317617"/>
                  </a:lnTo>
                  <a:lnTo>
                    <a:pt x="1618503" y="347092"/>
                  </a:lnTo>
                  <a:lnTo>
                    <a:pt x="1601597" y="355854"/>
                  </a:lnTo>
                  <a:lnTo>
                    <a:pt x="1605279" y="368046"/>
                  </a:lnTo>
                  <a:lnTo>
                    <a:pt x="1646427" y="346154"/>
                  </a:lnTo>
                  <a:lnTo>
                    <a:pt x="1676908" y="304927"/>
                  </a:lnTo>
                  <a:lnTo>
                    <a:pt x="1695767" y="249142"/>
                  </a:lnTo>
                  <a:lnTo>
                    <a:pt x="1702048" y="184150"/>
                  </a:lnTo>
                  <a:lnTo>
                    <a:pt x="1700554" y="151864"/>
                  </a:lnTo>
                  <a:lnTo>
                    <a:pt x="1687909" y="89939"/>
                  </a:lnTo>
                  <a:lnTo>
                    <a:pt x="1663001" y="40147"/>
                  </a:lnTo>
                  <a:lnTo>
                    <a:pt x="1627187" y="8524"/>
                  </a:lnTo>
                  <a:lnTo>
                    <a:pt x="1605279" y="0"/>
                  </a:lnTo>
                  <a:close/>
                </a:path>
                <a:path w="1702434" h="368300">
                  <a:moveTo>
                    <a:pt x="96647" y="0"/>
                  </a:moveTo>
                  <a:lnTo>
                    <a:pt x="55610" y="21907"/>
                  </a:lnTo>
                  <a:lnTo>
                    <a:pt x="25146" y="63246"/>
                  </a:lnTo>
                  <a:lnTo>
                    <a:pt x="6286" y="118967"/>
                  </a:lnTo>
                  <a:lnTo>
                    <a:pt x="0" y="184023"/>
                  </a:lnTo>
                  <a:lnTo>
                    <a:pt x="1510" y="216415"/>
                  </a:lnTo>
                  <a:lnTo>
                    <a:pt x="1571" y="217737"/>
                  </a:lnTo>
                  <a:lnTo>
                    <a:pt x="14144" y="278213"/>
                  </a:lnTo>
                  <a:lnTo>
                    <a:pt x="39050" y="327951"/>
                  </a:lnTo>
                  <a:lnTo>
                    <a:pt x="74812" y="359523"/>
                  </a:lnTo>
                  <a:lnTo>
                    <a:pt x="96647" y="368046"/>
                  </a:lnTo>
                  <a:lnTo>
                    <a:pt x="100457" y="355854"/>
                  </a:lnTo>
                  <a:lnTo>
                    <a:pt x="83530" y="347092"/>
                  </a:lnTo>
                  <a:lnTo>
                    <a:pt x="68770" y="334343"/>
                  </a:lnTo>
                  <a:lnTo>
                    <a:pt x="45847" y="296926"/>
                  </a:lnTo>
                  <a:lnTo>
                    <a:pt x="31956" y="245967"/>
                  </a:lnTo>
                  <a:lnTo>
                    <a:pt x="27304" y="184150"/>
                  </a:lnTo>
                  <a:lnTo>
                    <a:pt x="28469" y="151864"/>
                  </a:lnTo>
                  <a:lnTo>
                    <a:pt x="37752" y="95388"/>
                  </a:lnTo>
                  <a:lnTo>
                    <a:pt x="56201" y="50482"/>
                  </a:lnTo>
                  <a:lnTo>
                    <a:pt x="83530" y="20955"/>
                  </a:lnTo>
                  <a:lnTo>
                    <a:pt x="100457" y="12192"/>
                  </a:lnTo>
                  <a:lnTo>
                    <a:pt x="96647" y="0"/>
                  </a:lnTo>
                  <a:close/>
                </a:path>
              </a:pathLst>
            </a:custGeom>
            <a:solidFill>
              <a:srgbClr val="000000"/>
            </a:solidFill>
          </p:spPr>
          <p:txBody>
            <a:bodyPr wrap="square" lIns="0" tIns="0" rIns="0" bIns="0" rtlCol="0"/>
            <a:lstStyle/>
            <a:p>
              <a:endParaRPr/>
            </a:p>
          </p:txBody>
        </p:sp>
        <p:pic>
          <p:nvPicPr>
            <p:cNvPr id="77" name="object 77"/>
            <p:cNvPicPr/>
            <p:nvPr/>
          </p:nvPicPr>
          <p:blipFill>
            <a:blip r:embed="rId38" cstate="print"/>
            <a:stretch>
              <a:fillRect/>
            </a:stretch>
          </p:blipFill>
          <p:spPr>
            <a:xfrm>
              <a:off x="7968868" y="4950459"/>
              <a:ext cx="300227" cy="206375"/>
            </a:xfrm>
            <a:prstGeom prst="rect">
              <a:avLst/>
            </a:prstGeom>
          </p:spPr>
        </p:pic>
        <p:sp>
          <p:nvSpPr>
            <p:cNvPr id="78" name="object 78"/>
            <p:cNvSpPr/>
            <p:nvPr/>
          </p:nvSpPr>
          <p:spPr>
            <a:xfrm>
              <a:off x="8298561" y="5027929"/>
              <a:ext cx="123825" cy="128270"/>
            </a:xfrm>
            <a:custGeom>
              <a:avLst/>
              <a:gdLst/>
              <a:ahLst/>
              <a:cxnLst/>
              <a:rect l="l" t="t" r="r" b="b"/>
              <a:pathLst>
                <a:path w="123825" h="128270">
                  <a:moveTo>
                    <a:pt x="123317" y="55880"/>
                  </a:moveTo>
                  <a:lnTo>
                    <a:pt x="70358" y="55880"/>
                  </a:lnTo>
                  <a:lnTo>
                    <a:pt x="70358" y="0"/>
                  </a:lnTo>
                  <a:lnTo>
                    <a:pt x="52959" y="0"/>
                  </a:lnTo>
                  <a:lnTo>
                    <a:pt x="52959" y="55880"/>
                  </a:lnTo>
                  <a:lnTo>
                    <a:pt x="0" y="55880"/>
                  </a:lnTo>
                  <a:lnTo>
                    <a:pt x="0" y="72390"/>
                  </a:lnTo>
                  <a:lnTo>
                    <a:pt x="52959" y="72390"/>
                  </a:lnTo>
                  <a:lnTo>
                    <a:pt x="52959" y="128270"/>
                  </a:lnTo>
                  <a:lnTo>
                    <a:pt x="70358" y="128270"/>
                  </a:lnTo>
                  <a:lnTo>
                    <a:pt x="70358" y="72390"/>
                  </a:lnTo>
                  <a:lnTo>
                    <a:pt x="123317" y="72390"/>
                  </a:lnTo>
                  <a:lnTo>
                    <a:pt x="123317" y="55880"/>
                  </a:lnTo>
                  <a:close/>
                </a:path>
              </a:pathLst>
            </a:custGeom>
            <a:solidFill>
              <a:srgbClr val="000000"/>
            </a:solidFill>
          </p:spPr>
          <p:txBody>
            <a:bodyPr wrap="square" lIns="0" tIns="0" rIns="0" bIns="0" rtlCol="0"/>
            <a:lstStyle/>
            <a:p>
              <a:endParaRPr/>
            </a:p>
          </p:txBody>
        </p:sp>
        <p:pic>
          <p:nvPicPr>
            <p:cNvPr id="79" name="object 79"/>
            <p:cNvPicPr/>
            <p:nvPr/>
          </p:nvPicPr>
          <p:blipFill>
            <a:blip r:embed="rId39" cstate="print"/>
            <a:stretch>
              <a:fillRect/>
            </a:stretch>
          </p:blipFill>
          <p:spPr>
            <a:xfrm>
              <a:off x="8445245" y="5003672"/>
              <a:ext cx="92328" cy="193801"/>
            </a:xfrm>
            <a:prstGeom prst="rect">
              <a:avLst/>
            </a:prstGeom>
          </p:spPr>
        </p:pic>
        <p:sp>
          <p:nvSpPr>
            <p:cNvPr id="80" name="object 80"/>
            <p:cNvSpPr/>
            <p:nvPr/>
          </p:nvSpPr>
          <p:spPr>
            <a:xfrm>
              <a:off x="8671051" y="4879682"/>
              <a:ext cx="23495" cy="277495"/>
            </a:xfrm>
            <a:custGeom>
              <a:avLst/>
              <a:gdLst/>
              <a:ahLst/>
              <a:cxnLst/>
              <a:rect l="l" t="t" r="r" b="b"/>
              <a:pathLst>
                <a:path w="23495" h="277495">
                  <a:moveTo>
                    <a:pt x="22919" y="0"/>
                  </a:moveTo>
                  <a:lnTo>
                    <a:pt x="0" y="0"/>
                  </a:lnTo>
                  <a:lnTo>
                    <a:pt x="0" y="276898"/>
                  </a:lnTo>
                  <a:lnTo>
                    <a:pt x="22919" y="276898"/>
                  </a:lnTo>
                  <a:lnTo>
                    <a:pt x="22919" y="0"/>
                  </a:lnTo>
                  <a:close/>
                </a:path>
              </a:pathLst>
            </a:custGeom>
            <a:solidFill>
              <a:srgbClr val="000000"/>
            </a:solidFill>
          </p:spPr>
          <p:txBody>
            <a:bodyPr wrap="square" lIns="0" tIns="0" rIns="0" bIns="0" rtlCol="0"/>
            <a:lstStyle/>
            <a:p>
              <a:endParaRPr/>
            </a:p>
          </p:txBody>
        </p:sp>
        <p:pic>
          <p:nvPicPr>
            <p:cNvPr id="81" name="object 81"/>
            <p:cNvPicPr/>
            <p:nvPr/>
          </p:nvPicPr>
          <p:blipFill>
            <a:blip r:embed="rId40" cstate="print"/>
            <a:stretch>
              <a:fillRect/>
            </a:stretch>
          </p:blipFill>
          <p:spPr>
            <a:xfrm>
              <a:off x="8806052" y="4950459"/>
              <a:ext cx="300100" cy="206375"/>
            </a:xfrm>
            <a:prstGeom prst="rect">
              <a:avLst/>
            </a:prstGeom>
          </p:spPr>
        </p:pic>
        <p:sp>
          <p:nvSpPr>
            <p:cNvPr id="82" name="object 82"/>
            <p:cNvSpPr/>
            <p:nvPr/>
          </p:nvSpPr>
          <p:spPr>
            <a:xfrm>
              <a:off x="9141078" y="4958333"/>
              <a:ext cx="45085" cy="175895"/>
            </a:xfrm>
            <a:custGeom>
              <a:avLst/>
              <a:gdLst/>
              <a:ahLst/>
              <a:cxnLst/>
              <a:rect l="l" t="t" r="r" b="b"/>
              <a:pathLst>
                <a:path w="45084" h="175895">
                  <a:moveTo>
                    <a:pt x="42418" y="99822"/>
                  </a:moveTo>
                  <a:lnTo>
                    <a:pt x="16382" y="99822"/>
                  </a:lnTo>
                  <a:lnTo>
                    <a:pt x="17092" y="106680"/>
                  </a:lnTo>
                  <a:lnTo>
                    <a:pt x="17145" y="107188"/>
                  </a:lnTo>
                  <a:lnTo>
                    <a:pt x="17473" y="113538"/>
                  </a:lnTo>
                  <a:lnTo>
                    <a:pt x="17525" y="129413"/>
                  </a:lnTo>
                  <a:lnTo>
                    <a:pt x="17018" y="135509"/>
                  </a:lnTo>
                  <a:lnTo>
                    <a:pt x="16001" y="140462"/>
                  </a:lnTo>
                  <a:lnTo>
                    <a:pt x="15012" y="145161"/>
                  </a:lnTo>
                  <a:lnTo>
                    <a:pt x="14986" y="145288"/>
                  </a:lnTo>
                  <a:lnTo>
                    <a:pt x="13335" y="149606"/>
                  </a:lnTo>
                  <a:lnTo>
                    <a:pt x="8763" y="157226"/>
                  </a:lnTo>
                  <a:lnTo>
                    <a:pt x="5079" y="161544"/>
                  </a:lnTo>
                  <a:lnTo>
                    <a:pt x="0" y="166243"/>
                  </a:lnTo>
                  <a:lnTo>
                    <a:pt x="8127" y="175387"/>
                  </a:lnTo>
                  <a:lnTo>
                    <a:pt x="38523" y="145288"/>
                  </a:lnTo>
                  <a:lnTo>
                    <a:pt x="44576" y="127254"/>
                  </a:lnTo>
                  <a:lnTo>
                    <a:pt x="44576" y="113538"/>
                  </a:lnTo>
                  <a:lnTo>
                    <a:pt x="43871" y="107188"/>
                  </a:lnTo>
                  <a:lnTo>
                    <a:pt x="43815" y="106680"/>
                  </a:lnTo>
                  <a:lnTo>
                    <a:pt x="42418" y="99822"/>
                  </a:lnTo>
                  <a:close/>
                </a:path>
                <a:path w="45084" h="175895">
                  <a:moveTo>
                    <a:pt x="44196" y="0"/>
                  </a:moveTo>
                  <a:lnTo>
                    <a:pt x="14477" y="0"/>
                  </a:lnTo>
                  <a:lnTo>
                    <a:pt x="14477" y="34798"/>
                  </a:lnTo>
                  <a:lnTo>
                    <a:pt x="44196" y="34798"/>
                  </a:lnTo>
                  <a:lnTo>
                    <a:pt x="44196" y="0"/>
                  </a:lnTo>
                  <a:close/>
                </a:path>
              </a:pathLst>
            </a:custGeom>
            <a:solidFill>
              <a:srgbClr val="000000"/>
            </a:solidFill>
          </p:spPr>
          <p:txBody>
            <a:bodyPr wrap="square" lIns="0" tIns="0" rIns="0" bIns="0" rtlCol="0"/>
            <a:lstStyle/>
            <a:p>
              <a:endParaRPr/>
            </a:p>
          </p:txBody>
        </p:sp>
        <p:pic>
          <p:nvPicPr>
            <p:cNvPr id="83" name="object 83"/>
            <p:cNvPicPr/>
            <p:nvPr/>
          </p:nvPicPr>
          <p:blipFill>
            <a:blip r:embed="rId41" cstate="print"/>
            <a:stretch>
              <a:fillRect/>
            </a:stretch>
          </p:blipFill>
          <p:spPr>
            <a:xfrm>
              <a:off x="9279127" y="4884038"/>
              <a:ext cx="137287" cy="210947"/>
            </a:xfrm>
            <a:prstGeom prst="rect">
              <a:avLst/>
            </a:prstGeom>
          </p:spPr>
        </p:pic>
      </p:grpSp>
      <p:sp>
        <p:nvSpPr>
          <p:cNvPr id="84" name="object 84"/>
          <p:cNvSpPr txBox="1"/>
          <p:nvPr/>
        </p:nvSpPr>
        <p:spPr>
          <a:xfrm>
            <a:off x="2061210" y="5878512"/>
            <a:ext cx="8077834" cy="391795"/>
          </a:xfrm>
          <a:prstGeom prst="rect">
            <a:avLst/>
          </a:prstGeom>
        </p:spPr>
        <p:txBody>
          <a:bodyPr vert="horz" wrap="square" lIns="0" tIns="12700" rIns="0" bIns="0" rtlCol="0">
            <a:spAutoFit/>
          </a:bodyPr>
          <a:lstStyle/>
          <a:p>
            <a:pPr marL="12700">
              <a:lnSpc>
                <a:spcPct val="100000"/>
              </a:lnSpc>
              <a:spcBef>
                <a:spcPts val="100"/>
              </a:spcBef>
            </a:pPr>
            <a:r>
              <a:rPr sz="2400">
                <a:solidFill>
                  <a:srgbClr val="89007E"/>
                </a:solidFill>
                <a:latin typeface="Calibri"/>
                <a:cs typeface="Calibri"/>
              </a:rPr>
              <a:t>Minimizing</a:t>
            </a:r>
            <a:r>
              <a:rPr sz="2400" spc="-70">
                <a:solidFill>
                  <a:srgbClr val="89007E"/>
                </a:solidFill>
                <a:latin typeface="Calibri"/>
                <a:cs typeface="Calibri"/>
              </a:rPr>
              <a:t> </a:t>
            </a:r>
            <a:r>
              <a:rPr sz="2400" spc="-10">
                <a:solidFill>
                  <a:srgbClr val="89007E"/>
                </a:solidFill>
                <a:latin typeface="Calibri"/>
                <a:cs typeface="Calibri"/>
              </a:rPr>
              <a:t>objective</a:t>
            </a:r>
            <a:r>
              <a:rPr sz="2400" spc="-55">
                <a:solidFill>
                  <a:srgbClr val="89007E"/>
                </a:solidFill>
                <a:latin typeface="Calibri"/>
                <a:cs typeface="Calibri"/>
              </a:rPr>
              <a:t> </a:t>
            </a:r>
            <a:r>
              <a:rPr sz="2400">
                <a:solidFill>
                  <a:srgbClr val="89007E"/>
                </a:solidFill>
                <a:latin typeface="Calibri"/>
                <a:cs typeface="Calibri"/>
              </a:rPr>
              <a:t>function</a:t>
            </a:r>
            <a:r>
              <a:rPr sz="2400" spc="5">
                <a:solidFill>
                  <a:srgbClr val="89007E"/>
                </a:solidFill>
                <a:latin typeface="Calibri"/>
                <a:cs typeface="Calibri"/>
              </a:rPr>
              <a:t> </a:t>
            </a:r>
            <a:r>
              <a:rPr sz="2400">
                <a:solidFill>
                  <a:srgbClr val="89007E"/>
                </a:solidFill>
                <a:latin typeface="Cambria Math"/>
                <a:cs typeface="Cambria Math"/>
              </a:rPr>
              <a:t>⟺</a:t>
            </a:r>
            <a:r>
              <a:rPr sz="2400" spc="-45">
                <a:solidFill>
                  <a:srgbClr val="89007E"/>
                </a:solidFill>
                <a:latin typeface="Cambria Math"/>
                <a:cs typeface="Cambria Math"/>
              </a:rPr>
              <a:t> </a:t>
            </a:r>
            <a:r>
              <a:rPr sz="2400">
                <a:solidFill>
                  <a:srgbClr val="89007E"/>
                </a:solidFill>
                <a:latin typeface="Calibri"/>
                <a:cs typeface="Calibri"/>
              </a:rPr>
              <a:t>Maximizing</a:t>
            </a:r>
            <a:r>
              <a:rPr sz="2400" spc="-60">
                <a:solidFill>
                  <a:srgbClr val="89007E"/>
                </a:solidFill>
                <a:latin typeface="Calibri"/>
                <a:cs typeface="Calibri"/>
              </a:rPr>
              <a:t> </a:t>
            </a:r>
            <a:r>
              <a:rPr sz="2400">
                <a:solidFill>
                  <a:srgbClr val="89007E"/>
                </a:solidFill>
                <a:latin typeface="Calibri"/>
                <a:cs typeface="Calibri"/>
              </a:rPr>
              <a:t>predictive</a:t>
            </a:r>
            <a:r>
              <a:rPr sz="2400" spc="-55">
                <a:solidFill>
                  <a:srgbClr val="89007E"/>
                </a:solidFill>
                <a:latin typeface="Calibri"/>
                <a:cs typeface="Calibri"/>
              </a:rPr>
              <a:t> </a:t>
            </a:r>
            <a:r>
              <a:rPr sz="2400" spc="-10">
                <a:solidFill>
                  <a:srgbClr val="89007E"/>
                </a:solidFill>
                <a:latin typeface="Calibri"/>
                <a:cs typeface="Calibri"/>
              </a:rPr>
              <a:t>accuracy</a:t>
            </a:r>
            <a:endParaRPr sz="2400">
              <a:latin typeface="Calibri"/>
              <a:cs typeface="Calibri"/>
            </a:endParaRPr>
          </a:p>
        </p:txBody>
      </p:sp>
      <p:sp>
        <p:nvSpPr>
          <p:cNvPr id="85" name="object 85"/>
          <p:cNvSpPr txBox="1"/>
          <p:nvPr/>
        </p:nvSpPr>
        <p:spPr>
          <a:xfrm>
            <a:off x="2076450" y="2780576"/>
            <a:ext cx="1704975" cy="647700"/>
          </a:xfrm>
          <a:prstGeom prst="rect">
            <a:avLst/>
          </a:prstGeom>
          <a:ln w="19055">
            <a:solidFill>
              <a:srgbClr val="89007E"/>
            </a:solidFill>
          </a:ln>
        </p:spPr>
        <p:txBody>
          <a:bodyPr vert="horz" wrap="square" lIns="0" tIns="56515" rIns="0" bIns="0" rtlCol="0">
            <a:spAutoFit/>
          </a:bodyPr>
          <a:lstStyle/>
          <a:p>
            <a:pPr marL="90805" marR="128270">
              <a:lnSpc>
                <a:spcPts val="2100"/>
              </a:lnSpc>
              <a:spcBef>
                <a:spcPts val="445"/>
              </a:spcBef>
            </a:pPr>
            <a:r>
              <a:rPr sz="1800">
                <a:latin typeface="Cambria Math"/>
                <a:cs typeface="Cambria Math"/>
              </a:rPr>
              <a:t>𝜃</a:t>
            </a:r>
            <a:r>
              <a:rPr sz="1800" spc="75">
                <a:latin typeface="Cambria Math"/>
                <a:cs typeface="Cambria Math"/>
              </a:rPr>
              <a:t> </a:t>
            </a:r>
            <a:r>
              <a:rPr sz="1800">
                <a:latin typeface="Calibri"/>
                <a:cs typeface="Calibri"/>
              </a:rPr>
              <a:t>is</a:t>
            </a:r>
            <a:r>
              <a:rPr sz="1800" spc="-60">
                <a:latin typeface="Calibri"/>
                <a:cs typeface="Calibri"/>
              </a:rPr>
              <a:t> </a:t>
            </a:r>
            <a:r>
              <a:rPr sz="1800">
                <a:latin typeface="Calibri"/>
                <a:cs typeface="Calibri"/>
              </a:rPr>
              <a:t>all</a:t>
            </a:r>
            <a:r>
              <a:rPr sz="1800" spc="15">
                <a:latin typeface="Calibri"/>
                <a:cs typeface="Calibri"/>
              </a:rPr>
              <a:t> </a:t>
            </a:r>
            <a:r>
              <a:rPr sz="1800" spc="-10">
                <a:latin typeface="Calibri"/>
                <a:cs typeface="Calibri"/>
              </a:rPr>
              <a:t>variables </a:t>
            </a:r>
            <a:r>
              <a:rPr sz="1800">
                <a:latin typeface="Calibri"/>
                <a:cs typeface="Calibri"/>
              </a:rPr>
              <a:t>to</a:t>
            </a:r>
            <a:r>
              <a:rPr sz="1800" spc="-15">
                <a:latin typeface="Calibri"/>
                <a:cs typeface="Calibri"/>
              </a:rPr>
              <a:t> </a:t>
            </a:r>
            <a:r>
              <a:rPr sz="1800">
                <a:latin typeface="Calibri"/>
                <a:cs typeface="Calibri"/>
              </a:rPr>
              <a:t>be</a:t>
            </a:r>
            <a:r>
              <a:rPr sz="1800" spc="-30">
                <a:latin typeface="Calibri"/>
                <a:cs typeface="Calibri"/>
              </a:rPr>
              <a:t> </a:t>
            </a:r>
            <a:r>
              <a:rPr sz="1800" spc="-10">
                <a:latin typeface="Calibri"/>
                <a:cs typeface="Calibri"/>
              </a:rPr>
              <a:t>optimized</a:t>
            </a:r>
            <a:endParaRPr sz="1800">
              <a:latin typeface="Calibri"/>
              <a:cs typeface="Calibri"/>
            </a:endParaRPr>
          </a:p>
        </p:txBody>
      </p:sp>
      <p:sp>
        <p:nvSpPr>
          <p:cNvPr id="86" name="object 86"/>
          <p:cNvSpPr txBox="1"/>
          <p:nvPr/>
        </p:nvSpPr>
        <p:spPr>
          <a:xfrm>
            <a:off x="3467100" y="3580485"/>
            <a:ext cx="4133850" cy="371475"/>
          </a:xfrm>
          <a:prstGeom prst="rect">
            <a:avLst/>
          </a:prstGeom>
          <a:ln w="19055">
            <a:solidFill>
              <a:srgbClr val="89007E"/>
            </a:solidFill>
          </a:ln>
        </p:spPr>
        <p:txBody>
          <a:bodyPr vert="horz" wrap="square" lIns="0" tIns="29209" rIns="0" bIns="0" rtlCol="0">
            <a:spAutoFit/>
          </a:bodyPr>
          <a:lstStyle/>
          <a:p>
            <a:pPr marL="94615">
              <a:lnSpc>
                <a:spcPct val="100000"/>
              </a:lnSpc>
              <a:spcBef>
                <a:spcPts val="229"/>
              </a:spcBef>
            </a:pPr>
            <a:r>
              <a:rPr sz="1800">
                <a:latin typeface="Calibri"/>
                <a:cs typeface="Calibri"/>
              </a:rPr>
              <a:t>sometimes</a:t>
            </a:r>
            <a:r>
              <a:rPr sz="1800" spc="-15">
                <a:latin typeface="Calibri"/>
                <a:cs typeface="Calibri"/>
              </a:rPr>
              <a:t> </a:t>
            </a:r>
            <a:r>
              <a:rPr sz="1800">
                <a:latin typeface="Calibri"/>
                <a:cs typeface="Calibri"/>
              </a:rPr>
              <a:t>called</a:t>
            </a:r>
            <a:r>
              <a:rPr sz="1800" spc="-30">
                <a:latin typeface="Calibri"/>
                <a:cs typeface="Calibri"/>
              </a:rPr>
              <a:t> </a:t>
            </a:r>
            <a:r>
              <a:rPr sz="1800">
                <a:latin typeface="Calibri"/>
                <a:cs typeface="Calibri"/>
              </a:rPr>
              <a:t>a</a:t>
            </a:r>
            <a:r>
              <a:rPr sz="1800" spc="-15">
                <a:latin typeface="Calibri"/>
                <a:cs typeface="Calibri"/>
              </a:rPr>
              <a:t> </a:t>
            </a:r>
            <a:r>
              <a:rPr sz="1800" i="1">
                <a:solidFill>
                  <a:srgbClr val="89007E"/>
                </a:solidFill>
                <a:latin typeface="Calibri"/>
                <a:cs typeface="Calibri"/>
              </a:rPr>
              <a:t>cost</a:t>
            </a:r>
            <a:r>
              <a:rPr sz="1800" i="1" spc="-15">
                <a:solidFill>
                  <a:srgbClr val="89007E"/>
                </a:solidFill>
                <a:latin typeface="Calibri"/>
                <a:cs typeface="Calibri"/>
              </a:rPr>
              <a:t> </a:t>
            </a:r>
            <a:r>
              <a:rPr sz="1800">
                <a:latin typeface="Calibri"/>
                <a:cs typeface="Calibri"/>
              </a:rPr>
              <a:t>or</a:t>
            </a:r>
            <a:r>
              <a:rPr sz="1800" spc="-45">
                <a:latin typeface="Calibri"/>
                <a:cs typeface="Calibri"/>
              </a:rPr>
              <a:t> </a:t>
            </a:r>
            <a:r>
              <a:rPr sz="1800" i="1">
                <a:solidFill>
                  <a:srgbClr val="89007E"/>
                </a:solidFill>
                <a:latin typeface="Calibri"/>
                <a:cs typeface="Calibri"/>
              </a:rPr>
              <a:t>loss</a:t>
            </a:r>
            <a:r>
              <a:rPr sz="1800" i="1" spc="-5">
                <a:solidFill>
                  <a:srgbClr val="89007E"/>
                </a:solidFill>
                <a:latin typeface="Calibri"/>
                <a:cs typeface="Calibri"/>
              </a:rPr>
              <a:t> </a:t>
            </a:r>
            <a:r>
              <a:rPr sz="1800" spc="-10">
                <a:latin typeface="Calibri"/>
                <a:cs typeface="Calibri"/>
              </a:rPr>
              <a:t>function</a:t>
            </a:r>
            <a:endParaRPr sz="1800">
              <a:latin typeface="Calibri"/>
              <a:cs typeface="Calibri"/>
            </a:endParaRPr>
          </a:p>
        </p:txBody>
      </p:sp>
      <p:sp>
        <p:nvSpPr>
          <p:cNvPr id="87" name="object 87"/>
          <p:cNvSpPr/>
          <p:nvPr/>
        </p:nvSpPr>
        <p:spPr>
          <a:xfrm>
            <a:off x="3781425" y="2647314"/>
            <a:ext cx="467995" cy="471170"/>
          </a:xfrm>
          <a:custGeom>
            <a:avLst/>
            <a:gdLst/>
            <a:ahLst/>
            <a:cxnLst/>
            <a:rect l="l" t="t" r="r" b="b"/>
            <a:pathLst>
              <a:path w="467995" h="471169">
                <a:moveTo>
                  <a:pt x="420370" y="452120"/>
                </a:moveTo>
                <a:lnTo>
                  <a:pt x="0" y="452120"/>
                </a:lnTo>
                <a:lnTo>
                  <a:pt x="0" y="471170"/>
                </a:lnTo>
                <a:lnTo>
                  <a:pt x="439420" y="471170"/>
                </a:lnTo>
                <a:lnTo>
                  <a:pt x="439420" y="461645"/>
                </a:lnTo>
                <a:lnTo>
                  <a:pt x="420370" y="461645"/>
                </a:lnTo>
                <a:lnTo>
                  <a:pt x="420370" y="452120"/>
                </a:lnTo>
                <a:close/>
              </a:path>
              <a:path w="467995" h="471169">
                <a:moveTo>
                  <a:pt x="439420" y="63500"/>
                </a:moveTo>
                <a:lnTo>
                  <a:pt x="420370" y="63500"/>
                </a:lnTo>
                <a:lnTo>
                  <a:pt x="420370" y="461645"/>
                </a:lnTo>
                <a:lnTo>
                  <a:pt x="429895" y="452120"/>
                </a:lnTo>
                <a:lnTo>
                  <a:pt x="439420" y="452120"/>
                </a:lnTo>
                <a:lnTo>
                  <a:pt x="439420" y="63500"/>
                </a:lnTo>
                <a:close/>
              </a:path>
              <a:path w="467995" h="471169">
                <a:moveTo>
                  <a:pt x="439420" y="452120"/>
                </a:moveTo>
                <a:lnTo>
                  <a:pt x="429895" y="452120"/>
                </a:lnTo>
                <a:lnTo>
                  <a:pt x="420370" y="461645"/>
                </a:lnTo>
                <a:lnTo>
                  <a:pt x="439420" y="461645"/>
                </a:lnTo>
                <a:lnTo>
                  <a:pt x="439420" y="452120"/>
                </a:lnTo>
                <a:close/>
              </a:path>
              <a:path w="467995" h="471169">
                <a:moveTo>
                  <a:pt x="429895" y="0"/>
                </a:moveTo>
                <a:lnTo>
                  <a:pt x="391795" y="76200"/>
                </a:lnTo>
                <a:lnTo>
                  <a:pt x="420370" y="76200"/>
                </a:lnTo>
                <a:lnTo>
                  <a:pt x="420370" y="63500"/>
                </a:lnTo>
                <a:lnTo>
                  <a:pt x="461645" y="63500"/>
                </a:lnTo>
                <a:lnTo>
                  <a:pt x="429895" y="0"/>
                </a:lnTo>
                <a:close/>
              </a:path>
              <a:path w="467995" h="471169">
                <a:moveTo>
                  <a:pt x="461645" y="63500"/>
                </a:moveTo>
                <a:lnTo>
                  <a:pt x="439420" y="63500"/>
                </a:lnTo>
                <a:lnTo>
                  <a:pt x="439420" y="76200"/>
                </a:lnTo>
                <a:lnTo>
                  <a:pt x="467995" y="76200"/>
                </a:lnTo>
                <a:lnTo>
                  <a:pt x="461645" y="63500"/>
                </a:lnTo>
                <a:close/>
              </a:path>
            </a:pathLst>
          </a:custGeom>
          <a:solidFill>
            <a:srgbClr val="89007E"/>
          </a:solidFill>
        </p:spPr>
        <p:txBody>
          <a:bodyPr wrap="square" lIns="0" tIns="0" rIns="0" bIns="0" rtlCol="0"/>
          <a:lstStyle/>
          <a:p>
            <a:endParaRPr/>
          </a:p>
        </p:txBody>
      </p:sp>
      <p:sp>
        <p:nvSpPr>
          <p:cNvPr id="88" name="object 88"/>
          <p:cNvSpPr/>
          <p:nvPr/>
        </p:nvSpPr>
        <p:spPr>
          <a:xfrm>
            <a:off x="2110485" y="3751834"/>
            <a:ext cx="1358900" cy="361315"/>
          </a:xfrm>
          <a:custGeom>
            <a:avLst/>
            <a:gdLst/>
            <a:ahLst/>
            <a:cxnLst/>
            <a:rect l="l" t="t" r="r" b="b"/>
            <a:pathLst>
              <a:path w="1358900" h="361314">
                <a:moveTo>
                  <a:pt x="0" y="278892"/>
                </a:moveTo>
                <a:lnTo>
                  <a:pt x="23113" y="360934"/>
                </a:lnTo>
                <a:lnTo>
                  <a:pt x="70749" y="298704"/>
                </a:lnTo>
                <a:lnTo>
                  <a:pt x="44576" y="298704"/>
                </a:lnTo>
                <a:lnTo>
                  <a:pt x="25526" y="298450"/>
                </a:lnTo>
                <a:lnTo>
                  <a:pt x="25651" y="283804"/>
                </a:lnTo>
                <a:lnTo>
                  <a:pt x="0" y="278892"/>
                </a:lnTo>
                <a:close/>
              </a:path>
              <a:path w="1358900" h="361314">
                <a:moveTo>
                  <a:pt x="25651" y="283804"/>
                </a:moveTo>
                <a:lnTo>
                  <a:pt x="25526" y="298450"/>
                </a:lnTo>
                <a:lnTo>
                  <a:pt x="44576" y="298704"/>
                </a:lnTo>
                <a:lnTo>
                  <a:pt x="44670" y="287447"/>
                </a:lnTo>
                <a:lnTo>
                  <a:pt x="25651" y="283804"/>
                </a:lnTo>
                <a:close/>
              </a:path>
              <a:path w="1358900" h="361314">
                <a:moveTo>
                  <a:pt x="44670" y="287447"/>
                </a:moveTo>
                <a:lnTo>
                  <a:pt x="44576" y="298704"/>
                </a:lnTo>
                <a:lnTo>
                  <a:pt x="70749" y="298704"/>
                </a:lnTo>
                <a:lnTo>
                  <a:pt x="74930" y="293243"/>
                </a:lnTo>
                <a:lnTo>
                  <a:pt x="44670" y="287447"/>
                </a:lnTo>
                <a:close/>
              </a:path>
              <a:path w="1358900" h="361314">
                <a:moveTo>
                  <a:pt x="1358518" y="0"/>
                </a:moveTo>
                <a:lnTo>
                  <a:pt x="28066" y="0"/>
                </a:lnTo>
                <a:lnTo>
                  <a:pt x="25693" y="278892"/>
                </a:lnTo>
                <a:lnTo>
                  <a:pt x="25651" y="283804"/>
                </a:lnTo>
                <a:lnTo>
                  <a:pt x="44670" y="287447"/>
                </a:lnTo>
                <a:lnTo>
                  <a:pt x="46911" y="19050"/>
                </a:lnTo>
                <a:lnTo>
                  <a:pt x="37464" y="19050"/>
                </a:lnTo>
                <a:lnTo>
                  <a:pt x="46989" y="9652"/>
                </a:lnTo>
                <a:lnTo>
                  <a:pt x="1358518" y="9652"/>
                </a:lnTo>
                <a:lnTo>
                  <a:pt x="1358518" y="0"/>
                </a:lnTo>
                <a:close/>
              </a:path>
              <a:path w="1358900" h="361314">
                <a:moveTo>
                  <a:pt x="46989" y="9652"/>
                </a:moveTo>
                <a:lnTo>
                  <a:pt x="37464" y="19050"/>
                </a:lnTo>
                <a:lnTo>
                  <a:pt x="46911" y="19050"/>
                </a:lnTo>
                <a:lnTo>
                  <a:pt x="46989" y="9652"/>
                </a:lnTo>
                <a:close/>
              </a:path>
              <a:path w="1358900" h="361314">
                <a:moveTo>
                  <a:pt x="1358518" y="9652"/>
                </a:moveTo>
                <a:lnTo>
                  <a:pt x="46989" y="9652"/>
                </a:lnTo>
                <a:lnTo>
                  <a:pt x="46911" y="19050"/>
                </a:lnTo>
                <a:lnTo>
                  <a:pt x="1358518" y="19050"/>
                </a:lnTo>
                <a:lnTo>
                  <a:pt x="1358518" y="9652"/>
                </a:lnTo>
                <a:close/>
              </a:path>
            </a:pathLst>
          </a:custGeom>
          <a:solidFill>
            <a:srgbClr val="89007E"/>
          </a:solidFill>
        </p:spPr>
        <p:txBody>
          <a:bodyPr wrap="square" lIns="0" tIns="0" rIns="0" bIns="0" rtlCol="0"/>
          <a:lstStyle/>
          <a:p>
            <a:endParaRPr/>
          </a:p>
        </p:txBody>
      </p:sp>
      <p:sp>
        <p:nvSpPr>
          <p:cNvPr id="89" name="object 89"/>
          <p:cNvSpPr txBox="1">
            <a:spLocks noGrp="1"/>
          </p:cNvSpPr>
          <p:nvPr>
            <p:ph type="sldNum" sz="quarter" idx="4294967295"/>
          </p:nvPr>
        </p:nvSpPr>
        <p:spPr>
          <a:xfrm>
            <a:off x="460057" y="6543833"/>
            <a:ext cx="280034" cy="2063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pPr>
            <a:fld id="{81D60167-4931-47E6-BA6A-407CBD079E47}" type="slidenum">
              <a:rPr lang="en-US" altLang="ja-JP" spc="-50" smtClean="0"/>
              <a:pPr marL="38100">
                <a:lnSpc>
                  <a:spcPts val="1450"/>
                </a:lnSpc>
              </a:pPr>
              <a:t>63</a:t>
            </a:fld>
            <a:endParaRPr spc="-25"/>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0265" y="225011"/>
            <a:ext cx="10515600" cy="1325563"/>
          </a:xfrm>
          <a:prstGeom prst="rect">
            <a:avLst/>
          </a:prstGeom>
        </p:spPr>
        <p:txBody>
          <a:bodyPr vert="horz" wrap="square" lIns="0" tIns="16510" rIns="0" bIns="0" rtlCol="0">
            <a:spAutoFit/>
          </a:bodyPr>
          <a:lstStyle/>
          <a:p>
            <a:pPr marL="12700">
              <a:lnSpc>
                <a:spcPct val="100000"/>
              </a:lnSpc>
              <a:spcBef>
                <a:spcPts val="130"/>
              </a:spcBef>
            </a:pPr>
            <a:r>
              <a:rPr lang="en-US"/>
              <a:t>Word2Vec:</a:t>
            </a:r>
            <a:r>
              <a:rPr lang="en-US" spc="-95"/>
              <a:t> </a:t>
            </a:r>
            <a:r>
              <a:rPr lang="en-US"/>
              <a:t>objective</a:t>
            </a:r>
            <a:r>
              <a:rPr lang="en-US" spc="-85"/>
              <a:t> </a:t>
            </a:r>
            <a:r>
              <a:rPr lang="en-US" spc="-10"/>
              <a:t>function</a:t>
            </a:r>
          </a:p>
        </p:txBody>
      </p:sp>
      <p:sp>
        <p:nvSpPr>
          <p:cNvPr id="3" name="object 3"/>
          <p:cNvSpPr txBox="1"/>
          <p:nvPr/>
        </p:nvSpPr>
        <p:spPr>
          <a:xfrm>
            <a:off x="485457" y="1158303"/>
            <a:ext cx="5998210" cy="391795"/>
          </a:xfrm>
          <a:prstGeom prst="rect">
            <a:avLst/>
          </a:prstGeom>
        </p:spPr>
        <p:txBody>
          <a:bodyPr vert="horz" wrap="square" lIns="0" tIns="12700" rIns="0" bIns="0" rtlCol="0">
            <a:spAutoFit/>
          </a:bodyPr>
          <a:lstStyle/>
          <a:p>
            <a:pPr marL="469900" indent="-457200">
              <a:lnSpc>
                <a:spcPct val="100000"/>
              </a:lnSpc>
              <a:spcBef>
                <a:spcPts val="100"/>
              </a:spcBef>
              <a:buClr>
                <a:srgbClr val="8B1515"/>
              </a:buClr>
              <a:buFont typeface="Arial"/>
              <a:buChar char="•"/>
              <a:tabLst>
                <a:tab pos="469900" algn="l"/>
              </a:tabLst>
            </a:pPr>
            <a:r>
              <a:rPr sz="2400">
                <a:latin typeface="Calibri"/>
                <a:cs typeface="Calibri"/>
              </a:rPr>
              <a:t>We</a:t>
            </a:r>
            <a:r>
              <a:rPr sz="2400" spc="-55">
                <a:latin typeface="Calibri"/>
                <a:cs typeface="Calibri"/>
              </a:rPr>
              <a:t> </a:t>
            </a:r>
            <a:r>
              <a:rPr sz="2400">
                <a:latin typeface="Calibri"/>
                <a:cs typeface="Calibri"/>
              </a:rPr>
              <a:t>want</a:t>
            </a:r>
            <a:r>
              <a:rPr sz="2400" spc="-35">
                <a:latin typeface="Calibri"/>
                <a:cs typeface="Calibri"/>
              </a:rPr>
              <a:t> </a:t>
            </a:r>
            <a:r>
              <a:rPr sz="2400">
                <a:latin typeface="Calibri"/>
                <a:cs typeface="Calibri"/>
              </a:rPr>
              <a:t>to</a:t>
            </a:r>
            <a:r>
              <a:rPr sz="2400" spc="-45">
                <a:latin typeface="Calibri"/>
                <a:cs typeface="Calibri"/>
              </a:rPr>
              <a:t> </a:t>
            </a:r>
            <a:r>
              <a:rPr sz="2400">
                <a:latin typeface="Calibri"/>
                <a:cs typeface="Calibri"/>
              </a:rPr>
              <a:t>minimize</a:t>
            </a:r>
            <a:r>
              <a:rPr sz="2400" spc="-55">
                <a:latin typeface="Calibri"/>
                <a:cs typeface="Calibri"/>
              </a:rPr>
              <a:t> </a:t>
            </a:r>
            <a:r>
              <a:rPr sz="2400">
                <a:latin typeface="Calibri"/>
                <a:cs typeface="Calibri"/>
              </a:rPr>
              <a:t>the</a:t>
            </a:r>
            <a:r>
              <a:rPr sz="2400" spc="15">
                <a:latin typeface="Calibri"/>
                <a:cs typeface="Calibri"/>
              </a:rPr>
              <a:t> </a:t>
            </a:r>
            <a:r>
              <a:rPr sz="2400" spc="-10">
                <a:latin typeface="Calibri"/>
                <a:cs typeface="Calibri"/>
              </a:rPr>
              <a:t>objective</a:t>
            </a:r>
            <a:r>
              <a:rPr sz="2400" spc="-50">
                <a:latin typeface="Calibri"/>
                <a:cs typeface="Calibri"/>
              </a:rPr>
              <a:t> </a:t>
            </a:r>
            <a:r>
              <a:rPr sz="2400" spc="-10">
                <a:latin typeface="Calibri"/>
                <a:cs typeface="Calibri"/>
              </a:rPr>
              <a:t>function:</a:t>
            </a:r>
            <a:endParaRPr sz="2400">
              <a:latin typeface="Calibri"/>
              <a:cs typeface="Calibri"/>
            </a:endParaRPr>
          </a:p>
        </p:txBody>
      </p:sp>
      <p:grpSp>
        <p:nvGrpSpPr>
          <p:cNvPr id="4" name="object 4"/>
          <p:cNvGrpSpPr/>
          <p:nvPr/>
        </p:nvGrpSpPr>
        <p:grpSpPr>
          <a:xfrm>
            <a:off x="3616071" y="1891157"/>
            <a:ext cx="464820" cy="241300"/>
            <a:chOff x="3616071" y="1891157"/>
            <a:chExt cx="464820" cy="241300"/>
          </a:xfrm>
        </p:grpSpPr>
        <p:pic>
          <p:nvPicPr>
            <p:cNvPr id="5" name="object 5"/>
            <p:cNvPicPr/>
            <p:nvPr/>
          </p:nvPicPr>
          <p:blipFill>
            <a:blip r:embed="rId3" cstate="print"/>
            <a:stretch>
              <a:fillRect/>
            </a:stretch>
          </p:blipFill>
          <p:spPr>
            <a:xfrm>
              <a:off x="3616071" y="1912112"/>
              <a:ext cx="114173" cy="219963"/>
            </a:xfrm>
            <a:prstGeom prst="rect">
              <a:avLst/>
            </a:prstGeom>
          </p:spPr>
        </p:pic>
        <p:sp>
          <p:nvSpPr>
            <p:cNvPr id="6" name="object 6"/>
            <p:cNvSpPr/>
            <p:nvPr/>
          </p:nvSpPr>
          <p:spPr>
            <a:xfrm>
              <a:off x="3763645" y="1891157"/>
              <a:ext cx="317500" cy="238125"/>
            </a:xfrm>
            <a:custGeom>
              <a:avLst/>
              <a:gdLst/>
              <a:ahLst/>
              <a:cxnLst/>
              <a:rect l="l" t="t" r="r" b="b"/>
              <a:pathLst>
                <a:path w="317500" h="238125">
                  <a:moveTo>
                    <a:pt x="241300" y="0"/>
                  </a:moveTo>
                  <a:lnTo>
                    <a:pt x="237870" y="9651"/>
                  </a:lnTo>
                  <a:lnTo>
                    <a:pt x="251680" y="15652"/>
                  </a:lnTo>
                  <a:lnTo>
                    <a:pt x="263572" y="23939"/>
                  </a:lnTo>
                  <a:lnTo>
                    <a:pt x="287653" y="62277"/>
                  </a:lnTo>
                  <a:lnTo>
                    <a:pt x="294617" y="97289"/>
                  </a:lnTo>
                  <a:lnTo>
                    <a:pt x="294649" y="97520"/>
                  </a:lnTo>
                  <a:lnTo>
                    <a:pt x="294647" y="138882"/>
                  </a:lnTo>
                  <a:lnTo>
                    <a:pt x="281431" y="190245"/>
                  </a:lnTo>
                  <a:lnTo>
                    <a:pt x="251874" y="222446"/>
                  </a:lnTo>
                  <a:lnTo>
                    <a:pt x="238251" y="228472"/>
                  </a:lnTo>
                  <a:lnTo>
                    <a:pt x="241300" y="238125"/>
                  </a:lnTo>
                  <a:lnTo>
                    <a:pt x="286805" y="211068"/>
                  </a:lnTo>
                  <a:lnTo>
                    <a:pt x="312372" y="161226"/>
                  </a:lnTo>
                  <a:lnTo>
                    <a:pt x="317245" y="119125"/>
                  </a:lnTo>
                  <a:lnTo>
                    <a:pt x="316042" y="97520"/>
                  </a:lnTo>
                  <a:lnTo>
                    <a:pt x="316029" y="97289"/>
                  </a:lnTo>
                  <a:lnTo>
                    <a:pt x="306262" y="58618"/>
                  </a:lnTo>
                  <a:lnTo>
                    <a:pt x="273732" y="15271"/>
                  </a:lnTo>
                  <a:lnTo>
                    <a:pt x="258593" y="6242"/>
                  </a:lnTo>
                  <a:lnTo>
                    <a:pt x="241300" y="0"/>
                  </a:lnTo>
                  <a:close/>
                </a:path>
                <a:path w="317500" h="238125">
                  <a:moveTo>
                    <a:pt x="75945" y="0"/>
                  </a:moveTo>
                  <a:lnTo>
                    <a:pt x="30565" y="27110"/>
                  </a:lnTo>
                  <a:lnTo>
                    <a:pt x="4889" y="77120"/>
                  </a:lnTo>
                  <a:lnTo>
                    <a:pt x="70" y="117855"/>
                  </a:lnTo>
                  <a:lnTo>
                    <a:pt x="0" y="119125"/>
                  </a:lnTo>
                  <a:lnTo>
                    <a:pt x="1096" y="138882"/>
                  </a:lnTo>
                  <a:lnTo>
                    <a:pt x="1216" y="141033"/>
                  </a:lnTo>
                  <a:lnTo>
                    <a:pt x="4873" y="161226"/>
                  </a:lnTo>
                  <a:lnTo>
                    <a:pt x="19557" y="196468"/>
                  </a:lnTo>
                  <a:lnTo>
                    <a:pt x="58634" y="231884"/>
                  </a:lnTo>
                  <a:lnTo>
                    <a:pt x="75945" y="238125"/>
                  </a:lnTo>
                  <a:lnTo>
                    <a:pt x="78993" y="228472"/>
                  </a:lnTo>
                  <a:lnTo>
                    <a:pt x="65371" y="222446"/>
                  </a:lnTo>
                  <a:lnTo>
                    <a:pt x="53641" y="214074"/>
                  </a:lnTo>
                  <a:lnTo>
                    <a:pt x="29646" y="175077"/>
                  </a:lnTo>
                  <a:lnTo>
                    <a:pt x="21770" y="119125"/>
                  </a:lnTo>
                  <a:lnTo>
                    <a:pt x="21716" y="117855"/>
                  </a:lnTo>
                  <a:lnTo>
                    <a:pt x="22598" y="97520"/>
                  </a:lnTo>
                  <a:lnTo>
                    <a:pt x="35813" y="47370"/>
                  </a:lnTo>
                  <a:lnTo>
                    <a:pt x="65585" y="15652"/>
                  </a:lnTo>
                  <a:lnTo>
                    <a:pt x="79375" y="9651"/>
                  </a:lnTo>
                  <a:lnTo>
                    <a:pt x="75945" y="0"/>
                  </a:lnTo>
                  <a:close/>
                </a:path>
              </a:pathLst>
            </a:custGeom>
            <a:solidFill>
              <a:srgbClr val="000000"/>
            </a:solidFill>
          </p:spPr>
          <p:txBody>
            <a:bodyPr wrap="square" lIns="0" tIns="0" rIns="0" bIns="0" rtlCol="0"/>
            <a:lstStyle/>
            <a:p>
              <a:endParaRPr/>
            </a:p>
          </p:txBody>
        </p:sp>
        <p:pic>
          <p:nvPicPr>
            <p:cNvPr id="7" name="object 7"/>
            <p:cNvPicPr/>
            <p:nvPr/>
          </p:nvPicPr>
          <p:blipFill>
            <a:blip r:embed="rId4" cstate="print"/>
            <a:stretch>
              <a:fillRect/>
            </a:stretch>
          </p:blipFill>
          <p:spPr>
            <a:xfrm>
              <a:off x="3860927" y="1907540"/>
              <a:ext cx="115697" cy="178054"/>
            </a:xfrm>
            <a:prstGeom prst="rect">
              <a:avLst/>
            </a:prstGeom>
          </p:spPr>
        </p:pic>
      </p:grpSp>
      <p:sp>
        <p:nvSpPr>
          <p:cNvPr id="8" name="object 8"/>
          <p:cNvSpPr/>
          <p:nvPr/>
        </p:nvSpPr>
        <p:spPr>
          <a:xfrm>
            <a:off x="4191508" y="1975738"/>
            <a:ext cx="154940" cy="69215"/>
          </a:xfrm>
          <a:custGeom>
            <a:avLst/>
            <a:gdLst/>
            <a:ahLst/>
            <a:cxnLst/>
            <a:rect l="l" t="t" r="r" b="b"/>
            <a:pathLst>
              <a:path w="154939" h="69214">
                <a:moveTo>
                  <a:pt x="154686" y="52070"/>
                </a:moveTo>
                <a:lnTo>
                  <a:pt x="0" y="52070"/>
                </a:lnTo>
                <a:lnTo>
                  <a:pt x="0" y="68707"/>
                </a:lnTo>
                <a:lnTo>
                  <a:pt x="154686" y="68707"/>
                </a:lnTo>
                <a:lnTo>
                  <a:pt x="154686" y="52070"/>
                </a:lnTo>
                <a:close/>
              </a:path>
              <a:path w="154939" h="69214">
                <a:moveTo>
                  <a:pt x="154686" y="0"/>
                </a:moveTo>
                <a:lnTo>
                  <a:pt x="0" y="0"/>
                </a:lnTo>
                <a:lnTo>
                  <a:pt x="0" y="16637"/>
                </a:lnTo>
                <a:lnTo>
                  <a:pt x="154686" y="16637"/>
                </a:lnTo>
                <a:lnTo>
                  <a:pt x="154686" y="0"/>
                </a:lnTo>
                <a:close/>
              </a:path>
            </a:pathLst>
          </a:custGeom>
          <a:solidFill>
            <a:srgbClr val="000000"/>
          </a:solidFill>
        </p:spPr>
        <p:txBody>
          <a:bodyPr wrap="square" lIns="0" tIns="0" rIns="0" bIns="0" rtlCol="0"/>
          <a:lstStyle/>
          <a:p>
            <a:endParaRPr/>
          </a:p>
        </p:txBody>
      </p:sp>
      <p:sp>
        <p:nvSpPr>
          <p:cNvPr id="9" name="object 9"/>
          <p:cNvSpPr/>
          <p:nvPr/>
        </p:nvSpPr>
        <p:spPr>
          <a:xfrm>
            <a:off x="4452620" y="2001714"/>
            <a:ext cx="154940" cy="17145"/>
          </a:xfrm>
          <a:custGeom>
            <a:avLst/>
            <a:gdLst/>
            <a:ahLst/>
            <a:cxnLst/>
            <a:rect l="l" t="t" r="r" b="b"/>
            <a:pathLst>
              <a:path w="154939" h="17144">
                <a:moveTo>
                  <a:pt x="154711" y="0"/>
                </a:moveTo>
                <a:lnTo>
                  <a:pt x="0" y="0"/>
                </a:lnTo>
                <a:lnTo>
                  <a:pt x="0" y="16696"/>
                </a:lnTo>
                <a:lnTo>
                  <a:pt x="154711" y="16696"/>
                </a:lnTo>
                <a:lnTo>
                  <a:pt x="154711" y="0"/>
                </a:lnTo>
                <a:close/>
              </a:path>
            </a:pathLst>
          </a:custGeom>
          <a:solidFill>
            <a:srgbClr val="000000"/>
          </a:solidFill>
        </p:spPr>
        <p:txBody>
          <a:bodyPr wrap="square" lIns="0" tIns="0" rIns="0" bIns="0" rtlCol="0"/>
          <a:lstStyle/>
          <a:p>
            <a:endParaRPr/>
          </a:p>
        </p:txBody>
      </p:sp>
      <p:sp>
        <p:nvSpPr>
          <p:cNvPr id="10" name="object 10"/>
          <p:cNvSpPr/>
          <p:nvPr/>
        </p:nvSpPr>
        <p:spPr>
          <a:xfrm>
            <a:off x="4669790" y="2007367"/>
            <a:ext cx="152400" cy="19050"/>
          </a:xfrm>
          <a:custGeom>
            <a:avLst/>
            <a:gdLst/>
            <a:ahLst/>
            <a:cxnLst/>
            <a:rect l="l" t="t" r="r" b="b"/>
            <a:pathLst>
              <a:path w="152400" h="19050">
                <a:moveTo>
                  <a:pt x="152400" y="0"/>
                </a:moveTo>
                <a:lnTo>
                  <a:pt x="0" y="0"/>
                </a:lnTo>
                <a:lnTo>
                  <a:pt x="0" y="19044"/>
                </a:lnTo>
                <a:lnTo>
                  <a:pt x="152400" y="19044"/>
                </a:lnTo>
                <a:lnTo>
                  <a:pt x="152400" y="0"/>
                </a:lnTo>
                <a:close/>
              </a:path>
            </a:pathLst>
          </a:custGeom>
          <a:solidFill>
            <a:srgbClr val="000000"/>
          </a:solidFill>
        </p:spPr>
        <p:txBody>
          <a:bodyPr wrap="square" lIns="0" tIns="0" rIns="0" bIns="0" rtlCol="0"/>
          <a:lstStyle/>
          <a:p>
            <a:endParaRPr/>
          </a:p>
        </p:txBody>
      </p:sp>
      <p:pic>
        <p:nvPicPr>
          <p:cNvPr id="11" name="object 11"/>
          <p:cNvPicPr/>
          <p:nvPr/>
        </p:nvPicPr>
        <p:blipFill>
          <a:blip r:embed="rId5" cstate="print"/>
          <a:stretch>
            <a:fillRect/>
          </a:stretch>
        </p:blipFill>
        <p:spPr>
          <a:xfrm>
            <a:off x="4696714" y="1717929"/>
            <a:ext cx="99949" cy="173482"/>
          </a:xfrm>
          <a:prstGeom prst="rect">
            <a:avLst/>
          </a:prstGeom>
        </p:spPr>
      </p:pic>
      <p:pic>
        <p:nvPicPr>
          <p:cNvPr id="12" name="object 12"/>
          <p:cNvPicPr/>
          <p:nvPr/>
        </p:nvPicPr>
        <p:blipFill>
          <a:blip r:embed="rId6" cstate="print"/>
          <a:stretch>
            <a:fillRect/>
          </a:stretch>
        </p:blipFill>
        <p:spPr>
          <a:xfrm>
            <a:off x="4675632" y="2082038"/>
            <a:ext cx="140462" cy="171323"/>
          </a:xfrm>
          <a:prstGeom prst="rect">
            <a:avLst/>
          </a:prstGeom>
        </p:spPr>
      </p:pic>
      <p:grpSp>
        <p:nvGrpSpPr>
          <p:cNvPr id="13" name="object 13"/>
          <p:cNvGrpSpPr/>
          <p:nvPr/>
        </p:nvGrpSpPr>
        <p:grpSpPr>
          <a:xfrm>
            <a:off x="4868926" y="1764664"/>
            <a:ext cx="317500" cy="644525"/>
            <a:chOff x="4868926" y="1764664"/>
            <a:chExt cx="317500" cy="644525"/>
          </a:xfrm>
        </p:grpSpPr>
        <p:sp>
          <p:nvSpPr>
            <p:cNvPr id="14" name="object 14"/>
            <p:cNvSpPr/>
            <p:nvPr/>
          </p:nvSpPr>
          <p:spPr>
            <a:xfrm>
              <a:off x="4868926" y="1764664"/>
              <a:ext cx="315595" cy="490855"/>
            </a:xfrm>
            <a:custGeom>
              <a:avLst/>
              <a:gdLst/>
              <a:ahLst/>
              <a:cxnLst/>
              <a:rect l="l" t="t" r="r" b="b"/>
              <a:pathLst>
                <a:path w="315595" h="490855">
                  <a:moveTo>
                    <a:pt x="308356" y="0"/>
                  </a:moveTo>
                  <a:lnTo>
                    <a:pt x="5079" y="0"/>
                  </a:lnTo>
                  <a:lnTo>
                    <a:pt x="5079" y="11937"/>
                  </a:lnTo>
                  <a:lnTo>
                    <a:pt x="175895" y="240030"/>
                  </a:lnTo>
                  <a:lnTo>
                    <a:pt x="0" y="478409"/>
                  </a:lnTo>
                  <a:lnTo>
                    <a:pt x="0" y="490855"/>
                  </a:lnTo>
                  <a:lnTo>
                    <a:pt x="308737" y="490855"/>
                  </a:lnTo>
                  <a:lnTo>
                    <a:pt x="315213" y="398780"/>
                  </a:lnTo>
                  <a:lnTo>
                    <a:pt x="296545" y="398780"/>
                  </a:lnTo>
                  <a:lnTo>
                    <a:pt x="293661" y="414903"/>
                  </a:lnTo>
                  <a:lnTo>
                    <a:pt x="290528" y="427847"/>
                  </a:lnTo>
                  <a:lnTo>
                    <a:pt x="287133" y="437624"/>
                  </a:lnTo>
                  <a:lnTo>
                    <a:pt x="283463" y="444246"/>
                  </a:lnTo>
                  <a:lnTo>
                    <a:pt x="278257" y="451104"/>
                  </a:lnTo>
                  <a:lnTo>
                    <a:pt x="270890" y="454406"/>
                  </a:lnTo>
                  <a:lnTo>
                    <a:pt x="43434" y="454406"/>
                  </a:lnTo>
                  <a:lnTo>
                    <a:pt x="205232" y="234950"/>
                  </a:lnTo>
                  <a:lnTo>
                    <a:pt x="205232" y="219837"/>
                  </a:lnTo>
                  <a:lnTo>
                    <a:pt x="55372" y="16383"/>
                  </a:lnTo>
                  <a:lnTo>
                    <a:pt x="253491" y="16383"/>
                  </a:lnTo>
                  <a:lnTo>
                    <a:pt x="284184" y="40505"/>
                  </a:lnTo>
                  <a:lnTo>
                    <a:pt x="291846" y="74295"/>
                  </a:lnTo>
                  <a:lnTo>
                    <a:pt x="308356" y="74295"/>
                  </a:lnTo>
                  <a:lnTo>
                    <a:pt x="308356" y="0"/>
                  </a:lnTo>
                  <a:close/>
                </a:path>
              </a:pathLst>
            </a:custGeom>
            <a:solidFill>
              <a:srgbClr val="000000"/>
            </a:solidFill>
          </p:spPr>
          <p:txBody>
            <a:bodyPr wrap="square" lIns="0" tIns="0" rIns="0" bIns="0" rtlCol="0"/>
            <a:lstStyle/>
            <a:p>
              <a:endParaRPr/>
            </a:p>
          </p:txBody>
        </p:sp>
        <p:pic>
          <p:nvPicPr>
            <p:cNvPr id="15" name="object 15"/>
            <p:cNvPicPr/>
            <p:nvPr/>
          </p:nvPicPr>
          <p:blipFill>
            <a:blip r:embed="rId7" cstate="print"/>
            <a:stretch>
              <a:fillRect/>
            </a:stretch>
          </p:blipFill>
          <p:spPr>
            <a:xfrm>
              <a:off x="4882769" y="2290571"/>
              <a:ext cx="67690" cy="118237"/>
            </a:xfrm>
            <a:prstGeom prst="rect">
              <a:avLst/>
            </a:prstGeom>
          </p:spPr>
        </p:pic>
        <p:sp>
          <p:nvSpPr>
            <p:cNvPr id="16" name="object 16"/>
            <p:cNvSpPr/>
            <p:nvPr/>
          </p:nvSpPr>
          <p:spPr>
            <a:xfrm>
              <a:off x="4971288" y="2325369"/>
              <a:ext cx="107314" cy="55244"/>
            </a:xfrm>
            <a:custGeom>
              <a:avLst/>
              <a:gdLst/>
              <a:ahLst/>
              <a:cxnLst/>
              <a:rect l="l" t="t" r="r" b="b"/>
              <a:pathLst>
                <a:path w="107314" h="55244">
                  <a:moveTo>
                    <a:pt x="107061" y="40513"/>
                  </a:moveTo>
                  <a:lnTo>
                    <a:pt x="0" y="40513"/>
                  </a:lnTo>
                  <a:lnTo>
                    <a:pt x="0" y="54737"/>
                  </a:lnTo>
                  <a:lnTo>
                    <a:pt x="107061" y="54737"/>
                  </a:lnTo>
                  <a:lnTo>
                    <a:pt x="107061" y="40513"/>
                  </a:lnTo>
                  <a:close/>
                </a:path>
                <a:path w="107314" h="55244">
                  <a:moveTo>
                    <a:pt x="107061" y="0"/>
                  </a:moveTo>
                  <a:lnTo>
                    <a:pt x="0" y="0"/>
                  </a:lnTo>
                  <a:lnTo>
                    <a:pt x="0" y="14224"/>
                  </a:lnTo>
                  <a:lnTo>
                    <a:pt x="107061" y="14224"/>
                  </a:lnTo>
                  <a:lnTo>
                    <a:pt x="107061" y="0"/>
                  </a:lnTo>
                  <a:close/>
                </a:path>
              </a:pathLst>
            </a:custGeom>
            <a:solidFill>
              <a:srgbClr val="000000"/>
            </a:solidFill>
          </p:spPr>
          <p:txBody>
            <a:bodyPr wrap="square" lIns="0" tIns="0" rIns="0" bIns="0" rtlCol="0"/>
            <a:lstStyle/>
            <a:p>
              <a:endParaRPr/>
            </a:p>
          </p:txBody>
        </p:sp>
        <p:pic>
          <p:nvPicPr>
            <p:cNvPr id="17" name="object 17"/>
            <p:cNvPicPr/>
            <p:nvPr/>
          </p:nvPicPr>
          <p:blipFill>
            <a:blip r:embed="rId8" cstate="print"/>
            <a:stretch>
              <a:fillRect/>
            </a:stretch>
          </p:blipFill>
          <p:spPr>
            <a:xfrm>
              <a:off x="5107559" y="2287396"/>
              <a:ext cx="78866" cy="119761"/>
            </a:xfrm>
            <a:prstGeom prst="rect">
              <a:avLst/>
            </a:prstGeom>
          </p:spPr>
        </p:pic>
      </p:grpSp>
      <p:pic>
        <p:nvPicPr>
          <p:cNvPr id="18" name="object 18"/>
          <p:cNvPicPr/>
          <p:nvPr/>
        </p:nvPicPr>
        <p:blipFill>
          <a:blip r:embed="rId9" cstate="print"/>
          <a:stretch>
            <a:fillRect/>
          </a:stretch>
        </p:blipFill>
        <p:spPr>
          <a:xfrm>
            <a:off x="4980178" y="1585849"/>
            <a:ext cx="108458" cy="120650"/>
          </a:xfrm>
          <a:prstGeom prst="rect">
            <a:avLst/>
          </a:prstGeom>
        </p:spPr>
      </p:pic>
      <p:grpSp>
        <p:nvGrpSpPr>
          <p:cNvPr id="19" name="object 19"/>
          <p:cNvGrpSpPr/>
          <p:nvPr/>
        </p:nvGrpSpPr>
        <p:grpSpPr>
          <a:xfrm>
            <a:off x="5260594" y="1764664"/>
            <a:ext cx="796290" cy="670560"/>
            <a:chOff x="5260594" y="1764664"/>
            <a:chExt cx="796290" cy="670560"/>
          </a:xfrm>
        </p:grpSpPr>
        <p:sp>
          <p:nvSpPr>
            <p:cNvPr id="20" name="object 20"/>
            <p:cNvSpPr/>
            <p:nvPr/>
          </p:nvSpPr>
          <p:spPr>
            <a:xfrm>
              <a:off x="5486146" y="1764664"/>
              <a:ext cx="315595" cy="490855"/>
            </a:xfrm>
            <a:custGeom>
              <a:avLst/>
              <a:gdLst/>
              <a:ahLst/>
              <a:cxnLst/>
              <a:rect l="l" t="t" r="r" b="b"/>
              <a:pathLst>
                <a:path w="315595" h="490855">
                  <a:moveTo>
                    <a:pt x="308482" y="0"/>
                  </a:moveTo>
                  <a:lnTo>
                    <a:pt x="5206" y="0"/>
                  </a:lnTo>
                  <a:lnTo>
                    <a:pt x="5206" y="11937"/>
                  </a:lnTo>
                  <a:lnTo>
                    <a:pt x="175894" y="240030"/>
                  </a:lnTo>
                  <a:lnTo>
                    <a:pt x="0" y="478409"/>
                  </a:lnTo>
                  <a:lnTo>
                    <a:pt x="0" y="490855"/>
                  </a:lnTo>
                  <a:lnTo>
                    <a:pt x="308863" y="490855"/>
                  </a:lnTo>
                  <a:lnTo>
                    <a:pt x="315213" y="398780"/>
                  </a:lnTo>
                  <a:lnTo>
                    <a:pt x="296671" y="398780"/>
                  </a:lnTo>
                  <a:lnTo>
                    <a:pt x="293768" y="414903"/>
                  </a:lnTo>
                  <a:lnTo>
                    <a:pt x="290591" y="427847"/>
                  </a:lnTo>
                  <a:lnTo>
                    <a:pt x="287152" y="437624"/>
                  </a:lnTo>
                  <a:lnTo>
                    <a:pt x="283463" y="444246"/>
                  </a:lnTo>
                  <a:lnTo>
                    <a:pt x="278383" y="451104"/>
                  </a:lnTo>
                  <a:lnTo>
                    <a:pt x="271017" y="454406"/>
                  </a:lnTo>
                  <a:lnTo>
                    <a:pt x="43433" y="454406"/>
                  </a:lnTo>
                  <a:lnTo>
                    <a:pt x="205231" y="234950"/>
                  </a:lnTo>
                  <a:lnTo>
                    <a:pt x="205231" y="219837"/>
                  </a:lnTo>
                  <a:lnTo>
                    <a:pt x="55371" y="16383"/>
                  </a:lnTo>
                  <a:lnTo>
                    <a:pt x="253491" y="16383"/>
                  </a:lnTo>
                  <a:lnTo>
                    <a:pt x="284184" y="40505"/>
                  </a:lnTo>
                  <a:lnTo>
                    <a:pt x="291845" y="74295"/>
                  </a:lnTo>
                  <a:lnTo>
                    <a:pt x="308482" y="74295"/>
                  </a:lnTo>
                  <a:lnTo>
                    <a:pt x="308482" y="0"/>
                  </a:lnTo>
                  <a:close/>
                </a:path>
              </a:pathLst>
            </a:custGeom>
            <a:solidFill>
              <a:srgbClr val="000000"/>
            </a:solidFill>
          </p:spPr>
          <p:txBody>
            <a:bodyPr wrap="square" lIns="0" tIns="0" rIns="0" bIns="0" rtlCol="0"/>
            <a:lstStyle/>
            <a:p>
              <a:endParaRPr/>
            </a:p>
          </p:txBody>
        </p:sp>
        <p:pic>
          <p:nvPicPr>
            <p:cNvPr id="21" name="object 21"/>
            <p:cNvPicPr/>
            <p:nvPr/>
          </p:nvPicPr>
          <p:blipFill>
            <a:blip r:embed="rId10" cstate="print"/>
            <a:stretch>
              <a:fillRect/>
            </a:stretch>
          </p:blipFill>
          <p:spPr>
            <a:xfrm>
              <a:off x="5260594" y="2266441"/>
              <a:ext cx="494029" cy="168529"/>
            </a:xfrm>
            <a:prstGeom prst="rect">
              <a:avLst/>
            </a:prstGeom>
          </p:spPr>
        </p:pic>
        <p:pic>
          <p:nvPicPr>
            <p:cNvPr id="22" name="object 22"/>
            <p:cNvPicPr/>
            <p:nvPr/>
          </p:nvPicPr>
          <p:blipFill>
            <a:blip r:embed="rId11" cstate="print"/>
            <a:stretch>
              <a:fillRect/>
            </a:stretch>
          </p:blipFill>
          <p:spPr>
            <a:xfrm>
              <a:off x="5780024" y="2287142"/>
              <a:ext cx="276351" cy="112395"/>
            </a:xfrm>
            <a:prstGeom prst="rect">
              <a:avLst/>
            </a:prstGeom>
          </p:spPr>
        </p:pic>
      </p:grpSp>
      <p:grpSp>
        <p:nvGrpSpPr>
          <p:cNvPr id="23" name="object 23"/>
          <p:cNvGrpSpPr/>
          <p:nvPr/>
        </p:nvGrpSpPr>
        <p:grpSpPr>
          <a:xfrm>
            <a:off x="5485384" y="2489580"/>
            <a:ext cx="323215" cy="168910"/>
            <a:chOff x="5485384" y="2489580"/>
            <a:chExt cx="323215" cy="168910"/>
          </a:xfrm>
        </p:grpSpPr>
        <p:pic>
          <p:nvPicPr>
            <p:cNvPr id="24" name="object 24"/>
            <p:cNvPicPr/>
            <p:nvPr/>
          </p:nvPicPr>
          <p:blipFill>
            <a:blip r:embed="rId12" cstate="print"/>
            <a:stretch>
              <a:fillRect/>
            </a:stretch>
          </p:blipFill>
          <p:spPr>
            <a:xfrm>
              <a:off x="5485384" y="2489580"/>
              <a:ext cx="80390" cy="168656"/>
            </a:xfrm>
            <a:prstGeom prst="rect">
              <a:avLst/>
            </a:prstGeom>
          </p:spPr>
        </p:pic>
        <p:pic>
          <p:nvPicPr>
            <p:cNvPr id="25" name="object 25"/>
            <p:cNvPicPr/>
            <p:nvPr/>
          </p:nvPicPr>
          <p:blipFill>
            <a:blip r:embed="rId13" cstate="print"/>
            <a:stretch>
              <a:fillRect/>
            </a:stretch>
          </p:blipFill>
          <p:spPr>
            <a:xfrm>
              <a:off x="5592445" y="2514472"/>
              <a:ext cx="107187" cy="104266"/>
            </a:xfrm>
            <a:prstGeom prst="rect">
              <a:avLst/>
            </a:prstGeom>
          </p:spPr>
        </p:pic>
        <p:pic>
          <p:nvPicPr>
            <p:cNvPr id="26" name="object 26"/>
            <p:cNvPicPr/>
            <p:nvPr/>
          </p:nvPicPr>
          <p:blipFill>
            <a:blip r:embed="rId14" cstate="print"/>
            <a:stretch>
              <a:fillRect/>
            </a:stretch>
          </p:blipFill>
          <p:spPr>
            <a:xfrm>
              <a:off x="5725033" y="2500629"/>
              <a:ext cx="83565" cy="122428"/>
            </a:xfrm>
            <a:prstGeom prst="rect">
              <a:avLst/>
            </a:prstGeom>
          </p:spPr>
        </p:pic>
      </p:grpSp>
      <p:sp>
        <p:nvSpPr>
          <p:cNvPr id="27" name="object 27"/>
          <p:cNvSpPr/>
          <p:nvPr/>
        </p:nvSpPr>
        <p:spPr>
          <a:xfrm>
            <a:off x="6108065" y="1903857"/>
            <a:ext cx="317500" cy="236220"/>
          </a:xfrm>
          <a:custGeom>
            <a:avLst/>
            <a:gdLst/>
            <a:ahLst/>
            <a:cxnLst/>
            <a:rect l="l" t="t" r="r" b="b"/>
            <a:pathLst>
              <a:path w="317500" h="236219">
                <a:moveTo>
                  <a:pt x="260604" y="57530"/>
                </a:moveTo>
                <a:lnTo>
                  <a:pt x="247904" y="57530"/>
                </a:lnTo>
                <a:lnTo>
                  <a:pt x="241681" y="58419"/>
                </a:lnTo>
                <a:lnTo>
                  <a:pt x="208534" y="86359"/>
                </a:lnTo>
                <a:lnTo>
                  <a:pt x="207390" y="92709"/>
                </a:lnTo>
                <a:lnTo>
                  <a:pt x="207447" y="107822"/>
                </a:lnTo>
                <a:lnTo>
                  <a:pt x="208914" y="114426"/>
                </a:lnTo>
                <a:lnTo>
                  <a:pt x="212089" y="120395"/>
                </a:lnTo>
                <a:lnTo>
                  <a:pt x="215264" y="126491"/>
                </a:lnTo>
                <a:lnTo>
                  <a:pt x="219837" y="131190"/>
                </a:lnTo>
                <a:lnTo>
                  <a:pt x="225806" y="134746"/>
                </a:lnTo>
                <a:lnTo>
                  <a:pt x="219001" y="139898"/>
                </a:lnTo>
                <a:lnTo>
                  <a:pt x="214375" y="144398"/>
                </a:lnTo>
                <a:lnTo>
                  <a:pt x="211582" y="148335"/>
                </a:lnTo>
                <a:lnTo>
                  <a:pt x="208914" y="152272"/>
                </a:lnTo>
                <a:lnTo>
                  <a:pt x="207645" y="156717"/>
                </a:lnTo>
                <a:lnTo>
                  <a:pt x="207645" y="165607"/>
                </a:lnTo>
                <a:lnTo>
                  <a:pt x="220345" y="179450"/>
                </a:lnTo>
                <a:lnTo>
                  <a:pt x="213868" y="182625"/>
                </a:lnTo>
                <a:lnTo>
                  <a:pt x="208914" y="186435"/>
                </a:lnTo>
                <a:lnTo>
                  <a:pt x="201802" y="195071"/>
                </a:lnTo>
                <a:lnTo>
                  <a:pt x="200212" y="199389"/>
                </a:lnTo>
                <a:lnTo>
                  <a:pt x="200135" y="211454"/>
                </a:lnTo>
                <a:lnTo>
                  <a:pt x="201422" y="215900"/>
                </a:lnTo>
                <a:lnTo>
                  <a:pt x="204215" y="219837"/>
                </a:lnTo>
                <a:lnTo>
                  <a:pt x="206883" y="223646"/>
                </a:lnTo>
                <a:lnTo>
                  <a:pt x="248412" y="235838"/>
                </a:lnTo>
                <a:lnTo>
                  <a:pt x="256794" y="235838"/>
                </a:lnTo>
                <a:lnTo>
                  <a:pt x="295275" y="227202"/>
                </a:lnTo>
                <a:lnTo>
                  <a:pt x="296979" y="225932"/>
                </a:lnTo>
                <a:lnTo>
                  <a:pt x="256539" y="225932"/>
                </a:lnTo>
                <a:lnTo>
                  <a:pt x="247949" y="225579"/>
                </a:lnTo>
                <a:lnTo>
                  <a:pt x="220218" y="211454"/>
                </a:lnTo>
                <a:lnTo>
                  <a:pt x="220218" y="199389"/>
                </a:lnTo>
                <a:lnTo>
                  <a:pt x="233045" y="181737"/>
                </a:lnTo>
                <a:lnTo>
                  <a:pt x="310933" y="181737"/>
                </a:lnTo>
                <a:lnTo>
                  <a:pt x="309499" y="178942"/>
                </a:lnTo>
                <a:lnTo>
                  <a:pt x="307086" y="174370"/>
                </a:lnTo>
                <a:lnTo>
                  <a:pt x="303149" y="170687"/>
                </a:lnTo>
                <a:lnTo>
                  <a:pt x="291973" y="165100"/>
                </a:lnTo>
                <a:lnTo>
                  <a:pt x="284734" y="163702"/>
                </a:lnTo>
                <a:lnTo>
                  <a:pt x="240030" y="163702"/>
                </a:lnTo>
                <a:lnTo>
                  <a:pt x="235712" y="163448"/>
                </a:lnTo>
                <a:lnTo>
                  <a:pt x="232918" y="162687"/>
                </a:lnTo>
                <a:lnTo>
                  <a:pt x="230124" y="162051"/>
                </a:lnTo>
                <a:lnTo>
                  <a:pt x="228092" y="160908"/>
                </a:lnTo>
                <a:lnTo>
                  <a:pt x="225679" y="157733"/>
                </a:lnTo>
                <a:lnTo>
                  <a:pt x="225044" y="155447"/>
                </a:lnTo>
                <a:lnTo>
                  <a:pt x="225044" y="147573"/>
                </a:lnTo>
                <a:lnTo>
                  <a:pt x="228219" y="142875"/>
                </a:lnTo>
                <a:lnTo>
                  <a:pt x="234569" y="138048"/>
                </a:lnTo>
                <a:lnTo>
                  <a:pt x="272144" y="138048"/>
                </a:lnTo>
                <a:lnTo>
                  <a:pt x="273176" y="137826"/>
                </a:lnTo>
                <a:lnTo>
                  <a:pt x="281463" y="134373"/>
                </a:lnTo>
                <a:lnTo>
                  <a:pt x="286955" y="130555"/>
                </a:lnTo>
                <a:lnTo>
                  <a:pt x="246634" y="130555"/>
                </a:lnTo>
                <a:lnTo>
                  <a:pt x="240537" y="127762"/>
                </a:lnTo>
                <a:lnTo>
                  <a:pt x="236220" y="122046"/>
                </a:lnTo>
                <a:lnTo>
                  <a:pt x="232029" y="116331"/>
                </a:lnTo>
                <a:lnTo>
                  <a:pt x="229870" y="108330"/>
                </a:lnTo>
                <a:lnTo>
                  <a:pt x="229870" y="87883"/>
                </a:lnTo>
                <a:lnTo>
                  <a:pt x="231901" y="80263"/>
                </a:lnTo>
                <a:lnTo>
                  <a:pt x="236093" y="74929"/>
                </a:lnTo>
                <a:lnTo>
                  <a:pt x="240284" y="69722"/>
                </a:lnTo>
                <a:lnTo>
                  <a:pt x="246380" y="67055"/>
                </a:lnTo>
                <a:lnTo>
                  <a:pt x="316992" y="67055"/>
                </a:lnTo>
                <a:lnTo>
                  <a:pt x="316992" y="59689"/>
                </a:lnTo>
                <a:lnTo>
                  <a:pt x="272542" y="59689"/>
                </a:lnTo>
                <a:lnTo>
                  <a:pt x="267115" y="58419"/>
                </a:lnTo>
                <a:lnTo>
                  <a:pt x="267567" y="58419"/>
                </a:lnTo>
                <a:lnTo>
                  <a:pt x="260604" y="57530"/>
                </a:lnTo>
                <a:close/>
              </a:path>
              <a:path w="317500" h="236219">
                <a:moveTo>
                  <a:pt x="310933" y="181737"/>
                </a:moveTo>
                <a:lnTo>
                  <a:pt x="233045" y="181737"/>
                </a:lnTo>
                <a:lnTo>
                  <a:pt x="238125" y="182117"/>
                </a:lnTo>
                <a:lnTo>
                  <a:pt x="244221" y="182371"/>
                </a:lnTo>
                <a:lnTo>
                  <a:pt x="274447" y="182371"/>
                </a:lnTo>
                <a:lnTo>
                  <a:pt x="278384" y="183006"/>
                </a:lnTo>
                <a:lnTo>
                  <a:pt x="291719" y="194182"/>
                </a:lnTo>
                <a:lnTo>
                  <a:pt x="292354" y="196341"/>
                </a:lnTo>
                <a:lnTo>
                  <a:pt x="292608" y="198627"/>
                </a:lnTo>
                <a:lnTo>
                  <a:pt x="292608" y="205993"/>
                </a:lnTo>
                <a:lnTo>
                  <a:pt x="264160" y="225932"/>
                </a:lnTo>
                <a:lnTo>
                  <a:pt x="296979" y="225932"/>
                </a:lnTo>
                <a:lnTo>
                  <a:pt x="301751" y="222376"/>
                </a:lnTo>
                <a:lnTo>
                  <a:pt x="306324" y="216280"/>
                </a:lnTo>
                <a:lnTo>
                  <a:pt x="310896" y="210057"/>
                </a:lnTo>
                <a:lnTo>
                  <a:pt x="313055" y="203072"/>
                </a:lnTo>
                <a:lnTo>
                  <a:pt x="313055" y="189102"/>
                </a:lnTo>
                <a:lnTo>
                  <a:pt x="311912" y="183641"/>
                </a:lnTo>
                <a:lnTo>
                  <a:pt x="310933" y="181737"/>
                </a:lnTo>
                <a:close/>
              </a:path>
              <a:path w="317500" h="236219">
                <a:moveTo>
                  <a:pt x="272144" y="138048"/>
                </a:moveTo>
                <a:lnTo>
                  <a:pt x="234569" y="138048"/>
                </a:lnTo>
                <a:lnTo>
                  <a:pt x="240259" y="139898"/>
                </a:lnTo>
                <a:lnTo>
                  <a:pt x="240981" y="139898"/>
                </a:lnTo>
                <a:lnTo>
                  <a:pt x="245618" y="140588"/>
                </a:lnTo>
                <a:lnTo>
                  <a:pt x="252602" y="140588"/>
                </a:lnTo>
                <a:lnTo>
                  <a:pt x="263556" y="139898"/>
                </a:lnTo>
                <a:lnTo>
                  <a:pt x="272144" y="138048"/>
                </a:lnTo>
                <a:close/>
              </a:path>
              <a:path w="317500" h="236219">
                <a:moveTo>
                  <a:pt x="316992" y="67055"/>
                </a:moveTo>
                <a:lnTo>
                  <a:pt x="259080" y="67055"/>
                </a:lnTo>
                <a:lnTo>
                  <a:pt x="263144" y="68198"/>
                </a:lnTo>
                <a:lnTo>
                  <a:pt x="266826" y="70484"/>
                </a:lnTo>
                <a:lnTo>
                  <a:pt x="278384" y="92709"/>
                </a:lnTo>
                <a:lnTo>
                  <a:pt x="278384" y="103885"/>
                </a:lnTo>
                <a:lnTo>
                  <a:pt x="278025" y="107590"/>
                </a:lnTo>
                <a:lnTo>
                  <a:pt x="278002" y="107822"/>
                </a:lnTo>
                <a:lnTo>
                  <a:pt x="277113" y="111505"/>
                </a:lnTo>
                <a:lnTo>
                  <a:pt x="276225" y="115315"/>
                </a:lnTo>
                <a:lnTo>
                  <a:pt x="274827" y="118617"/>
                </a:lnTo>
                <a:lnTo>
                  <a:pt x="272923" y="121412"/>
                </a:lnTo>
                <a:lnTo>
                  <a:pt x="271145" y="124205"/>
                </a:lnTo>
                <a:lnTo>
                  <a:pt x="268605" y="126491"/>
                </a:lnTo>
                <a:lnTo>
                  <a:pt x="265684" y="128142"/>
                </a:lnTo>
                <a:lnTo>
                  <a:pt x="262636" y="129793"/>
                </a:lnTo>
                <a:lnTo>
                  <a:pt x="258952" y="130555"/>
                </a:lnTo>
                <a:lnTo>
                  <a:pt x="286955" y="130555"/>
                </a:lnTo>
                <a:lnTo>
                  <a:pt x="300989" y="97916"/>
                </a:lnTo>
                <a:lnTo>
                  <a:pt x="300989" y="92709"/>
                </a:lnTo>
                <a:lnTo>
                  <a:pt x="300355" y="87883"/>
                </a:lnTo>
                <a:lnTo>
                  <a:pt x="297307" y="78993"/>
                </a:lnTo>
                <a:lnTo>
                  <a:pt x="295275" y="75437"/>
                </a:lnTo>
                <a:lnTo>
                  <a:pt x="292608" y="72897"/>
                </a:lnTo>
                <a:lnTo>
                  <a:pt x="293750" y="71500"/>
                </a:lnTo>
                <a:lnTo>
                  <a:pt x="316992" y="71500"/>
                </a:lnTo>
                <a:lnTo>
                  <a:pt x="316992" y="67055"/>
                </a:lnTo>
                <a:close/>
              </a:path>
              <a:path w="317500" h="236219">
                <a:moveTo>
                  <a:pt x="316992" y="71500"/>
                </a:moveTo>
                <a:lnTo>
                  <a:pt x="293750" y="71500"/>
                </a:lnTo>
                <a:lnTo>
                  <a:pt x="316992" y="72389"/>
                </a:lnTo>
                <a:lnTo>
                  <a:pt x="316992" y="71500"/>
                </a:lnTo>
                <a:close/>
              </a:path>
              <a:path w="317500" h="236219">
                <a:moveTo>
                  <a:pt x="127635" y="57530"/>
                </a:moveTo>
                <a:lnTo>
                  <a:pt x="87820" y="73263"/>
                </a:lnTo>
                <a:lnTo>
                  <a:pt x="72461" y="110799"/>
                </a:lnTo>
                <a:lnTo>
                  <a:pt x="72062" y="121665"/>
                </a:lnTo>
                <a:lnTo>
                  <a:pt x="72848" y="134619"/>
                </a:lnTo>
                <a:lnTo>
                  <a:pt x="72866" y="134917"/>
                </a:lnTo>
                <a:lnTo>
                  <a:pt x="93366" y="173003"/>
                </a:lnTo>
                <a:lnTo>
                  <a:pt x="125602" y="181737"/>
                </a:lnTo>
                <a:lnTo>
                  <a:pt x="133985" y="181286"/>
                </a:lnTo>
                <a:lnTo>
                  <a:pt x="141795" y="179943"/>
                </a:lnTo>
                <a:lnTo>
                  <a:pt x="149034" y="177718"/>
                </a:lnTo>
                <a:lnTo>
                  <a:pt x="155701" y="174625"/>
                </a:lnTo>
                <a:lnTo>
                  <a:pt x="159992" y="171703"/>
                </a:lnTo>
                <a:lnTo>
                  <a:pt x="127508" y="171703"/>
                </a:lnTo>
                <a:lnTo>
                  <a:pt x="120318" y="170844"/>
                </a:lnTo>
                <a:lnTo>
                  <a:pt x="96262" y="130303"/>
                </a:lnTo>
                <a:lnTo>
                  <a:pt x="95904" y="121665"/>
                </a:lnTo>
                <a:lnTo>
                  <a:pt x="95868" y="120776"/>
                </a:lnTo>
                <a:lnTo>
                  <a:pt x="103886" y="80644"/>
                </a:lnTo>
                <a:lnTo>
                  <a:pt x="127126" y="67437"/>
                </a:lnTo>
                <a:lnTo>
                  <a:pt x="161844" y="67437"/>
                </a:lnTo>
                <a:lnTo>
                  <a:pt x="160585" y="66317"/>
                </a:lnTo>
                <a:lnTo>
                  <a:pt x="151252" y="61442"/>
                </a:lnTo>
                <a:lnTo>
                  <a:pt x="140253" y="58507"/>
                </a:lnTo>
                <a:lnTo>
                  <a:pt x="127635" y="57530"/>
                </a:lnTo>
                <a:close/>
              </a:path>
              <a:path w="317500" h="236219">
                <a:moveTo>
                  <a:pt x="161844" y="67437"/>
                </a:moveTo>
                <a:lnTo>
                  <a:pt x="133223" y="67437"/>
                </a:lnTo>
                <a:lnTo>
                  <a:pt x="138557" y="69341"/>
                </a:lnTo>
                <a:lnTo>
                  <a:pt x="147955" y="76962"/>
                </a:lnTo>
                <a:lnTo>
                  <a:pt x="151637" y="82930"/>
                </a:lnTo>
                <a:lnTo>
                  <a:pt x="154305" y="91058"/>
                </a:lnTo>
                <a:lnTo>
                  <a:pt x="156118" y="97537"/>
                </a:lnTo>
                <a:lnTo>
                  <a:pt x="157289" y="104245"/>
                </a:lnTo>
                <a:lnTo>
                  <a:pt x="157384" y="104790"/>
                </a:lnTo>
                <a:lnTo>
                  <a:pt x="158126" y="112829"/>
                </a:lnTo>
                <a:lnTo>
                  <a:pt x="158271" y="118109"/>
                </a:lnTo>
                <a:lnTo>
                  <a:pt x="158369" y="128269"/>
                </a:lnTo>
                <a:lnTo>
                  <a:pt x="157861" y="134619"/>
                </a:lnTo>
                <a:lnTo>
                  <a:pt x="156718" y="140715"/>
                </a:lnTo>
                <a:lnTo>
                  <a:pt x="155701" y="146812"/>
                </a:lnTo>
                <a:lnTo>
                  <a:pt x="153924" y="152145"/>
                </a:lnTo>
                <a:lnTo>
                  <a:pt x="151384" y="156717"/>
                </a:lnTo>
                <a:lnTo>
                  <a:pt x="148971" y="161289"/>
                </a:lnTo>
                <a:lnTo>
                  <a:pt x="145796" y="164972"/>
                </a:lnTo>
                <a:lnTo>
                  <a:pt x="141859" y="167639"/>
                </a:lnTo>
                <a:lnTo>
                  <a:pt x="137922" y="170433"/>
                </a:lnTo>
                <a:lnTo>
                  <a:pt x="133096" y="171703"/>
                </a:lnTo>
                <a:lnTo>
                  <a:pt x="159992" y="171703"/>
                </a:lnTo>
                <a:lnTo>
                  <a:pt x="180403" y="137239"/>
                </a:lnTo>
                <a:lnTo>
                  <a:pt x="181960" y="121665"/>
                </a:lnTo>
                <a:lnTo>
                  <a:pt x="181998" y="120776"/>
                </a:lnTo>
                <a:lnTo>
                  <a:pt x="182112" y="118109"/>
                </a:lnTo>
                <a:lnTo>
                  <a:pt x="181411" y="106683"/>
                </a:lnTo>
                <a:lnTo>
                  <a:pt x="181292" y="104790"/>
                </a:lnTo>
                <a:lnTo>
                  <a:pt x="181258" y="104245"/>
                </a:lnTo>
                <a:lnTo>
                  <a:pt x="178673" y="92186"/>
                </a:lnTo>
                <a:lnTo>
                  <a:pt x="174349" y="81817"/>
                </a:lnTo>
                <a:lnTo>
                  <a:pt x="168352" y="73263"/>
                </a:lnTo>
                <a:lnTo>
                  <a:pt x="165577" y="70754"/>
                </a:lnTo>
                <a:lnTo>
                  <a:pt x="161844" y="67437"/>
                </a:lnTo>
                <a:close/>
              </a:path>
              <a:path w="317500" h="236219">
                <a:moveTo>
                  <a:pt x="37846" y="0"/>
                </a:moveTo>
                <a:lnTo>
                  <a:pt x="30352" y="0"/>
                </a:lnTo>
                <a:lnTo>
                  <a:pt x="0" y="1269"/>
                </a:lnTo>
                <a:lnTo>
                  <a:pt x="0" y="7746"/>
                </a:lnTo>
                <a:lnTo>
                  <a:pt x="4318" y="8508"/>
                </a:lnTo>
                <a:lnTo>
                  <a:pt x="7238" y="9270"/>
                </a:lnTo>
                <a:lnTo>
                  <a:pt x="16129" y="26415"/>
                </a:lnTo>
                <a:lnTo>
                  <a:pt x="16129" y="156463"/>
                </a:lnTo>
                <a:lnTo>
                  <a:pt x="2032" y="173481"/>
                </a:lnTo>
                <a:lnTo>
                  <a:pt x="2032" y="179704"/>
                </a:lnTo>
                <a:lnTo>
                  <a:pt x="51943" y="179704"/>
                </a:lnTo>
                <a:lnTo>
                  <a:pt x="51943" y="173481"/>
                </a:lnTo>
                <a:lnTo>
                  <a:pt x="47625" y="172465"/>
                </a:lnTo>
                <a:lnTo>
                  <a:pt x="44881" y="171322"/>
                </a:lnTo>
                <a:lnTo>
                  <a:pt x="44735" y="171322"/>
                </a:lnTo>
                <a:lnTo>
                  <a:pt x="42672" y="169671"/>
                </a:lnTo>
                <a:lnTo>
                  <a:pt x="40767" y="168275"/>
                </a:lnTo>
                <a:lnTo>
                  <a:pt x="39497" y="166115"/>
                </a:lnTo>
                <a:lnTo>
                  <a:pt x="38226" y="160527"/>
                </a:lnTo>
                <a:lnTo>
                  <a:pt x="37922" y="156463"/>
                </a:lnTo>
                <a:lnTo>
                  <a:pt x="37846" y="0"/>
                </a:lnTo>
                <a:close/>
              </a:path>
            </a:pathLst>
          </a:custGeom>
          <a:solidFill>
            <a:srgbClr val="000000"/>
          </a:solidFill>
        </p:spPr>
        <p:txBody>
          <a:bodyPr wrap="square" lIns="0" tIns="0" rIns="0" bIns="0" rtlCol="0"/>
          <a:lstStyle/>
          <a:p>
            <a:endParaRPr/>
          </a:p>
        </p:txBody>
      </p:sp>
      <p:grpSp>
        <p:nvGrpSpPr>
          <p:cNvPr id="28" name="object 28"/>
          <p:cNvGrpSpPr/>
          <p:nvPr/>
        </p:nvGrpSpPr>
        <p:grpSpPr>
          <a:xfrm>
            <a:off x="6478396" y="1854835"/>
            <a:ext cx="1594485" cy="318135"/>
            <a:chOff x="6478396" y="1854835"/>
            <a:chExt cx="1594485" cy="318135"/>
          </a:xfrm>
        </p:grpSpPr>
        <p:pic>
          <p:nvPicPr>
            <p:cNvPr id="29" name="object 29"/>
            <p:cNvPicPr/>
            <p:nvPr/>
          </p:nvPicPr>
          <p:blipFill>
            <a:blip r:embed="rId15" cstate="print"/>
            <a:stretch>
              <a:fillRect/>
            </a:stretch>
          </p:blipFill>
          <p:spPr>
            <a:xfrm>
              <a:off x="6478396" y="1912112"/>
              <a:ext cx="141097" cy="171450"/>
            </a:xfrm>
            <a:prstGeom prst="rect">
              <a:avLst/>
            </a:prstGeom>
          </p:spPr>
        </p:pic>
        <p:sp>
          <p:nvSpPr>
            <p:cNvPr id="30" name="object 30"/>
            <p:cNvSpPr/>
            <p:nvPr/>
          </p:nvSpPr>
          <p:spPr>
            <a:xfrm>
              <a:off x="6657345" y="1854835"/>
              <a:ext cx="1415415" cy="310515"/>
            </a:xfrm>
            <a:custGeom>
              <a:avLst/>
              <a:gdLst/>
              <a:ahLst/>
              <a:cxnLst/>
              <a:rect l="l" t="t" r="r" b="b"/>
              <a:pathLst>
                <a:path w="1415415" h="310514">
                  <a:moveTo>
                    <a:pt x="1333875" y="0"/>
                  </a:moveTo>
                  <a:lnTo>
                    <a:pt x="1330700" y="10287"/>
                  </a:lnTo>
                  <a:lnTo>
                    <a:pt x="1344938" y="17672"/>
                  </a:lnTo>
                  <a:lnTo>
                    <a:pt x="1357354" y="28416"/>
                  </a:lnTo>
                  <a:lnTo>
                    <a:pt x="1383508" y="80454"/>
                  </a:lnTo>
                  <a:lnTo>
                    <a:pt x="1391318" y="128079"/>
                  </a:lnTo>
                  <a:lnTo>
                    <a:pt x="1392295" y="155320"/>
                  </a:lnTo>
                  <a:lnTo>
                    <a:pt x="1391318" y="182560"/>
                  </a:lnTo>
                  <a:lnTo>
                    <a:pt x="1383508" y="230133"/>
                  </a:lnTo>
                  <a:lnTo>
                    <a:pt x="1367936" y="267973"/>
                  </a:lnTo>
                  <a:lnTo>
                    <a:pt x="1330700" y="300227"/>
                  </a:lnTo>
                  <a:lnTo>
                    <a:pt x="1333875" y="310514"/>
                  </a:lnTo>
                  <a:lnTo>
                    <a:pt x="1368514" y="292036"/>
                  </a:lnTo>
                  <a:lnTo>
                    <a:pt x="1394200" y="257175"/>
                  </a:lnTo>
                  <a:lnTo>
                    <a:pt x="1410138" y="210184"/>
                  </a:lnTo>
                  <a:lnTo>
                    <a:pt x="1415403" y="155320"/>
                  </a:lnTo>
                  <a:lnTo>
                    <a:pt x="1414156" y="128079"/>
                  </a:lnTo>
                  <a:lnTo>
                    <a:pt x="1403514" y="75844"/>
                  </a:lnTo>
                  <a:lnTo>
                    <a:pt x="1382488" y="33861"/>
                  </a:lnTo>
                  <a:lnTo>
                    <a:pt x="1352302" y="7191"/>
                  </a:lnTo>
                  <a:lnTo>
                    <a:pt x="1333875" y="0"/>
                  </a:lnTo>
                  <a:close/>
                </a:path>
                <a:path w="1415415" h="310514">
                  <a:moveTo>
                    <a:pt x="81528" y="0"/>
                  </a:moveTo>
                  <a:lnTo>
                    <a:pt x="46888" y="18478"/>
                  </a:lnTo>
                  <a:lnTo>
                    <a:pt x="21203" y="53339"/>
                  </a:lnTo>
                  <a:lnTo>
                    <a:pt x="5264" y="100314"/>
                  </a:lnTo>
                  <a:lnTo>
                    <a:pt x="0" y="155320"/>
                  </a:lnTo>
                  <a:lnTo>
                    <a:pt x="1255" y="182560"/>
                  </a:lnTo>
                  <a:lnTo>
                    <a:pt x="1307" y="183701"/>
                  </a:lnTo>
                  <a:lnTo>
                    <a:pt x="11888" y="234668"/>
                  </a:lnTo>
                  <a:lnTo>
                    <a:pt x="32914" y="276653"/>
                  </a:lnTo>
                  <a:lnTo>
                    <a:pt x="63101" y="303323"/>
                  </a:lnTo>
                  <a:lnTo>
                    <a:pt x="81528" y="310514"/>
                  </a:lnTo>
                  <a:lnTo>
                    <a:pt x="84703" y="300227"/>
                  </a:lnTo>
                  <a:lnTo>
                    <a:pt x="70465" y="292842"/>
                  </a:lnTo>
                  <a:lnTo>
                    <a:pt x="58049" y="282098"/>
                  </a:lnTo>
                  <a:lnTo>
                    <a:pt x="31894" y="230133"/>
                  </a:lnTo>
                  <a:lnTo>
                    <a:pt x="24084" y="182560"/>
                  </a:lnTo>
                  <a:lnTo>
                    <a:pt x="23108" y="155320"/>
                  </a:lnTo>
                  <a:lnTo>
                    <a:pt x="24084" y="128079"/>
                  </a:lnTo>
                  <a:lnTo>
                    <a:pt x="31894" y="80454"/>
                  </a:lnTo>
                  <a:lnTo>
                    <a:pt x="47466" y="42541"/>
                  </a:lnTo>
                  <a:lnTo>
                    <a:pt x="84703" y="10287"/>
                  </a:lnTo>
                  <a:lnTo>
                    <a:pt x="81528" y="0"/>
                  </a:lnTo>
                  <a:close/>
                </a:path>
              </a:pathLst>
            </a:custGeom>
            <a:solidFill>
              <a:srgbClr val="000000"/>
            </a:solidFill>
          </p:spPr>
          <p:txBody>
            <a:bodyPr wrap="square" lIns="0" tIns="0" rIns="0" bIns="0" rtlCol="0"/>
            <a:lstStyle/>
            <a:p>
              <a:endParaRPr/>
            </a:p>
          </p:txBody>
        </p:sp>
        <p:pic>
          <p:nvPicPr>
            <p:cNvPr id="31" name="object 31"/>
            <p:cNvPicPr/>
            <p:nvPr/>
          </p:nvPicPr>
          <p:blipFill>
            <a:blip r:embed="rId16" cstate="print"/>
            <a:stretch>
              <a:fillRect/>
            </a:stretch>
          </p:blipFill>
          <p:spPr>
            <a:xfrm>
              <a:off x="6755764" y="1963547"/>
              <a:ext cx="252856" cy="173481"/>
            </a:xfrm>
            <a:prstGeom prst="rect">
              <a:avLst/>
            </a:prstGeom>
          </p:spPr>
        </p:pic>
        <p:pic>
          <p:nvPicPr>
            <p:cNvPr id="32" name="object 32"/>
            <p:cNvPicPr/>
            <p:nvPr/>
          </p:nvPicPr>
          <p:blipFill>
            <a:blip r:embed="rId17" cstate="print"/>
            <a:stretch>
              <a:fillRect/>
            </a:stretch>
          </p:blipFill>
          <p:spPr>
            <a:xfrm>
              <a:off x="7029449" y="2003806"/>
              <a:ext cx="201929" cy="168656"/>
            </a:xfrm>
            <a:prstGeom prst="rect">
              <a:avLst/>
            </a:prstGeom>
          </p:spPr>
        </p:pic>
        <p:sp>
          <p:nvSpPr>
            <p:cNvPr id="33" name="object 33"/>
            <p:cNvSpPr/>
            <p:nvPr/>
          </p:nvSpPr>
          <p:spPr>
            <a:xfrm>
              <a:off x="7339456" y="1903907"/>
              <a:ext cx="19685" cy="233679"/>
            </a:xfrm>
            <a:custGeom>
              <a:avLst/>
              <a:gdLst/>
              <a:ahLst/>
              <a:cxnLst/>
              <a:rect l="l" t="t" r="r" b="b"/>
              <a:pathLst>
                <a:path w="19684" h="233680">
                  <a:moveTo>
                    <a:pt x="19338" y="0"/>
                  </a:moveTo>
                  <a:lnTo>
                    <a:pt x="0" y="0"/>
                  </a:lnTo>
                  <a:lnTo>
                    <a:pt x="0" y="233629"/>
                  </a:lnTo>
                  <a:lnTo>
                    <a:pt x="19338" y="233629"/>
                  </a:lnTo>
                  <a:lnTo>
                    <a:pt x="19338" y="0"/>
                  </a:lnTo>
                  <a:close/>
                </a:path>
              </a:pathLst>
            </a:custGeom>
            <a:solidFill>
              <a:srgbClr val="000000"/>
            </a:solidFill>
          </p:spPr>
          <p:txBody>
            <a:bodyPr wrap="square" lIns="0" tIns="0" rIns="0" bIns="0" rtlCol="0"/>
            <a:lstStyle/>
            <a:p>
              <a:endParaRPr/>
            </a:p>
          </p:txBody>
        </p:sp>
        <p:pic>
          <p:nvPicPr>
            <p:cNvPr id="34" name="object 34"/>
            <p:cNvPicPr/>
            <p:nvPr/>
          </p:nvPicPr>
          <p:blipFill>
            <a:blip r:embed="rId18" cstate="print"/>
            <a:stretch>
              <a:fillRect/>
            </a:stretch>
          </p:blipFill>
          <p:spPr>
            <a:xfrm>
              <a:off x="7451978" y="1963547"/>
              <a:ext cx="252856" cy="173481"/>
            </a:xfrm>
            <a:prstGeom prst="rect">
              <a:avLst/>
            </a:prstGeom>
          </p:spPr>
        </p:pic>
        <p:sp>
          <p:nvSpPr>
            <p:cNvPr id="35" name="object 35"/>
            <p:cNvSpPr/>
            <p:nvPr/>
          </p:nvSpPr>
          <p:spPr>
            <a:xfrm>
              <a:off x="7729600" y="1970151"/>
              <a:ext cx="38100" cy="148590"/>
            </a:xfrm>
            <a:custGeom>
              <a:avLst/>
              <a:gdLst/>
              <a:ahLst/>
              <a:cxnLst/>
              <a:rect l="l" t="t" r="r" b="b"/>
              <a:pathLst>
                <a:path w="38100" h="148589">
                  <a:moveTo>
                    <a:pt x="35814" y="84200"/>
                  </a:moveTo>
                  <a:lnTo>
                    <a:pt x="13843" y="84200"/>
                  </a:lnTo>
                  <a:lnTo>
                    <a:pt x="14452" y="90170"/>
                  </a:lnTo>
                  <a:lnTo>
                    <a:pt x="14477" y="90424"/>
                  </a:lnTo>
                  <a:lnTo>
                    <a:pt x="14696" y="95885"/>
                  </a:lnTo>
                  <a:lnTo>
                    <a:pt x="14731" y="109220"/>
                  </a:lnTo>
                  <a:lnTo>
                    <a:pt x="14471" y="112775"/>
                  </a:lnTo>
                  <a:lnTo>
                    <a:pt x="14350" y="114426"/>
                  </a:lnTo>
                  <a:lnTo>
                    <a:pt x="13462" y="118490"/>
                  </a:lnTo>
                  <a:lnTo>
                    <a:pt x="12599" y="122554"/>
                  </a:lnTo>
                  <a:lnTo>
                    <a:pt x="12573" y="122682"/>
                  </a:lnTo>
                  <a:lnTo>
                    <a:pt x="11302" y="126237"/>
                  </a:lnTo>
                  <a:lnTo>
                    <a:pt x="9271" y="129539"/>
                  </a:lnTo>
                  <a:lnTo>
                    <a:pt x="7366" y="132714"/>
                  </a:lnTo>
                  <a:lnTo>
                    <a:pt x="4318" y="136398"/>
                  </a:lnTo>
                  <a:lnTo>
                    <a:pt x="0" y="140335"/>
                  </a:lnTo>
                  <a:lnTo>
                    <a:pt x="6857" y="148082"/>
                  </a:lnTo>
                  <a:lnTo>
                    <a:pt x="14477" y="142239"/>
                  </a:lnTo>
                  <a:lnTo>
                    <a:pt x="34544" y="117601"/>
                  </a:lnTo>
                  <a:lnTo>
                    <a:pt x="36575" y="112775"/>
                  </a:lnTo>
                  <a:lnTo>
                    <a:pt x="37592" y="107441"/>
                  </a:lnTo>
                  <a:lnTo>
                    <a:pt x="37592" y="95885"/>
                  </a:lnTo>
                  <a:lnTo>
                    <a:pt x="36985" y="90424"/>
                  </a:lnTo>
                  <a:lnTo>
                    <a:pt x="36956" y="90170"/>
                  </a:lnTo>
                  <a:lnTo>
                    <a:pt x="35814" y="84200"/>
                  </a:lnTo>
                  <a:close/>
                </a:path>
                <a:path w="38100" h="148589">
                  <a:moveTo>
                    <a:pt x="37338" y="0"/>
                  </a:moveTo>
                  <a:lnTo>
                    <a:pt x="12192" y="0"/>
                  </a:lnTo>
                  <a:lnTo>
                    <a:pt x="12192" y="29337"/>
                  </a:lnTo>
                  <a:lnTo>
                    <a:pt x="37338" y="29337"/>
                  </a:lnTo>
                  <a:lnTo>
                    <a:pt x="37338" y="0"/>
                  </a:lnTo>
                  <a:close/>
                </a:path>
              </a:pathLst>
            </a:custGeom>
            <a:solidFill>
              <a:srgbClr val="000000"/>
            </a:solidFill>
          </p:spPr>
          <p:txBody>
            <a:bodyPr wrap="square" lIns="0" tIns="0" rIns="0" bIns="0" rtlCol="0"/>
            <a:lstStyle/>
            <a:p>
              <a:endParaRPr/>
            </a:p>
          </p:txBody>
        </p:sp>
        <p:pic>
          <p:nvPicPr>
            <p:cNvPr id="36" name="object 36"/>
            <p:cNvPicPr/>
            <p:nvPr/>
          </p:nvPicPr>
          <p:blipFill>
            <a:blip r:embed="rId19" cstate="print"/>
            <a:stretch>
              <a:fillRect/>
            </a:stretch>
          </p:blipFill>
          <p:spPr>
            <a:xfrm>
              <a:off x="7843900" y="1907540"/>
              <a:ext cx="115824" cy="178054"/>
            </a:xfrm>
            <a:prstGeom prst="rect">
              <a:avLst/>
            </a:prstGeom>
          </p:spPr>
        </p:pic>
      </p:grpSp>
      <p:sp>
        <p:nvSpPr>
          <p:cNvPr id="37" name="object 37"/>
          <p:cNvSpPr/>
          <p:nvPr/>
        </p:nvSpPr>
        <p:spPr>
          <a:xfrm>
            <a:off x="4627371" y="3231260"/>
            <a:ext cx="1702435" cy="368300"/>
          </a:xfrm>
          <a:custGeom>
            <a:avLst/>
            <a:gdLst/>
            <a:ahLst/>
            <a:cxnLst/>
            <a:rect l="l" t="t" r="r" b="b"/>
            <a:pathLst>
              <a:path w="1702435" h="368300">
                <a:moveTo>
                  <a:pt x="1605279" y="0"/>
                </a:moveTo>
                <a:lnTo>
                  <a:pt x="1601597" y="12191"/>
                </a:lnTo>
                <a:lnTo>
                  <a:pt x="1618503" y="20955"/>
                </a:lnTo>
                <a:lnTo>
                  <a:pt x="1633220" y="33718"/>
                </a:lnTo>
                <a:lnTo>
                  <a:pt x="1656079" y="71247"/>
                </a:lnTo>
                <a:lnTo>
                  <a:pt x="1669970" y="122285"/>
                </a:lnTo>
                <a:lnTo>
                  <a:pt x="1674612" y="184023"/>
                </a:lnTo>
                <a:lnTo>
                  <a:pt x="1674622" y="184276"/>
                </a:lnTo>
                <a:lnTo>
                  <a:pt x="1669970" y="246030"/>
                </a:lnTo>
                <a:lnTo>
                  <a:pt x="1656079" y="296925"/>
                </a:lnTo>
                <a:lnTo>
                  <a:pt x="1633220" y="334454"/>
                </a:lnTo>
                <a:lnTo>
                  <a:pt x="1601597" y="355980"/>
                </a:lnTo>
                <a:lnTo>
                  <a:pt x="1605279" y="368173"/>
                </a:lnTo>
                <a:lnTo>
                  <a:pt x="1646427" y="346265"/>
                </a:lnTo>
                <a:lnTo>
                  <a:pt x="1676907" y="304926"/>
                </a:lnTo>
                <a:lnTo>
                  <a:pt x="1695767" y="249189"/>
                </a:lnTo>
                <a:lnTo>
                  <a:pt x="1702042" y="184276"/>
                </a:lnTo>
                <a:lnTo>
                  <a:pt x="1702053" y="184023"/>
                </a:lnTo>
                <a:lnTo>
                  <a:pt x="1700556" y="151917"/>
                </a:lnTo>
                <a:lnTo>
                  <a:pt x="1700482" y="150328"/>
                </a:lnTo>
                <a:lnTo>
                  <a:pt x="1695767" y="118967"/>
                </a:lnTo>
                <a:lnTo>
                  <a:pt x="1676907" y="63246"/>
                </a:lnTo>
                <a:lnTo>
                  <a:pt x="1646427" y="21907"/>
                </a:lnTo>
                <a:lnTo>
                  <a:pt x="1627187" y="8524"/>
                </a:lnTo>
                <a:lnTo>
                  <a:pt x="1605279" y="0"/>
                </a:lnTo>
                <a:close/>
              </a:path>
              <a:path w="1702435" h="368300">
                <a:moveTo>
                  <a:pt x="96647" y="0"/>
                </a:moveTo>
                <a:lnTo>
                  <a:pt x="55610" y="21907"/>
                </a:lnTo>
                <a:lnTo>
                  <a:pt x="25145" y="63246"/>
                </a:lnTo>
                <a:lnTo>
                  <a:pt x="6286" y="118967"/>
                </a:lnTo>
                <a:lnTo>
                  <a:pt x="0" y="184023"/>
                </a:lnTo>
                <a:lnTo>
                  <a:pt x="1512" y="216523"/>
                </a:lnTo>
                <a:lnTo>
                  <a:pt x="1571" y="217791"/>
                </a:lnTo>
                <a:lnTo>
                  <a:pt x="14144" y="278231"/>
                </a:lnTo>
                <a:lnTo>
                  <a:pt x="39050" y="328025"/>
                </a:lnTo>
                <a:lnTo>
                  <a:pt x="74812" y="359648"/>
                </a:lnTo>
                <a:lnTo>
                  <a:pt x="96647" y="368173"/>
                </a:lnTo>
                <a:lnTo>
                  <a:pt x="100456" y="355980"/>
                </a:lnTo>
                <a:lnTo>
                  <a:pt x="83476" y="347217"/>
                </a:lnTo>
                <a:lnTo>
                  <a:pt x="68722" y="334454"/>
                </a:lnTo>
                <a:lnTo>
                  <a:pt x="45847" y="296925"/>
                </a:lnTo>
                <a:lnTo>
                  <a:pt x="31956" y="246030"/>
                </a:lnTo>
                <a:lnTo>
                  <a:pt x="27304" y="184276"/>
                </a:lnTo>
                <a:lnTo>
                  <a:pt x="28469" y="151917"/>
                </a:lnTo>
                <a:lnTo>
                  <a:pt x="37752" y="95390"/>
                </a:lnTo>
                <a:lnTo>
                  <a:pt x="56183" y="50482"/>
                </a:lnTo>
                <a:lnTo>
                  <a:pt x="83476" y="20954"/>
                </a:lnTo>
                <a:lnTo>
                  <a:pt x="100456" y="12191"/>
                </a:lnTo>
                <a:lnTo>
                  <a:pt x="96647" y="0"/>
                </a:lnTo>
                <a:close/>
              </a:path>
            </a:pathLst>
          </a:custGeom>
          <a:solidFill>
            <a:srgbClr val="89007E"/>
          </a:solidFill>
        </p:spPr>
        <p:txBody>
          <a:bodyPr wrap="square" lIns="0" tIns="0" rIns="0" bIns="0" rtlCol="0"/>
          <a:lstStyle/>
          <a:p>
            <a:endParaRPr/>
          </a:p>
        </p:txBody>
      </p:sp>
      <p:sp>
        <p:nvSpPr>
          <p:cNvPr id="38" name="object 38"/>
          <p:cNvSpPr txBox="1"/>
          <p:nvPr/>
        </p:nvSpPr>
        <p:spPr>
          <a:xfrm>
            <a:off x="421957" y="3097593"/>
            <a:ext cx="6383020" cy="2113915"/>
          </a:xfrm>
          <a:prstGeom prst="rect">
            <a:avLst/>
          </a:prstGeom>
        </p:spPr>
        <p:txBody>
          <a:bodyPr vert="horz" wrap="square" lIns="0" tIns="104775" rIns="0" bIns="0" rtlCol="0">
            <a:spAutoFit/>
          </a:bodyPr>
          <a:lstStyle/>
          <a:p>
            <a:pPr marL="533400" indent="-457200">
              <a:lnSpc>
                <a:spcPct val="100000"/>
              </a:lnSpc>
              <a:spcBef>
                <a:spcPts val="825"/>
              </a:spcBef>
              <a:buClr>
                <a:srgbClr val="8B1515"/>
              </a:buClr>
              <a:buFont typeface="Arial"/>
              <a:buChar char="•"/>
              <a:tabLst>
                <a:tab pos="533400" algn="l"/>
                <a:tab pos="4319270" algn="l"/>
                <a:tab pos="6007100" algn="l"/>
              </a:tabLst>
            </a:pPr>
            <a:r>
              <a:rPr sz="2400" b="1">
                <a:latin typeface="Calibri"/>
                <a:cs typeface="Calibri"/>
              </a:rPr>
              <a:t>Question:</a:t>
            </a:r>
            <a:r>
              <a:rPr sz="2400" b="1" spc="-65">
                <a:latin typeface="Calibri"/>
                <a:cs typeface="Calibri"/>
              </a:rPr>
              <a:t> </a:t>
            </a:r>
            <a:r>
              <a:rPr sz="2400">
                <a:solidFill>
                  <a:srgbClr val="89007E"/>
                </a:solidFill>
                <a:latin typeface="Calibri"/>
                <a:cs typeface="Calibri"/>
              </a:rPr>
              <a:t>How</a:t>
            </a:r>
            <a:r>
              <a:rPr sz="2400" spc="-45">
                <a:solidFill>
                  <a:srgbClr val="89007E"/>
                </a:solidFill>
                <a:latin typeface="Calibri"/>
                <a:cs typeface="Calibri"/>
              </a:rPr>
              <a:t> </a:t>
            </a:r>
            <a:r>
              <a:rPr sz="2400">
                <a:solidFill>
                  <a:srgbClr val="89007E"/>
                </a:solidFill>
                <a:latin typeface="Calibri"/>
                <a:cs typeface="Calibri"/>
              </a:rPr>
              <a:t>to</a:t>
            </a:r>
            <a:r>
              <a:rPr sz="2400" spc="-50">
                <a:solidFill>
                  <a:srgbClr val="89007E"/>
                </a:solidFill>
                <a:latin typeface="Calibri"/>
                <a:cs typeface="Calibri"/>
              </a:rPr>
              <a:t> </a:t>
            </a:r>
            <a:r>
              <a:rPr sz="2400">
                <a:solidFill>
                  <a:srgbClr val="89007E"/>
                </a:solidFill>
                <a:latin typeface="Calibri"/>
                <a:cs typeface="Calibri"/>
              </a:rPr>
              <a:t>calculate</a:t>
            </a:r>
            <a:r>
              <a:rPr sz="2400" spc="20">
                <a:solidFill>
                  <a:srgbClr val="89007E"/>
                </a:solidFill>
                <a:latin typeface="Calibri"/>
                <a:cs typeface="Calibri"/>
              </a:rPr>
              <a:t> </a:t>
            </a:r>
            <a:r>
              <a:rPr sz="2400" spc="-50">
                <a:solidFill>
                  <a:srgbClr val="89007E"/>
                </a:solidFill>
                <a:latin typeface="Cambria Math"/>
                <a:cs typeface="Cambria Math"/>
              </a:rPr>
              <a:t>𝑃</a:t>
            </a:r>
            <a:r>
              <a:rPr sz="2400">
                <a:solidFill>
                  <a:srgbClr val="89007E"/>
                </a:solidFill>
                <a:latin typeface="Cambria Math"/>
                <a:cs typeface="Cambria Math"/>
              </a:rPr>
              <a:t>	</a:t>
            </a:r>
            <a:r>
              <a:rPr sz="2400" spc="60">
                <a:solidFill>
                  <a:srgbClr val="89007E"/>
                </a:solidFill>
                <a:latin typeface="Cambria Math"/>
                <a:cs typeface="Cambria Math"/>
              </a:rPr>
              <a:t>𝑤</a:t>
            </a:r>
            <a:r>
              <a:rPr sz="2550" spc="89" baseline="-16339">
                <a:solidFill>
                  <a:srgbClr val="89007E"/>
                </a:solidFill>
                <a:latin typeface="Cambria Math"/>
                <a:cs typeface="Cambria Math"/>
              </a:rPr>
              <a:t>𝑡+𝑗</a:t>
            </a:r>
            <a:r>
              <a:rPr sz="2550" spc="487" baseline="-16339">
                <a:solidFill>
                  <a:srgbClr val="89007E"/>
                </a:solidFill>
                <a:latin typeface="Cambria Math"/>
                <a:cs typeface="Cambria Math"/>
              </a:rPr>
              <a:t> </a:t>
            </a:r>
            <a:r>
              <a:rPr sz="2400">
                <a:solidFill>
                  <a:srgbClr val="89007E"/>
                </a:solidFill>
                <a:latin typeface="Cambria Math"/>
                <a:cs typeface="Cambria Math"/>
              </a:rPr>
              <a:t>| </a:t>
            </a:r>
            <a:r>
              <a:rPr sz="2400" spc="50">
                <a:solidFill>
                  <a:srgbClr val="89007E"/>
                </a:solidFill>
                <a:latin typeface="Cambria Math"/>
                <a:cs typeface="Cambria Math"/>
              </a:rPr>
              <a:t>𝑤</a:t>
            </a:r>
            <a:r>
              <a:rPr sz="2550" spc="75" baseline="-16339">
                <a:solidFill>
                  <a:srgbClr val="89007E"/>
                </a:solidFill>
                <a:latin typeface="Cambria Math"/>
                <a:cs typeface="Cambria Math"/>
              </a:rPr>
              <a:t>𝑡</a:t>
            </a:r>
            <a:r>
              <a:rPr sz="2400" spc="50">
                <a:solidFill>
                  <a:srgbClr val="89007E"/>
                </a:solidFill>
                <a:latin typeface="Cambria Math"/>
                <a:cs typeface="Cambria Math"/>
              </a:rPr>
              <a:t>;</a:t>
            </a:r>
            <a:r>
              <a:rPr sz="2400" spc="-125">
                <a:solidFill>
                  <a:srgbClr val="89007E"/>
                </a:solidFill>
                <a:latin typeface="Cambria Math"/>
                <a:cs typeface="Cambria Math"/>
              </a:rPr>
              <a:t> </a:t>
            </a:r>
            <a:r>
              <a:rPr sz="2400" spc="-50">
                <a:solidFill>
                  <a:srgbClr val="89007E"/>
                </a:solidFill>
                <a:latin typeface="Cambria Math"/>
                <a:cs typeface="Cambria Math"/>
              </a:rPr>
              <a:t>𝜃</a:t>
            </a:r>
            <a:r>
              <a:rPr sz="2400">
                <a:solidFill>
                  <a:srgbClr val="89007E"/>
                </a:solidFill>
                <a:latin typeface="Cambria Math"/>
                <a:cs typeface="Cambria Math"/>
              </a:rPr>
              <a:t>	</a:t>
            </a:r>
            <a:r>
              <a:rPr sz="2400" spc="-50">
                <a:solidFill>
                  <a:srgbClr val="5D4A3B"/>
                </a:solidFill>
                <a:latin typeface="Calibri"/>
                <a:cs typeface="Calibri"/>
              </a:rPr>
              <a:t>?</a:t>
            </a:r>
            <a:endParaRPr sz="2400">
              <a:latin typeface="Calibri"/>
              <a:cs typeface="Calibri"/>
            </a:endParaRPr>
          </a:p>
          <a:p>
            <a:pPr marL="533400" indent="-457200">
              <a:lnSpc>
                <a:spcPct val="100000"/>
              </a:lnSpc>
              <a:spcBef>
                <a:spcPts val="725"/>
              </a:spcBef>
              <a:buClr>
                <a:srgbClr val="8B1515"/>
              </a:buClr>
              <a:buFont typeface="Arial"/>
              <a:buChar char="•"/>
              <a:tabLst>
                <a:tab pos="533400" algn="l"/>
              </a:tabLst>
            </a:pPr>
            <a:r>
              <a:rPr sz="2400" b="1">
                <a:latin typeface="Calibri"/>
                <a:cs typeface="Calibri"/>
              </a:rPr>
              <a:t>Answer:</a:t>
            </a:r>
            <a:r>
              <a:rPr sz="2400" b="1" spc="-60">
                <a:latin typeface="Calibri"/>
                <a:cs typeface="Calibri"/>
              </a:rPr>
              <a:t> </a:t>
            </a:r>
            <a:r>
              <a:rPr sz="2400">
                <a:latin typeface="Calibri"/>
                <a:cs typeface="Calibri"/>
              </a:rPr>
              <a:t>We</a:t>
            </a:r>
            <a:r>
              <a:rPr sz="2400" spc="-45">
                <a:latin typeface="Calibri"/>
                <a:cs typeface="Calibri"/>
              </a:rPr>
              <a:t> </a:t>
            </a:r>
            <a:r>
              <a:rPr sz="2400">
                <a:latin typeface="Calibri"/>
                <a:cs typeface="Calibri"/>
              </a:rPr>
              <a:t>will</a:t>
            </a:r>
            <a:r>
              <a:rPr sz="2400" spc="-40">
                <a:latin typeface="Calibri"/>
                <a:cs typeface="Calibri"/>
              </a:rPr>
              <a:t> </a:t>
            </a:r>
            <a:r>
              <a:rPr sz="2400" i="1">
                <a:latin typeface="Calibri"/>
                <a:cs typeface="Calibri"/>
              </a:rPr>
              <a:t>use</a:t>
            </a:r>
            <a:r>
              <a:rPr sz="2400" i="1" spc="-5">
                <a:latin typeface="Calibri"/>
                <a:cs typeface="Calibri"/>
              </a:rPr>
              <a:t> </a:t>
            </a:r>
            <a:r>
              <a:rPr sz="2400" i="1">
                <a:latin typeface="Calibri"/>
                <a:cs typeface="Calibri"/>
              </a:rPr>
              <a:t>two</a:t>
            </a:r>
            <a:r>
              <a:rPr sz="2400" i="1" spc="-30">
                <a:latin typeface="Calibri"/>
                <a:cs typeface="Calibri"/>
              </a:rPr>
              <a:t> </a:t>
            </a:r>
            <a:r>
              <a:rPr sz="2400">
                <a:latin typeface="Calibri"/>
                <a:cs typeface="Calibri"/>
              </a:rPr>
              <a:t>vectors</a:t>
            </a:r>
            <a:r>
              <a:rPr sz="2400" spc="-95">
                <a:latin typeface="Calibri"/>
                <a:cs typeface="Calibri"/>
              </a:rPr>
              <a:t> </a:t>
            </a:r>
            <a:r>
              <a:rPr sz="2400">
                <a:latin typeface="Calibri"/>
                <a:cs typeface="Calibri"/>
              </a:rPr>
              <a:t>per</a:t>
            </a:r>
            <a:r>
              <a:rPr sz="2400" spc="5">
                <a:latin typeface="Calibri"/>
                <a:cs typeface="Calibri"/>
              </a:rPr>
              <a:t> </a:t>
            </a:r>
            <a:r>
              <a:rPr sz="2400">
                <a:latin typeface="Calibri"/>
                <a:cs typeface="Calibri"/>
              </a:rPr>
              <a:t>word</a:t>
            </a:r>
            <a:r>
              <a:rPr sz="2400" spc="10">
                <a:latin typeface="Calibri"/>
                <a:cs typeface="Calibri"/>
              </a:rPr>
              <a:t> </a:t>
            </a:r>
            <a:r>
              <a:rPr sz="2400" i="1" spc="-25">
                <a:latin typeface="Calibri"/>
                <a:cs typeface="Calibri"/>
              </a:rPr>
              <a:t>w</a:t>
            </a:r>
            <a:r>
              <a:rPr sz="2400" spc="-25">
                <a:latin typeface="Calibri"/>
                <a:cs typeface="Calibri"/>
              </a:rPr>
              <a:t>:</a:t>
            </a:r>
            <a:endParaRPr sz="2400">
              <a:latin typeface="Calibri"/>
              <a:cs typeface="Calibri"/>
            </a:endParaRPr>
          </a:p>
          <a:p>
            <a:pPr marL="991235" lvl="1" indent="-457200">
              <a:lnSpc>
                <a:spcPct val="100000"/>
              </a:lnSpc>
              <a:spcBef>
                <a:spcPts val="520"/>
              </a:spcBef>
              <a:buClr>
                <a:srgbClr val="007B92"/>
              </a:buClr>
              <a:buFont typeface="Arial"/>
              <a:buChar char="•"/>
              <a:tabLst>
                <a:tab pos="991235" algn="l"/>
              </a:tabLst>
            </a:pPr>
            <a:r>
              <a:rPr sz="2000">
                <a:latin typeface="Cambria Math"/>
                <a:cs typeface="Cambria Math"/>
              </a:rPr>
              <a:t>𝑣</a:t>
            </a:r>
            <a:r>
              <a:rPr sz="2250" baseline="-14814">
                <a:latin typeface="Cambria Math"/>
                <a:cs typeface="Cambria Math"/>
              </a:rPr>
              <a:t>𝑤</a:t>
            </a:r>
            <a:r>
              <a:rPr sz="2250" spc="277" baseline="-14814">
                <a:latin typeface="Cambria Math"/>
                <a:cs typeface="Cambria Math"/>
              </a:rPr>
              <a:t> </a:t>
            </a:r>
            <a:r>
              <a:rPr sz="2000">
                <a:latin typeface="Calibri"/>
                <a:cs typeface="Calibri"/>
              </a:rPr>
              <a:t>when</a:t>
            </a:r>
            <a:r>
              <a:rPr sz="2000" spc="-5">
                <a:latin typeface="Calibri"/>
                <a:cs typeface="Calibri"/>
              </a:rPr>
              <a:t> </a:t>
            </a:r>
            <a:r>
              <a:rPr sz="2000" i="1">
                <a:latin typeface="Calibri"/>
                <a:cs typeface="Calibri"/>
              </a:rPr>
              <a:t>w</a:t>
            </a:r>
            <a:r>
              <a:rPr sz="2000" i="1" spc="-45">
                <a:latin typeface="Calibri"/>
                <a:cs typeface="Calibri"/>
              </a:rPr>
              <a:t> </a:t>
            </a:r>
            <a:r>
              <a:rPr sz="2000">
                <a:latin typeface="Calibri"/>
                <a:cs typeface="Calibri"/>
              </a:rPr>
              <a:t>is</a:t>
            </a:r>
            <a:r>
              <a:rPr sz="2000" spc="20">
                <a:latin typeface="Calibri"/>
                <a:cs typeface="Calibri"/>
              </a:rPr>
              <a:t> </a:t>
            </a:r>
            <a:r>
              <a:rPr sz="2000">
                <a:latin typeface="Calibri"/>
                <a:cs typeface="Calibri"/>
              </a:rPr>
              <a:t>a</a:t>
            </a:r>
            <a:r>
              <a:rPr sz="2000" spc="-10">
                <a:latin typeface="Calibri"/>
                <a:cs typeface="Calibri"/>
              </a:rPr>
              <a:t> </a:t>
            </a:r>
            <a:r>
              <a:rPr sz="2000">
                <a:latin typeface="Calibri"/>
                <a:cs typeface="Calibri"/>
              </a:rPr>
              <a:t>center</a:t>
            </a:r>
            <a:r>
              <a:rPr sz="2000" spc="-40">
                <a:latin typeface="Calibri"/>
                <a:cs typeface="Calibri"/>
              </a:rPr>
              <a:t> </a:t>
            </a:r>
            <a:r>
              <a:rPr sz="2000" spc="-20">
                <a:latin typeface="Calibri"/>
                <a:cs typeface="Calibri"/>
              </a:rPr>
              <a:t>word</a:t>
            </a:r>
            <a:endParaRPr sz="2000">
              <a:latin typeface="Calibri"/>
              <a:cs typeface="Calibri"/>
            </a:endParaRPr>
          </a:p>
          <a:p>
            <a:pPr marL="991235" lvl="1" indent="-457200">
              <a:lnSpc>
                <a:spcPct val="100000"/>
              </a:lnSpc>
              <a:spcBef>
                <a:spcPts val="530"/>
              </a:spcBef>
              <a:buClr>
                <a:srgbClr val="007B92"/>
              </a:buClr>
              <a:buFont typeface="Arial"/>
              <a:buChar char="•"/>
              <a:tabLst>
                <a:tab pos="991235" algn="l"/>
              </a:tabLst>
            </a:pPr>
            <a:r>
              <a:rPr sz="2000" spc="50">
                <a:latin typeface="Cambria Math"/>
                <a:cs typeface="Cambria Math"/>
              </a:rPr>
              <a:t>𝑢</a:t>
            </a:r>
            <a:r>
              <a:rPr sz="2250" spc="75" baseline="-14814">
                <a:latin typeface="Cambria Math"/>
                <a:cs typeface="Cambria Math"/>
              </a:rPr>
              <a:t>𝑤</a:t>
            </a:r>
            <a:r>
              <a:rPr sz="2250" spc="270" baseline="-14814">
                <a:latin typeface="Cambria Math"/>
                <a:cs typeface="Cambria Math"/>
              </a:rPr>
              <a:t> </a:t>
            </a:r>
            <a:r>
              <a:rPr sz="2000">
                <a:latin typeface="Calibri"/>
                <a:cs typeface="Calibri"/>
              </a:rPr>
              <a:t>when</a:t>
            </a:r>
            <a:r>
              <a:rPr sz="2000" spc="-10">
                <a:latin typeface="Calibri"/>
                <a:cs typeface="Calibri"/>
              </a:rPr>
              <a:t> </a:t>
            </a:r>
            <a:r>
              <a:rPr sz="2000" i="1">
                <a:latin typeface="Calibri"/>
                <a:cs typeface="Calibri"/>
              </a:rPr>
              <a:t>w</a:t>
            </a:r>
            <a:r>
              <a:rPr sz="2000" i="1" spc="-45">
                <a:latin typeface="Calibri"/>
                <a:cs typeface="Calibri"/>
              </a:rPr>
              <a:t> </a:t>
            </a:r>
            <a:r>
              <a:rPr sz="2000">
                <a:latin typeface="Calibri"/>
                <a:cs typeface="Calibri"/>
              </a:rPr>
              <a:t>is</a:t>
            </a:r>
            <a:r>
              <a:rPr sz="2000" spc="10">
                <a:latin typeface="Calibri"/>
                <a:cs typeface="Calibri"/>
              </a:rPr>
              <a:t> </a:t>
            </a:r>
            <a:r>
              <a:rPr sz="2000">
                <a:latin typeface="Calibri"/>
                <a:cs typeface="Calibri"/>
              </a:rPr>
              <a:t>a</a:t>
            </a:r>
            <a:r>
              <a:rPr sz="2000" spc="-15">
                <a:latin typeface="Calibri"/>
                <a:cs typeface="Calibri"/>
              </a:rPr>
              <a:t> </a:t>
            </a:r>
            <a:r>
              <a:rPr sz="2000">
                <a:latin typeface="Calibri"/>
                <a:cs typeface="Calibri"/>
              </a:rPr>
              <a:t>context</a:t>
            </a:r>
            <a:r>
              <a:rPr sz="2000" spc="-25">
                <a:latin typeface="Calibri"/>
                <a:cs typeface="Calibri"/>
              </a:rPr>
              <a:t> </a:t>
            </a:r>
            <a:r>
              <a:rPr sz="2000" spc="-20">
                <a:latin typeface="Calibri"/>
                <a:cs typeface="Calibri"/>
              </a:rPr>
              <a:t>word</a:t>
            </a:r>
            <a:endParaRPr sz="2000">
              <a:latin typeface="Calibri"/>
              <a:cs typeface="Calibri"/>
            </a:endParaRPr>
          </a:p>
          <a:p>
            <a:pPr marL="533400" indent="-457200">
              <a:lnSpc>
                <a:spcPct val="100000"/>
              </a:lnSpc>
              <a:spcBef>
                <a:spcPts val="505"/>
              </a:spcBef>
              <a:buClr>
                <a:srgbClr val="8B1515"/>
              </a:buClr>
              <a:buFont typeface="Arial"/>
              <a:buChar char="•"/>
              <a:tabLst>
                <a:tab pos="533400" algn="l"/>
              </a:tabLst>
            </a:pPr>
            <a:r>
              <a:rPr sz="2400">
                <a:latin typeface="Calibri"/>
                <a:cs typeface="Calibri"/>
              </a:rPr>
              <a:t>Then</a:t>
            </a:r>
            <a:r>
              <a:rPr sz="2400" spc="-40">
                <a:latin typeface="Calibri"/>
                <a:cs typeface="Calibri"/>
              </a:rPr>
              <a:t> </a:t>
            </a:r>
            <a:r>
              <a:rPr sz="2400">
                <a:latin typeface="Calibri"/>
                <a:cs typeface="Calibri"/>
              </a:rPr>
              <a:t>for a</a:t>
            </a:r>
            <a:r>
              <a:rPr sz="2400" spc="-80">
                <a:latin typeface="Calibri"/>
                <a:cs typeface="Calibri"/>
              </a:rPr>
              <a:t> </a:t>
            </a:r>
            <a:r>
              <a:rPr sz="2400">
                <a:latin typeface="Calibri"/>
                <a:cs typeface="Calibri"/>
              </a:rPr>
              <a:t>center</a:t>
            </a:r>
            <a:r>
              <a:rPr sz="2400" spc="-60">
                <a:latin typeface="Calibri"/>
                <a:cs typeface="Calibri"/>
              </a:rPr>
              <a:t> </a:t>
            </a:r>
            <a:r>
              <a:rPr sz="2400">
                <a:latin typeface="Calibri"/>
                <a:cs typeface="Calibri"/>
              </a:rPr>
              <a:t>word</a:t>
            </a:r>
            <a:r>
              <a:rPr sz="2400" spc="10">
                <a:latin typeface="Calibri"/>
                <a:cs typeface="Calibri"/>
              </a:rPr>
              <a:t> </a:t>
            </a:r>
            <a:r>
              <a:rPr sz="2400" i="1">
                <a:latin typeface="Calibri"/>
                <a:cs typeface="Calibri"/>
              </a:rPr>
              <a:t>c</a:t>
            </a:r>
            <a:r>
              <a:rPr sz="2400" i="1" spc="-40">
                <a:latin typeface="Calibri"/>
                <a:cs typeface="Calibri"/>
              </a:rPr>
              <a:t> </a:t>
            </a:r>
            <a:r>
              <a:rPr sz="2400">
                <a:latin typeface="Calibri"/>
                <a:cs typeface="Calibri"/>
              </a:rPr>
              <a:t>and</a:t>
            </a:r>
            <a:r>
              <a:rPr sz="2400" spc="-45">
                <a:latin typeface="Calibri"/>
                <a:cs typeface="Calibri"/>
              </a:rPr>
              <a:t> </a:t>
            </a:r>
            <a:r>
              <a:rPr sz="2400">
                <a:latin typeface="Calibri"/>
                <a:cs typeface="Calibri"/>
              </a:rPr>
              <a:t>a</a:t>
            </a:r>
            <a:r>
              <a:rPr sz="2400" spc="-10">
                <a:latin typeface="Calibri"/>
                <a:cs typeface="Calibri"/>
              </a:rPr>
              <a:t> </a:t>
            </a:r>
            <a:r>
              <a:rPr sz="2400">
                <a:latin typeface="Calibri"/>
                <a:cs typeface="Calibri"/>
              </a:rPr>
              <a:t>context</a:t>
            </a:r>
            <a:r>
              <a:rPr sz="2400" spc="-35">
                <a:latin typeface="Calibri"/>
                <a:cs typeface="Calibri"/>
              </a:rPr>
              <a:t> </a:t>
            </a:r>
            <a:r>
              <a:rPr sz="2400">
                <a:latin typeface="Calibri"/>
                <a:cs typeface="Calibri"/>
              </a:rPr>
              <a:t>word</a:t>
            </a:r>
            <a:r>
              <a:rPr sz="2400" spc="-5">
                <a:latin typeface="Calibri"/>
                <a:cs typeface="Calibri"/>
              </a:rPr>
              <a:t> </a:t>
            </a:r>
            <a:r>
              <a:rPr sz="2400" i="1" spc="-25">
                <a:latin typeface="Calibri"/>
                <a:cs typeface="Calibri"/>
              </a:rPr>
              <a:t>o</a:t>
            </a:r>
            <a:r>
              <a:rPr sz="2400" spc="-25">
                <a:latin typeface="Calibri"/>
                <a:cs typeface="Calibri"/>
              </a:rPr>
              <a:t>:</a:t>
            </a:r>
            <a:endParaRPr sz="2400">
              <a:latin typeface="Calibri"/>
              <a:cs typeface="Calibri"/>
            </a:endParaRPr>
          </a:p>
        </p:txBody>
      </p:sp>
      <p:pic>
        <p:nvPicPr>
          <p:cNvPr id="39" name="object 39"/>
          <p:cNvPicPr/>
          <p:nvPr/>
        </p:nvPicPr>
        <p:blipFill>
          <a:blip r:embed="rId20" cstate="print"/>
          <a:stretch>
            <a:fillRect/>
          </a:stretch>
        </p:blipFill>
        <p:spPr>
          <a:xfrm>
            <a:off x="4151121" y="5784659"/>
            <a:ext cx="167131" cy="203098"/>
          </a:xfrm>
          <a:prstGeom prst="rect">
            <a:avLst/>
          </a:prstGeom>
        </p:spPr>
      </p:pic>
      <p:grpSp>
        <p:nvGrpSpPr>
          <p:cNvPr id="40" name="object 40"/>
          <p:cNvGrpSpPr/>
          <p:nvPr/>
        </p:nvGrpSpPr>
        <p:grpSpPr>
          <a:xfrm>
            <a:off x="4365878" y="5759615"/>
            <a:ext cx="614045" cy="282575"/>
            <a:chOff x="4365878" y="5759615"/>
            <a:chExt cx="614045" cy="282575"/>
          </a:xfrm>
        </p:grpSpPr>
        <p:sp>
          <p:nvSpPr>
            <p:cNvPr id="41" name="object 41"/>
            <p:cNvSpPr/>
            <p:nvPr/>
          </p:nvSpPr>
          <p:spPr>
            <a:xfrm>
              <a:off x="4365878" y="5759615"/>
              <a:ext cx="614045" cy="282575"/>
            </a:xfrm>
            <a:custGeom>
              <a:avLst/>
              <a:gdLst/>
              <a:ahLst/>
              <a:cxnLst/>
              <a:rect l="l" t="t" r="r" b="b"/>
              <a:pathLst>
                <a:path w="614045" h="282575">
                  <a:moveTo>
                    <a:pt x="328041" y="2654"/>
                  </a:moveTo>
                  <a:lnTo>
                    <a:pt x="305181" y="2654"/>
                  </a:lnTo>
                  <a:lnTo>
                    <a:pt x="305181" y="279552"/>
                  </a:lnTo>
                  <a:lnTo>
                    <a:pt x="328041" y="279552"/>
                  </a:lnTo>
                  <a:lnTo>
                    <a:pt x="328041" y="2654"/>
                  </a:lnTo>
                  <a:close/>
                </a:path>
                <a:path w="614045" h="282575">
                  <a:moveTo>
                    <a:pt x="523875" y="0"/>
                  </a:moveTo>
                  <a:lnTo>
                    <a:pt x="519938" y="11455"/>
                  </a:lnTo>
                  <a:lnTo>
                    <a:pt x="536245" y="18549"/>
                  </a:lnTo>
                  <a:lnTo>
                    <a:pt x="550291" y="28365"/>
                  </a:lnTo>
                  <a:lnTo>
                    <a:pt x="578834" y="73865"/>
                  </a:lnTo>
                  <a:lnTo>
                    <a:pt x="587172" y="115326"/>
                  </a:lnTo>
                  <a:lnTo>
                    <a:pt x="587216" y="115633"/>
                  </a:lnTo>
                  <a:lnTo>
                    <a:pt x="588263" y="139712"/>
                  </a:lnTo>
                  <a:lnTo>
                    <a:pt x="587216" y="164608"/>
                  </a:lnTo>
                  <a:lnTo>
                    <a:pt x="584073" y="187215"/>
                  </a:lnTo>
                  <a:lnTo>
                    <a:pt x="571500" y="225564"/>
                  </a:lnTo>
                  <a:lnTo>
                    <a:pt x="536442" y="263674"/>
                  </a:lnTo>
                  <a:lnTo>
                    <a:pt x="520319" y="270802"/>
                  </a:lnTo>
                  <a:lnTo>
                    <a:pt x="523875" y="282257"/>
                  </a:lnTo>
                  <a:lnTo>
                    <a:pt x="562435" y="264199"/>
                  </a:lnTo>
                  <a:lnTo>
                    <a:pt x="590804" y="232930"/>
                  </a:lnTo>
                  <a:lnTo>
                    <a:pt x="608123" y="191065"/>
                  </a:lnTo>
                  <a:lnTo>
                    <a:pt x="613918" y="141198"/>
                  </a:lnTo>
                  <a:lnTo>
                    <a:pt x="612482" y="115633"/>
                  </a:lnTo>
                  <a:lnTo>
                    <a:pt x="600844" y="69464"/>
                  </a:lnTo>
                  <a:lnTo>
                    <a:pt x="577774" y="32129"/>
                  </a:lnTo>
                  <a:lnTo>
                    <a:pt x="544349" y="7391"/>
                  </a:lnTo>
                  <a:lnTo>
                    <a:pt x="523875" y="0"/>
                  </a:lnTo>
                  <a:close/>
                </a:path>
                <a:path w="614045" h="282575">
                  <a:moveTo>
                    <a:pt x="90043" y="0"/>
                  </a:moveTo>
                  <a:lnTo>
                    <a:pt x="51641" y="18100"/>
                  </a:lnTo>
                  <a:lnTo>
                    <a:pt x="23241" y="49479"/>
                  </a:lnTo>
                  <a:lnTo>
                    <a:pt x="5810" y="91414"/>
                  </a:lnTo>
                  <a:lnTo>
                    <a:pt x="83" y="139712"/>
                  </a:lnTo>
                  <a:lnTo>
                    <a:pt x="0" y="141198"/>
                  </a:lnTo>
                  <a:lnTo>
                    <a:pt x="1452" y="167133"/>
                  </a:lnTo>
                  <a:lnTo>
                    <a:pt x="13073" y="212996"/>
                  </a:lnTo>
                  <a:lnTo>
                    <a:pt x="36125" y="250215"/>
                  </a:lnTo>
                  <a:lnTo>
                    <a:pt x="69514" y="274880"/>
                  </a:lnTo>
                  <a:lnTo>
                    <a:pt x="90043" y="282257"/>
                  </a:lnTo>
                  <a:lnTo>
                    <a:pt x="93599" y="270802"/>
                  </a:lnTo>
                  <a:lnTo>
                    <a:pt x="77531" y="263674"/>
                  </a:lnTo>
                  <a:lnTo>
                    <a:pt x="63642" y="253760"/>
                  </a:lnTo>
                  <a:lnTo>
                    <a:pt x="35210" y="207533"/>
                  </a:lnTo>
                  <a:lnTo>
                    <a:pt x="26828" y="164608"/>
                  </a:lnTo>
                  <a:lnTo>
                    <a:pt x="25781" y="139712"/>
                  </a:lnTo>
                  <a:lnTo>
                    <a:pt x="26828" y="115633"/>
                  </a:lnTo>
                  <a:lnTo>
                    <a:pt x="35210" y="73865"/>
                  </a:lnTo>
                  <a:lnTo>
                    <a:pt x="63754" y="28365"/>
                  </a:lnTo>
                  <a:lnTo>
                    <a:pt x="94107" y="11455"/>
                  </a:lnTo>
                  <a:lnTo>
                    <a:pt x="90043" y="0"/>
                  </a:lnTo>
                  <a:close/>
                </a:path>
              </a:pathLst>
            </a:custGeom>
            <a:solidFill>
              <a:srgbClr val="89007E"/>
            </a:solidFill>
          </p:spPr>
          <p:txBody>
            <a:bodyPr wrap="square" lIns="0" tIns="0" rIns="0" bIns="0" rtlCol="0"/>
            <a:lstStyle/>
            <a:p>
              <a:endParaRPr/>
            </a:p>
          </p:txBody>
        </p:sp>
        <p:pic>
          <p:nvPicPr>
            <p:cNvPr id="42" name="object 42"/>
            <p:cNvPicPr/>
            <p:nvPr/>
          </p:nvPicPr>
          <p:blipFill>
            <a:blip r:embed="rId21" cstate="print"/>
            <a:stretch>
              <a:fillRect/>
            </a:stretch>
          </p:blipFill>
          <p:spPr>
            <a:xfrm>
              <a:off x="4481956" y="5843143"/>
              <a:ext cx="129655" cy="147142"/>
            </a:xfrm>
            <a:prstGeom prst="rect">
              <a:avLst/>
            </a:prstGeom>
          </p:spPr>
        </p:pic>
        <p:pic>
          <p:nvPicPr>
            <p:cNvPr id="43" name="object 43"/>
            <p:cNvPicPr/>
            <p:nvPr/>
          </p:nvPicPr>
          <p:blipFill>
            <a:blip r:embed="rId22" cstate="print"/>
            <a:stretch>
              <a:fillRect/>
            </a:stretch>
          </p:blipFill>
          <p:spPr>
            <a:xfrm>
              <a:off x="4746370" y="5843143"/>
              <a:ext cx="119379" cy="147142"/>
            </a:xfrm>
            <a:prstGeom prst="rect">
              <a:avLst/>
            </a:prstGeom>
          </p:spPr>
        </p:pic>
      </p:grpSp>
      <p:sp>
        <p:nvSpPr>
          <p:cNvPr id="44" name="object 44"/>
          <p:cNvSpPr/>
          <p:nvPr/>
        </p:nvSpPr>
        <p:spPr>
          <a:xfrm>
            <a:off x="5113528" y="5859945"/>
            <a:ext cx="183515" cy="81915"/>
          </a:xfrm>
          <a:custGeom>
            <a:avLst/>
            <a:gdLst/>
            <a:ahLst/>
            <a:cxnLst/>
            <a:rect l="l" t="t" r="r" b="b"/>
            <a:pathLst>
              <a:path w="183514" h="81914">
                <a:moveTo>
                  <a:pt x="183261" y="61747"/>
                </a:moveTo>
                <a:lnTo>
                  <a:pt x="0" y="61747"/>
                </a:lnTo>
                <a:lnTo>
                  <a:pt x="0" y="81546"/>
                </a:lnTo>
                <a:lnTo>
                  <a:pt x="183261" y="81546"/>
                </a:lnTo>
                <a:lnTo>
                  <a:pt x="183261" y="61747"/>
                </a:lnTo>
                <a:close/>
              </a:path>
              <a:path w="183514" h="81914">
                <a:moveTo>
                  <a:pt x="183261" y="0"/>
                </a:moveTo>
                <a:lnTo>
                  <a:pt x="0" y="0"/>
                </a:lnTo>
                <a:lnTo>
                  <a:pt x="0" y="19799"/>
                </a:lnTo>
                <a:lnTo>
                  <a:pt x="183261" y="19799"/>
                </a:lnTo>
                <a:lnTo>
                  <a:pt x="183261" y="0"/>
                </a:lnTo>
                <a:close/>
              </a:path>
            </a:pathLst>
          </a:custGeom>
          <a:solidFill>
            <a:srgbClr val="89007E"/>
          </a:solidFill>
        </p:spPr>
        <p:txBody>
          <a:bodyPr wrap="square" lIns="0" tIns="0" rIns="0" bIns="0" rtlCol="0"/>
          <a:lstStyle/>
          <a:p>
            <a:endParaRPr/>
          </a:p>
        </p:txBody>
      </p:sp>
      <p:sp>
        <p:nvSpPr>
          <p:cNvPr id="45" name="object 45"/>
          <p:cNvSpPr/>
          <p:nvPr/>
        </p:nvSpPr>
        <p:spPr>
          <a:xfrm>
            <a:off x="5469890" y="5892538"/>
            <a:ext cx="2124075" cy="19050"/>
          </a:xfrm>
          <a:custGeom>
            <a:avLst/>
            <a:gdLst/>
            <a:ahLst/>
            <a:cxnLst/>
            <a:rect l="l" t="t" r="r" b="b"/>
            <a:pathLst>
              <a:path w="2124075" h="19050">
                <a:moveTo>
                  <a:pt x="2124075" y="0"/>
                </a:moveTo>
                <a:lnTo>
                  <a:pt x="0" y="0"/>
                </a:lnTo>
                <a:lnTo>
                  <a:pt x="0" y="19044"/>
                </a:lnTo>
                <a:lnTo>
                  <a:pt x="2124075" y="19044"/>
                </a:lnTo>
                <a:lnTo>
                  <a:pt x="2124075" y="0"/>
                </a:lnTo>
                <a:close/>
              </a:path>
            </a:pathLst>
          </a:custGeom>
          <a:solidFill>
            <a:srgbClr val="89007E"/>
          </a:solidFill>
        </p:spPr>
        <p:txBody>
          <a:bodyPr wrap="square" lIns="0" tIns="0" rIns="0" bIns="0" rtlCol="0"/>
          <a:lstStyle/>
          <a:p>
            <a:endParaRPr/>
          </a:p>
        </p:txBody>
      </p:sp>
      <p:pic>
        <p:nvPicPr>
          <p:cNvPr id="46" name="object 46"/>
          <p:cNvPicPr/>
          <p:nvPr/>
        </p:nvPicPr>
        <p:blipFill>
          <a:blip r:embed="rId23" cstate="print"/>
          <a:stretch>
            <a:fillRect/>
          </a:stretch>
        </p:blipFill>
        <p:spPr>
          <a:xfrm>
            <a:off x="5876035" y="5506846"/>
            <a:ext cx="1296162" cy="317525"/>
          </a:xfrm>
          <a:prstGeom prst="rect">
            <a:avLst/>
          </a:prstGeom>
        </p:spPr>
      </p:pic>
      <p:grpSp>
        <p:nvGrpSpPr>
          <p:cNvPr id="47" name="object 47"/>
          <p:cNvGrpSpPr/>
          <p:nvPr/>
        </p:nvGrpSpPr>
        <p:grpSpPr>
          <a:xfrm>
            <a:off x="5473572" y="5966117"/>
            <a:ext cx="679450" cy="306070"/>
            <a:chOff x="5473572" y="5966117"/>
            <a:chExt cx="679450" cy="306070"/>
          </a:xfrm>
        </p:grpSpPr>
        <p:sp>
          <p:nvSpPr>
            <p:cNvPr id="48" name="object 48"/>
            <p:cNvSpPr/>
            <p:nvPr/>
          </p:nvSpPr>
          <p:spPr>
            <a:xfrm>
              <a:off x="5473572" y="5966117"/>
              <a:ext cx="193040" cy="277495"/>
            </a:xfrm>
            <a:custGeom>
              <a:avLst/>
              <a:gdLst/>
              <a:ahLst/>
              <a:cxnLst/>
              <a:rect l="l" t="t" r="r" b="b"/>
              <a:pathLst>
                <a:path w="193039" h="277495">
                  <a:moveTo>
                    <a:pt x="189484" y="0"/>
                  </a:moveTo>
                  <a:lnTo>
                    <a:pt x="5714" y="0"/>
                  </a:lnTo>
                  <a:lnTo>
                    <a:pt x="5714" y="8483"/>
                  </a:lnTo>
                  <a:lnTo>
                    <a:pt x="92075" y="142239"/>
                  </a:lnTo>
                  <a:lnTo>
                    <a:pt x="0" y="268566"/>
                  </a:lnTo>
                  <a:lnTo>
                    <a:pt x="0" y="276898"/>
                  </a:lnTo>
                  <a:lnTo>
                    <a:pt x="188722" y="276898"/>
                  </a:lnTo>
                  <a:lnTo>
                    <a:pt x="193039" y="204292"/>
                  </a:lnTo>
                  <a:lnTo>
                    <a:pt x="175640" y="204292"/>
                  </a:lnTo>
                  <a:lnTo>
                    <a:pt x="174116" y="212623"/>
                  </a:lnTo>
                  <a:lnTo>
                    <a:pt x="172592" y="219367"/>
                  </a:lnTo>
                  <a:lnTo>
                    <a:pt x="143763" y="248335"/>
                  </a:lnTo>
                  <a:lnTo>
                    <a:pt x="39624" y="248335"/>
                  </a:lnTo>
                  <a:lnTo>
                    <a:pt x="120903" y="136740"/>
                  </a:lnTo>
                  <a:lnTo>
                    <a:pt x="120903" y="125425"/>
                  </a:lnTo>
                  <a:lnTo>
                    <a:pt x="48387" y="15481"/>
                  </a:lnTo>
                  <a:lnTo>
                    <a:pt x="136525" y="15481"/>
                  </a:lnTo>
                  <a:lnTo>
                    <a:pt x="168528" y="49098"/>
                  </a:lnTo>
                  <a:lnTo>
                    <a:pt x="173481" y="66217"/>
                  </a:lnTo>
                  <a:lnTo>
                    <a:pt x="189484" y="66217"/>
                  </a:lnTo>
                  <a:lnTo>
                    <a:pt x="189484" y="0"/>
                  </a:lnTo>
                  <a:close/>
                </a:path>
              </a:pathLst>
            </a:custGeom>
            <a:solidFill>
              <a:srgbClr val="89007E"/>
            </a:solidFill>
          </p:spPr>
          <p:txBody>
            <a:bodyPr wrap="square" lIns="0" tIns="0" rIns="0" bIns="0" rtlCol="0"/>
            <a:lstStyle/>
            <a:p>
              <a:endParaRPr/>
            </a:p>
          </p:txBody>
        </p:sp>
        <p:pic>
          <p:nvPicPr>
            <p:cNvPr id="49" name="object 49"/>
            <p:cNvPicPr/>
            <p:nvPr/>
          </p:nvPicPr>
          <p:blipFill>
            <a:blip r:embed="rId24" cstate="print"/>
            <a:stretch>
              <a:fillRect/>
            </a:stretch>
          </p:blipFill>
          <p:spPr>
            <a:xfrm>
              <a:off x="5692139" y="6162878"/>
              <a:ext cx="167767" cy="108648"/>
            </a:xfrm>
            <a:prstGeom prst="rect">
              <a:avLst/>
            </a:prstGeom>
          </p:spPr>
        </p:pic>
        <p:pic>
          <p:nvPicPr>
            <p:cNvPr id="50" name="object 50"/>
            <p:cNvPicPr/>
            <p:nvPr/>
          </p:nvPicPr>
          <p:blipFill>
            <a:blip r:embed="rId25" cstate="print"/>
            <a:stretch>
              <a:fillRect/>
            </a:stretch>
          </p:blipFill>
          <p:spPr>
            <a:xfrm>
              <a:off x="5889497" y="6143841"/>
              <a:ext cx="105282" cy="125971"/>
            </a:xfrm>
            <a:prstGeom prst="rect">
              <a:avLst/>
            </a:prstGeom>
          </p:spPr>
        </p:pic>
        <p:pic>
          <p:nvPicPr>
            <p:cNvPr id="51" name="object 51"/>
            <p:cNvPicPr/>
            <p:nvPr/>
          </p:nvPicPr>
          <p:blipFill>
            <a:blip r:embed="rId26" cstate="print"/>
            <a:stretch>
              <a:fillRect/>
            </a:stretch>
          </p:blipFill>
          <p:spPr>
            <a:xfrm>
              <a:off x="6021577" y="6131115"/>
              <a:ext cx="131063" cy="140728"/>
            </a:xfrm>
            <a:prstGeom prst="rect">
              <a:avLst/>
            </a:prstGeom>
          </p:spPr>
        </p:pic>
      </p:grpSp>
      <p:pic>
        <p:nvPicPr>
          <p:cNvPr id="52" name="object 52"/>
          <p:cNvPicPr/>
          <p:nvPr/>
        </p:nvPicPr>
        <p:blipFill>
          <a:blip r:embed="rId27" cstate="print"/>
          <a:stretch>
            <a:fillRect/>
          </a:stretch>
        </p:blipFill>
        <p:spPr>
          <a:xfrm>
            <a:off x="6229730" y="5961418"/>
            <a:ext cx="1333373" cy="297446"/>
          </a:xfrm>
          <a:prstGeom prst="rect">
            <a:avLst/>
          </a:prstGeom>
        </p:spPr>
      </p:pic>
      <p:sp>
        <p:nvSpPr>
          <p:cNvPr id="53" name="object 53"/>
          <p:cNvSpPr txBox="1">
            <a:spLocks noGrp="1"/>
          </p:cNvSpPr>
          <p:nvPr>
            <p:ph type="sldNum" sz="quarter" idx="4294967295"/>
          </p:nvPr>
        </p:nvSpPr>
        <p:spPr>
          <a:xfrm>
            <a:off x="460057" y="6543833"/>
            <a:ext cx="280034" cy="2063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pPr>
            <a:fld id="{81D60167-4931-47E6-BA6A-407CBD079E47}" type="slidenum">
              <a:rPr lang="en-US" altLang="ja-JP" spc="-50" smtClean="0"/>
              <a:pPr marL="38100">
                <a:lnSpc>
                  <a:spcPts val="1450"/>
                </a:lnSpc>
              </a:pPr>
              <a:t>64</a:t>
            </a:fld>
            <a:endParaRPr spc="-25"/>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2662" y="115518"/>
            <a:ext cx="10515600" cy="1325563"/>
          </a:xfrm>
          <a:prstGeom prst="rect">
            <a:avLst/>
          </a:prstGeom>
        </p:spPr>
        <p:txBody>
          <a:bodyPr vert="horz" wrap="square" lIns="0" tIns="16510" rIns="0" bIns="0" rtlCol="0">
            <a:spAutoFit/>
          </a:bodyPr>
          <a:lstStyle/>
          <a:p>
            <a:pPr marL="12700">
              <a:lnSpc>
                <a:spcPct val="100000"/>
              </a:lnSpc>
              <a:spcBef>
                <a:spcPts val="130"/>
              </a:spcBef>
            </a:pPr>
            <a:r>
              <a:rPr lang="en-US"/>
              <a:t>Word2Vec</a:t>
            </a:r>
            <a:r>
              <a:rPr lang="en-US" spc="-55"/>
              <a:t> </a:t>
            </a:r>
            <a:r>
              <a:rPr lang="en-US"/>
              <a:t>with</a:t>
            </a:r>
            <a:r>
              <a:rPr lang="en-US" spc="-120"/>
              <a:t> </a:t>
            </a:r>
            <a:r>
              <a:rPr lang="en-US" spc="-10"/>
              <a:t>Vectors</a:t>
            </a:r>
          </a:p>
        </p:txBody>
      </p:sp>
      <p:sp>
        <p:nvSpPr>
          <p:cNvPr id="3" name="object 3"/>
          <p:cNvSpPr/>
          <p:nvPr/>
        </p:nvSpPr>
        <p:spPr>
          <a:xfrm>
            <a:off x="7177030" y="1175511"/>
            <a:ext cx="1156335" cy="311150"/>
          </a:xfrm>
          <a:custGeom>
            <a:avLst/>
            <a:gdLst/>
            <a:ahLst/>
            <a:cxnLst/>
            <a:rect l="l" t="t" r="r" b="b"/>
            <a:pathLst>
              <a:path w="1156334" h="311150">
                <a:moveTo>
                  <a:pt x="1074414" y="0"/>
                </a:moveTo>
                <a:lnTo>
                  <a:pt x="1071239" y="10287"/>
                </a:lnTo>
                <a:lnTo>
                  <a:pt x="1085532" y="17692"/>
                </a:lnTo>
                <a:lnTo>
                  <a:pt x="1097956" y="28479"/>
                </a:lnTo>
                <a:lnTo>
                  <a:pt x="1124174" y="80510"/>
                </a:lnTo>
                <a:lnTo>
                  <a:pt x="1131984" y="128135"/>
                </a:lnTo>
                <a:lnTo>
                  <a:pt x="1132961" y="155448"/>
                </a:lnTo>
                <a:lnTo>
                  <a:pt x="1131984" y="182669"/>
                </a:lnTo>
                <a:lnTo>
                  <a:pt x="1124174" y="230207"/>
                </a:lnTo>
                <a:lnTo>
                  <a:pt x="1108547" y="268047"/>
                </a:lnTo>
                <a:lnTo>
                  <a:pt x="1071239" y="300354"/>
                </a:lnTo>
                <a:lnTo>
                  <a:pt x="1074414" y="310641"/>
                </a:lnTo>
                <a:lnTo>
                  <a:pt x="1109101" y="292163"/>
                </a:lnTo>
                <a:lnTo>
                  <a:pt x="1134739" y="257301"/>
                </a:lnTo>
                <a:lnTo>
                  <a:pt x="1150741" y="210216"/>
                </a:lnTo>
                <a:lnTo>
                  <a:pt x="1156069" y="155448"/>
                </a:lnTo>
                <a:lnTo>
                  <a:pt x="1154801" y="128135"/>
                </a:lnTo>
                <a:lnTo>
                  <a:pt x="1144073" y="75864"/>
                </a:lnTo>
                <a:lnTo>
                  <a:pt x="1123045" y="33861"/>
                </a:lnTo>
                <a:lnTo>
                  <a:pt x="1092894" y="7191"/>
                </a:lnTo>
                <a:lnTo>
                  <a:pt x="1074414" y="0"/>
                </a:lnTo>
                <a:close/>
              </a:path>
              <a:path w="1156334" h="311150">
                <a:moveTo>
                  <a:pt x="81528" y="0"/>
                </a:moveTo>
                <a:lnTo>
                  <a:pt x="46888" y="18478"/>
                </a:lnTo>
                <a:lnTo>
                  <a:pt x="21203" y="53339"/>
                </a:lnTo>
                <a:lnTo>
                  <a:pt x="5264" y="100377"/>
                </a:lnTo>
                <a:lnTo>
                  <a:pt x="0" y="155448"/>
                </a:lnTo>
                <a:lnTo>
                  <a:pt x="1257" y="182669"/>
                </a:lnTo>
                <a:lnTo>
                  <a:pt x="1307" y="183757"/>
                </a:lnTo>
                <a:lnTo>
                  <a:pt x="11888" y="234723"/>
                </a:lnTo>
                <a:lnTo>
                  <a:pt x="32914" y="276780"/>
                </a:lnTo>
                <a:lnTo>
                  <a:pt x="63101" y="303450"/>
                </a:lnTo>
                <a:lnTo>
                  <a:pt x="81528" y="310641"/>
                </a:lnTo>
                <a:lnTo>
                  <a:pt x="84703" y="300354"/>
                </a:lnTo>
                <a:lnTo>
                  <a:pt x="70465" y="292951"/>
                </a:lnTo>
                <a:lnTo>
                  <a:pt x="58049" y="282178"/>
                </a:lnTo>
                <a:lnTo>
                  <a:pt x="31894" y="230207"/>
                </a:lnTo>
                <a:lnTo>
                  <a:pt x="24084" y="182669"/>
                </a:lnTo>
                <a:lnTo>
                  <a:pt x="23108" y="155448"/>
                </a:lnTo>
                <a:lnTo>
                  <a:pt x="24084" y="128135"/>
                </a:lnTo>
                <a:lnTo>
                  <a:pt x="31894" y="80510"/>
                </a:lnTo>
                <a:lnTo>
                  <a:pt x="47466" y="42648"/>
                </a:lnTo>
                <a:lnTo>
                  <a:pt x="84703" y="10287"/>
                </a:lnTo>
                <a:lnTo>
                  <a:pt x="81528" y="0"/>
                </a:lnTo>
                <a:close/>
              </a:path>
            </a:pathLst>
          </a:custGeom>
          <a:solidFill>
            <a:srgbClr val="000000"/>
          </a:solidFill>
        </p:spPr>
        <p:txBody>
          <a:bodyPr wrap="square" lIns="0" tIns="0" rIns="0" bIns="0" rtlCol="0"/>
          <a:lstStyle/>
          <a:p>
            <a:endParaRPr/>
          </a:p>
        </p:txBody>
      </p:sp>
      <p:sp>
        <p:nvSpPr>
          <p:cNvPr id="4" name="object 4"/>
          <p:cNvSpPr/>
          <p:nvPr/>
        </p:nvSpPr>
        <p:spPr>
          <a:xfrm>
            <a:off x="2448179" y="1594485"/>
            <a:ext cx="1929130" cy="311150"/>
          </a:xfrm>
          <a:custGeom>
            <a:avLst/>
            <a:gdLst/>
            <a:ahLst/>
            <a:cxnLst/>
            <a:rect l="l" t="t" r="r" b="b"/>
            <a:pathLst>
              <a:path w="1929129" h="311150">
                <a:moveTo>
                  <a:pt x="1847469" y="0"/>
                </a:moveTo>
                <a:lnTo>
                  <a:pt x="1844294" y="10287"/>
                </a:lnTo>
                <a:lnTo>
                  <a:pt x="1858585" y="17692"/>
                </a:lnTo>
                <a:lnTo>
                  <a:pt x="1870995" y="28479"/>
                </a:lnTo>
                <a:lnTo>
                  <a:pt x="1897175" y="80510"/>
                </a:lnTo>
                <a:lnTo>
                  <a:pt x="1905037" y="128135"/>
                </a:lnTo>
                <a:lnTo>
                  <a:pt x="1906011" y="155320"/>
                </a:lnTo>
                <a:lnTo>
                  <a:pt x="1905037" y="182669"/>
                </a:lnTo>
                <a:lnTo>
                  <a:pt x="1897175" y="230207"/>
                </a:lnTo>
                <a:lnTo>
                  <a:pt x="1881548" y="268047"/>
                </a:lnTo>
                <a:lnTo>
                  <a:pt x="1844294" y="300354"/>
                </a:lnTo>
                <a:lnTo>
                  <a:pt x="1847469" y="310641"/>
                </a:lnTo>
                <a:lnTo>
                  <a:pt x="1882108" y="292163"/>
                </a:lnTo>
                <a:lnTo>
                  <a:pt x="1907794" y="257301"/>
                </a:lnTo>
                <a:lnTo>
                  <a:pt x="1923732" y="210264"/>
                </a:lnTo>
                <a:lnTo>
                  <a:pt x="1928997" y="155448"/>
                </a:lnTo>
                <a:lnTo>
                  <a:pt x="1927747" y="128135"/>
                </a:lnTo>
                <a:lnTo>
                  <a:pt x="1917108" y="75864"/>
                </a:lnTo>
                <a:lnTo>
                  <a:pt x="1896082" y="33861"/>
                </a:lnTo>
                <a:lnTo>
                  <a:pt x="1865895" y="7191"/>
                </a:lnTo>
                <a:lnTo>
                  <a:pt x="1847469" y="0"/>
                </a:lnTo>
                <a:close/>
              </a:path>
              <a:path w="1929129" h="311150">
                <a:moveTo>
                  <a:pt x="81660" y="0"/>
                </a:moveTo>
                <a:lnTo>
                  <a:pt x="46910" y="18478"/>
                </a:lnTo>
                <a:lnTo>
                  <a:pt x="21208" y="53339"/>
                </a:lnTo>
                <a:lnTo>
                  <a:pt x="5318" y="100377"/>
                </a:lnTo>
                <a:lnTo>
                  <a:pt x="0" y="155320"/>
                </a:lnTo>
                <a:lnTo>
                  <a:pt x="1279" y="182669"/>
                </a:lnTo>
                <a:lnTo>
                  <a:pt x="11947" y="234777"/>
                </a:lnTo>
                <a:lnTo>
                  <a:pt x="32922" y="276780"/>
                </a:lnTo>
                <a:lnTo>
                  <a:pt x="63160" y="303450"/>
                </a:lnTo>
                <a:lnTo>
                  <a:pt x="81660" y="310641"/>
                </a:lnTo>
                <a:lnTo>
                  <a:pt x="84708" y="300354"/>
                </a:lnTo>
                <a:lnTo>
                  <a:pt x="70471" y="292951"/>
                </a:lnTo>
                <a:lnTo>
                  <a:pt x="58054" y="282178"/>
                </a:lnTo>
                <a:lnTo>
                  <a:pt x="31900" y="230207"/>
                </a:lnTo>
                <a:lnTo>
                  <a:pt x="24090" y="182669"/>
                </a:lnTo>
                <a:lnTo>
                  <a:pt x="23113" y="155448"/>
                </a:lnTo>
                <a:lnTo>
                  <a:pt x="24090" y="128135"/>
                </a:lnTo>
                <a:lnTo>
                  <a:pt x="31900" y="80510"/>
                </a:lnTo>
                <a:lnTo>
                  <a:pt x="47472" y="42648"/>
                </a:lnTo>
                <a:lnTo>
                  <a:pt x="84708" y="10287"/>
                </a:lnTo>
                <a:lnTo>
                  <a:pt x="81660" y="0"/>
                </a:lnTo>
                <a:close/>
              </a:path>
            </a:pathLst>
          </a:custGeom>
          <a:solidFill>
            <a:srgbClr val="000000"/>
          </a:solidFill>
        </p:spPr>
        <p:txBody>
          <a:bodyPr wrap="square" lIns="0" tIns="0" rIns="0" bIns="0" rtlCol="0"/>
          <a:lstStyle/>
          <a:p>
            <a:endParaRPr/>
          </a:p>
        </p:txBody>
      </p:sp>
      <p:sp>
        <p:nvSpPr>
          <p:cNvPr id="5" name="object 5"/>
          <p:cNvSpPr txBox="1"/>
          <p:nvPr/>
        </p:nvSpPr>
        <p:spPr>
          <a:xfrm>
            <a:off x="2225675" y="1607502"/>
            <a:ext cx="2087880" cy="334645"/>
          </a:xfrm>
          <a:prstGeom prst="rect">
            <a:avLst/>
          </a:prstGeom>
        </p:spPr>
        <p:txBody>
          <a:bodyPr vert="horz" wrap="square" lIns="0" tIns="15875" rIns="0" bIns="0" rtlCol="0">
            <a:spAutoFit/>
          </a:bodyPr>
          <a:lstStyle/>
          <a:p>
            <a:pPr marL="38100">
              <a:lnSpc>
                <a:spcPct val="100000"/>
              </a:lnSpc>
              <a:spcBef>
                <a:spcPts val="125"/>
              </a:spcBef>
            </a:pPr>
            <a:r>
              <a:rPr sz="3000" baseline="11111">
                <a:latin typeface="Cambria Math"/>
                <a:cs typeface="Cambria Math"/>
              </a:rPr>
              <a:t>𝑃</a:t>
            </a:r>
            <a:r>
              <a:rPr sz="3000" spc="727" baseline="11111">
                <a:latin typeface="Cambria Math"/>
                <a:cs typeface="Cambria Math"/>
              </a:rPr>
              <a:t> </a:t>
            </a:r>
            <a:r>
              <a:rPr sz="3000" spc="67" baseline="11111">
                <a:latin typeface="Cambria Math"/>
                <a:cs typeface="Cambria Math"/>
              </a:rPr>
              <a:t>𝑢</a:t>
            </a:r>
            <a:r>
              <a:rPr sz="1500" spc="45">
                <a:latin typeface="Cambria Math"/>
                <a:cs typeface="Cambria Math"/>
              </a:rPr>
              <a:t>𝑝𝑟𝑜𝑏𝑙𝑒𝑚𝑠</a:t>
            </a:r>
            <a:r>
              <a:rPr sz="1500" spc="235">
                <a:latin typeface="Cambria Math"/>
                <a:cs typeface="Cambria Math"/>
              </a:rPr>
              <a:t> </a:t>
            </a:r>
            <a:r>
              <a:rPr sz="3000" baseline="11111">
                <a:latin typeface="Cambria Math"/>
                <a:cs typeface="Cambria Math"/>
              </a:rPr>
              <a:t>|</a:t>
            </a:r>
            <a:r>
              <a:rPr sz="3000" spc="-7" baseline="11111">
                <a:latin typeface="Cambria Math"/>
                <a:cs typeface="Cambria Math"/>
              </a:rPr>
              <a:t> </a:t>
            </a:r>
            <a:r>
              <a:rPr sz="3000" spc="-15" baseline="11111">
                <a:latin typeface="Cambria Math"/>
                <a:cs typeface="Cambria Math"/>
              </a:rPr>
              <a:t>𝑣</a:t>
            </a:r>
            <a:r>
              <a:rPr sz="1500" spc="-10">
                <a:latin typeface="Cambria Math"/>
                <a:cs typeface="Cambria Math"/>
              </a:rPr>
              <a:t>𝑖𝑛𝑡𝑜</a:t>
            </a:r>
            <a:endParaRPr sz="1500">
              <a:latin typeface="Cambria Math"/>
              <a:cs typeface="Cambria Math"/>
            </a:endParaRPr>
          </a:p>
        </p:txBody>
      </p:sp>
      <p:sp>
        <p:nvSpPr>
          <p:cNvPr id="6" name="object 6"/>
          <p:cNvSpPr/>
          <p:nvPr/>
        </p:nvSpPr>
        <p:spPr>
          <a:xfrm>
            <a:off x="5577078" y="1594485"/>
            <a:ext cx="3977004" cy="311150"/>
          </a:xfrm>
          <a:custGeom>
            <a:avLst/>
            <a:gdLst/>
            <a:ahLst/>
            <a:cxnLst/>
            <a:rect l="l" t="t" r="r" b="b"/>
            <a:pathLst>
              <a:path w="3977004" h="311150">
                <a:moveTo>
                  <a:pt x="3895090" y="0"/>
                </a:moveTo>
                <a:lnTo>
                  <a:pt x="3891915" y="10287"/>
                </a:lnTo>
                <a:lnTo>
                  <a:pt x="3906208" y="17692"/>
                </a:lnTo>
                <a:lnTo>
                  <a:pt x="3918632" y="28479"/>
                </a:lnTo>
                <a:lnTo>
                  <a:pt x="3944850" y="80510"/>
                </a:lnTo>
                <a:lnTo>
                  <a:pt x="3952660" y="128135"/>
                </a:lnTo>
                <a:lnTo>
                  <a:pt x="3953632" y="155320"/>
                </a:lnTo>
                <a:lnTo>
                  <a:pt x="3952660" y="182669"/>
                </a:lnTo>
                <a:lnTo>
                  <a:pt x="3944850" y="230207"/>
                </a:lnTo>
                <a:lnTo>
                  <a:pt x="3929223" y="268047"/>
                </a:lnTo>
                <a:lnTo>
                  <a:pt x="3891915" y="300354"/>
                </a:lnTo>
                <a:lnTo>
                  <a:pt x="3895090" y="310641"/>
                </a:lnTo>
                <a:lnTo>
                  <a:pt x="3929776" y="292163"/>
                </a:lnTo>
                <a:lnTo>
                  <a:pt x="3955415" y="257301"/>
                </a:lnTo>
                <a:lnTo>
                  <a:pt x="3971417" y="210264"/>
                </a:lnTo>
                <a:lnTo>
                  <a:pt x="3976745" y="155448"/>
                </a:lnTo>
                <a:lnTo>
                  <a:pt x="3975476" y="128135"/>
                </a:lnTo>
                <a:lnTo>
                  <a:pt x="3964749" y="75864"/>
                </a:lnTo>
                <a:lnTo>
                  <a:pt x="3943721" y="33861"/>
                </a:lnTo>
                <a:lnTo>
                  <a:pt x="3913570" y="7191"/>
                </a:lnTo>
                <a:lnTo>
                  <a:pt x="3895090" y="0"/>
                </a:lnTo>
                <a:close/>
              </a:path>
              <a:path w="3977004" h="311150">
                <a:moveTo>
                  <a:pt x="81661" y="0"/>
                </a:moveTo>
                <a:lnTo>
                  <a:pt x="46910" y="18478"/>
                </a:lnTo>
                <a:lnTo>
                  <a:pt x="21209" y="53339"/>
                </a:lnTo>
                <a:lnTo>
                  <a:pt x="5318" y="100377"/>
                </a:lnTo>
                <a:lnTo>
                  <a:pt x="0" y="155320"/>
                </a:lnTo>
                <a:lnTo>
                  <a:pt x="1279" y="182669"/>
                </a:lnTo>
                <a:lnTo>
                  <a:pt x="11947" y="234777"/>
                </a:lnTo>
                <a:lnTo>
                  <a:pt x="32922" y="276780"/>
                </a:lnTo>
                <a:lnTo>
                  <a:pt x="63160" y="303450"/>
                </a:lnTo>
                <a:lnTo>
                  <a:pt x="81661" y="310641"/>
                </a:lnTo>
                <a:lnTo>
                  <a:pt x="84709" y="300354"/>
                </a:lnTo>
                <a:lnTo>
                  <a:pt x="70471" y="292951"/>
                </a:lnTo>
                <a:lnTo>
                  <a:pt x="58054" y="282178"/>
                </a:lnTo>
                <a:lnTo>
                  <a:pt x="31900" y="230207"/>
                </a:lnTo>
                <a:lnTo>
                  <a:pt x="24090" y="182669"/>
                </a:lnTo>
                <a:lnTo>
                  <a:pt x="23113" y="155448"/>
                </a:lnTo>
                <a:lnTo>
                  <a:pt x="24090" y="128135"/>
                </a:lnTo>
                <a:lnTo>
                  <a:pt x="31900" y="80510"/>
                </a:lnTo>
                <a:lnTo>
                  <a:pt x="47472" y="42648"/>
                </a:lnTo>
                <a:lnTo>
                  <a:pt x="84709" y="10287"/>
                </a:lnTo>
                <a:lnTo>
                  <a:pt x="81661" y="0"/>
                </a:lnTo>
                <a:close/>
              </a:path>
            </a:pathLst>
          </a:custGeom>
          <a:solidFill>
            <a:srgbClr val="000000"/>
          </a:solidFill>
        </p:spPr>
        <p:txBody>
          <a:bodyPr wrap="square" lIns="0" tIns="0" rIns="0" bIns="0" rtlCol="0"/>
          <a:lstStyle/>
          <a:p>
            <a:endParaRPr/>
          </a:p>
        </p:txBody>
      </p:sp>
      <p:sp>
        <p:nvSpPr>
          <p:cNvPr id="7" name="object 7"/>
          <p:cNvSpPr txBox="1"/>
          <p:nvPr/>
        </p:nvSpPr>
        <p:spPr>
          <a:xfrm>
            <a:off x="1869820" y="1025715"/>
            <a:ext cx="7644130" cy="864235"/>
          </a:xfrm>
          <a:prstGeom prst="rect">
            <a:avLst/>
          </a:prstGeom>
        </p:spPr>
        <p:txBody>
          <a:bodyPr vert="horz" wrap="square" lIns="0" tIns="126364" rIns="0" bIns="0" rtlCol="0">
            <a:spAutoFit/>
          </a:bodyPr>
          <a:lstStyle/>
          <a:p>
            <a:pPr marL="393700" indent="-342900">
              <a:lnSpc>
                <a:spcPct val="100000"/>
              </a:lnSpc>
              <a:spcBef>
                <a:spcPts val="994"/>
              </a:spcBef>
              <a:buClr>
                <a:srgbClr val="8B1515"/>
              </a:buClr>
              <a:buFont typeface="Times New Roman"/>
              <a:buChar char="•"/>
              <a:tabLst>
                <a:tab pos="393700" algn="l"/>
              </a:tabLst>
            </a:pPr>
            <a:r>
              <a:rPr sz="2000">
                <a:latin typeface="Calibri"/>
                <a:cs typeface="Calibri"/>
              </a:rPr>
              <a:t>Example</a:t>
            </a:r>
            <a:r>
              <a:rPr sz="2000" spc="-45">
                <a:latin typeface="Calibri"/>
                <a:cs typeface="Calibri"/>
              </a:rPr>
              <a:t> </a:t>
            </a:r>
            <a:r>
              <a:rPr sz="2000">
                <a:latin typeface="Calibri"/>
                <a:cs typeface="Calibri"/>
              </a:rPr>
              <a:t>windows</a:t>
            </a:r>
            <a:r>
              <a:rPr sz="2000" spc="20">
                <a:latin typeface="Calibri"/>
                <a:cs typeface="Calibri"/>
              </a:rPr>
              <a:t> </a:t>
            </a:r>
            <a:r>
              <a:rPr sz="2000">
                <a:latin typeface="Calibri"/>
                <a:cs typeface="Calibri"/>
              </a:rPr>
              <a:t>and</a:t>
            </a:r>
            <a:r>
              <a:rPr sz="2000" spc="-25">
                <a:latin typeface="Calibri"/>
                <a:cs typeface="Calibri"/>
              </a:rPr>
              <a:t> </a:t>
            </a:r>
            <a:r>
              <a:rPr sz="2000">
                <a:latin typeface="Calibri"/>
                <a:cs typeface="Calibri"/>
              </a:rPr>
              <a:t>process</a:t>
            </a:r>
            <a:r>
              <a:rPr sz="2000" spc="20">
                <a:latin typeface="Calibri"/>
                <a:cs typeface="Calibri"/>
              </a:rPr>
              <a:t> </a:t>
            </a:r>
            <a:r>
              <a:rPr sz="2000">
                <a:latin typeface="Calibri"/>
                <a:cs typeface="Calibri"/>
              </a:rPr>
              <a:t>for</a:t>
            </a:r>
            <a:r>
              <a:rPr sz="2000" spc="-40">
                <a:latin typeface="Calibri"/>
                <a:cs typeface="Calibri"/>
              </a:rPr>
              <a:t> </a:t>
            </a:r>
            <a:r>
              <a:rPr sz="2000">
                <a:latin typeface="Calibri"/>
                <a:cs typeface="Calibri"/>
              </a:rPr>
              <a:t>computing</a:t>
            </a:r>
            <a:r>
              <a:rPr sz="2000" spc="-65">
                <a:latin typeface="Calibri"/>
                <a:cs typeface="Calibri"/>
              </a:rPr>
              <a:t> </a:t>
            </a:r>
            <a:r>
              <a:rPr sz="2000">
                <a:latin typeface="Cambria Math"/>
                <a:cs typeface="Cambria Math"/>
              </a:rPr>
              <a:t>𝑃</a:t>
            </a:r>
            <a:r>
              <a:rPr sz="2000" spc="465">
                <a:latin typeface="Cambria Math"/>
                <a:cs typeface="Cambria Math"/>
              </a:rPr>
              <a:t> </a:t>
            </a:r>
            <a:r>
              <a:rPr sz="2000">
                <a:latin typeface="Cambria Math"/>
                <a:cs typeface="Cambria Math"/>
              </a:rPr>
              <a:t>𝑤</a:t>
            </a:r>
            <a:r>
              <a:rPr sz="2250" baseline="-14814">
                <a:latin typeface="Cambria Math"/>
                <a:cs typeface="Cambria Math"/>
              </a:rPr>
              <a:t>𝑡+𝑗</a:t>
            </a:r>
            <a:r>
              <a:rPr sz="2250" spc="300" baseline="-14814">
                <a:latin typeface="Cambria Math"/>
                <a:cs typeface="Cambria Math"/>
              </a:rPr>
              <a:t> </a:t>
            </a:r>
            <a:r>
              <a:rPr sz="2000">
                <a:latin typeface="Cambria Math"/>
                <a:cs typeface="Cambria Math"/>
              </a:rPr>
              <a:t>|</a:t>
            </a:r>
            <a:r>
              <a:rPr sz="2000" spc="-15">
                <a:latin typeface="Cambria Math"/>
                <a:cs typeface="Cambria Math"/>
              </a:rPr>
              <a:t> </a:t>
            </a:r>
            <a:r>
              <a:rPr sz="2000" spc="-25">
                <a:latin typeface="Cambria Math"/>
                <a:cs typeface="Cambria Math"/>
              </a:rPr>
              <a:t>𝑤</a:t>
            </a:r>
            <a:r>
              <a:rPr sz="2250" spc="-37" baseline="-14814">
                <a:latin typeface="Cambria Math"/>
                <a:cs typeface="Cambria Math"/>
              </a:rPr>
              <a:t>𝑡</a:t>
            </a:r>
            <a:endParaRPr sz="2250" baseline="-14814">
              <a:latin typeface="Cambria Math"/>
              <a:cs typeface="Cambria Math"/>
            </a:endParaRPr>
          </a:p>
          <a:p>
            <a:pPr marL="2586990" indent="-2536190">
              <a:lnSpc>
                <a:spcPct val="100000"/>
              </a:lnSpc>
              <a:spcBef>
                <a:spcPts val="900"/>
              </a:spcBef>
              <a:buClr>
                <a:srgbClr val="8B1515"/>
              </a:buClr>
              <a:buFont typeface="Times New Roman"/>
              <a:buChar char="•"/>
              <a:tabLst>
                <a:tab pos="2586990" algn="l"/>
              </a:tabLst>
            </a:pPr>
            <a:r>
              <a:rPr sz="2000">
                <a:latin typeface="Calibri"/>
                <a:cs typeface="Calibri"/>
              </a:rPr>
              <a:t>short</a:t>
            </a:r>
            <a:r>
              <a:rPr sz="2000" spc="-35">
                <a:latin typeface="Calibri"/>
                <a:cs typeface="Calibri"/>
              </a:rPr>
              <a:t> </a:t>
            </a:r>
            <a:r>
              <a:rPr sz="2000">
                <a:latin typeface="Calibri"/>
                <a:cs typeface="Calibri"/>
              </a:rPr>
              <a:t>for</a:t>
            </a:r>
            <a:r>
              <a:rPr sz="2000" spc="-15">
                <a:latin typeface="Calibri"/>
                <a:cs typeface="Calibri"/>
              </a:rPr>
              <a:t> </a:t>
            </a:r>
            <a:r>
              <a:rPr sz="2000">
                <a:latin typeface="Cambria Math"/>
                <a:cs typeface="Cambria Math"/>
              </a:rPr>
              <a:t>P</a:t>
            </a:r>
            <a:r>
              <a:rPr sz="2000" spc="425">
                <a:latin typeface="Cambria Math"/>
                <a:cs typeface="Cambria Math"/>
              </a:rPr>
              <a:t> </a:t>
            </a:r>
            <a:r>
              <a:rPr sz="2000">
                <a:latin typeface="Cambria Math"/>
                <a:cs typeface="Cambria Math"/>
              </a:rPr>
              <a:t>𝑝𝑟𝑜𝑏𝑙𝑒𝑚𝑠</a:t>
            </a:r>
            <a:r>
              <a:rPr sz="2000" spc="25">
                <a:latin typeface="Cambria Math"/>
                <a:cs typeface="Cambria Math"/>
              </a:rPr>
              <a:t> </a:t>
            </a:r>
            <a:r>
              <a:rPr sz="2000">
                <a:latin typeface="Cambria Math"/>
                <a:cs typeface="Cambria Math"/>
              </a:rPr>
              <a:t>|</a:t>
            </a:r>
            <a:r>
              <a:rPr sz="2000" spc="-15">
                <a:latin typeface="Cambria Math"/>
                <a:cs typeface="Cambria Math"/>
              </a:rPr>
              <a:t> </a:t>
            </a:r>
            <a:r>
              <a:rPr sz="2000">
                <a:latin typeface="Cambria Math"/>
                <a:cs typeface="Cambria Math"/>
              </a:rPr>
              <a:t>𝑖𝑛𝑡𝑜</a:t>
            </a:r>
            <a:r>
              <a:rPr sz="2000" spc="40">
                <a:latin typeface="Cambria Math"/>
                <a:cs typeface="Cambria Math"/>
              </a:rPr>
              <a:t> </a:t>
            </a:r>
            <a:r>
              <a:rPr sz="2000">
                <a:latin typeface="Cambria Math"/>
                <a:cs typeface="Cambria Math"/>
              </a:rPr>
              <a:t>;</a:t>
            </a:r>
            <a:r>
              <a:rPr sz="2000" spc="-114">
                <a:latin typeface="Cambria Math"/>
                <a:cs typeface="Cambria Math"/>
              </a:rPr>
              <a:t> </a:t>
            </a:r>
            <a:r>
              <a:rPr sz="2000" spc="50">
                <a:latin typeface="Cambria Math"/>
                <a:cs typeface="Cambria Math"/>
              </a:rPr>
              <a:t>𝑢</a:t>
            </a:r>
            <a:r>
              <a:rPr sz="2250" spc="75" baseline="-14814">
                <a:latin typeface="Cambria Math"/>
                <a:cs typeface="Cambria Math"/>
              </a:rPr>
              <a:t>𝑝𝑟𝑜𝑏𝑙𝑒𝑚𝑠</a:t>
            </a:r>
            <a:r>
              <a:rPr sz="2000" spc="50">
                <a:latin typeface="Cambria Math"/>
                <a:cs typeface="Cambria Math"/>
              </a:rPr>
              <a:t>,</a:t>
            </a:r>
            <a:r>
              <a:rPr sz="2000" spc="-114">
                <a:latin typeface="Cambria Math"/>
                <a:cs typeface="Cambria Math"/>
              </a:rPr>
              <a:t> </a:t>
            </a:r>
            <a:r>
              <a:rPr sz="2000" spc="50">
                <a:latin typeface="Cambria Math"/>
                <a:cs typeface="Cambria Math"/>
              </a:rPr>
              <a:t>𝑣</a:t>
            </a:r>
            <a:r>
              <a:rPr sz="2250" spc="75" baseline="-14814">
                <a:latin typeface="Cambria Math"/>
                <a:cs typeface="Cambria Math"/>
              </a:rPr>
              <a:t>𝑖𝑛𝑡𝑜</a:t>
            </a:r>
            <a:r>
              <a:rPr sz="2000" spc="50">
                <a:latin typeface="Cambria Math"/>
                <a:cs typeface="Cambria Math"/>
              </a:rPr>
              <a:t>,</a:t>
            </a:r>
            <a:r>
              <a:rPr sz="2000" spc="-110">
                <a:latin typeface="Cambria Math"/>
                <a:cs typeface="Cambria Math"/>
              </a:rPr>
              <a:t> </a:t>
            </a:r>
            <a:r>
              <a:rPr sz="2000" spc="-50">
                <a:latin typeface="Cambria Math"/>
                <a:cs typeface="Cambria Math"/>
              </a:rPr>
              <a:t>𝜃</a:t>
            </a:r>
            <a:endParaRPr sz="2000">
              <a:latin typeface="Cambria Math"/>
              <a:cs typeface="Cambria Math"/>
            </a:endParaRPr>
          </a:p>
        </p:txBody>
      </p:sp>
      <p:sp>
        <p:nvSpPr>
          <p:cNvPr id="8" name="object 8"/>
          <p:cNvSpPr txBox="1"/>
          <p:nvPr/>
        </p:nvSpPr>
        <p:spPr>
          <a:xfrm>
            <a:off x="9277350" y="4266031"/>
            <a:ext cx="361950" cy="390525"/>
          </a:xfrm>
          <a:prstGeom prst="rect">
            <a:avLst/>
          </a:prstGeom>
          <a:solidFill>
            <a:srgbClr val="FFACF8"/>
          </a:solidFill>
        </p:spPr>
        <p:txBody>
          <a:bodyPr vert="horz" wrap="square" lIns="0" tIns="32384" rIns="0" bIns="0" rtlCol="0">
            <a:spAutoFit/>
          </a:bodyPr>
          <a:lstStyle/>
          <a:p>
            <a:pPr marL="98425">
              <a:lnSpc>
                <a:spcPct val="100000"/>
              </a:lnSpc>
              <a:spcBef>
                <a:spcPts val="254"/>
              </a:spcBef>
            </a:pPr>
            <a:r>
              <a:rPr sz="2000" i="1" spc="-50">
                <a:latin typeface="Calibri"/>
                <a:cs typeface="Calibri"/>
              </a:rPr>
              <a:t>…</a:t>
            </a:r>
            <a:endParaRPr sz="2000">
              <a:latin typeface="Calibri"/>
              <a:cs typeface="Calibri"/>
            </a:endParaRPr>
          </a:p>
        </p:txBody>
      </p:sp>
      <p:sp>
        <p:nvSpPr>
          <p:cNvPr id="9" name="object 9"/>
          <p:cNvSpPr txBox="1"/>
          <p:nvPr/>
        </p:nvSpPr>
        <p:spPr>
          <a:xfrm>
            <a:off x="7715250" y="4256506"/>
            <a:ext cx="790575" cy="390525"/>
          </a:xfrm>
          <a:prstGeom prst="rect">
            <a:avLst/>
          </a:prstGeom>
          <a:solidFill>
            <a:srgbClr val="FFACF8"/>
          </a:solidFill>
        </p:spPr>
        <p:txBody>
          <a:bodyPr vert="horz" wrap="square" lIns="0" tIns="30480" rIns="0" bIns="0" rtlCol="0">
            <a:spAutoFit/>
          </a:bodyPr>
          <a:lstStyle/>
          <a:p>
            <a:pPr marL="101600">
              <a:lnSpc>
                <a:spcPct val="100000"/>
              </a:lnSpc>
              <a:spcBef>
                <a:spcPts val="240"/>
              </a:spcBef>
            </a:pPr>
            <a:r>
              <a:rPr sz="2000" i="1" spc="-10">
                <a:latin typeface="Calibri"/>
                <a:cs typeface="Calibri"/>
              </a:rPr>
              <a:t>crises</a:t>
            </a:r>
            <a:endParaRPr sz="2000">
              <a:latin typeface="Calibri"/>
              <a:cs typeface="Calibri"/>
            </a:endParaRPr>
          </a:p>
        </p:txBody>
      </p:sp>
      <p:sp>
        <p:nvSpPr>
          <p:cNvPr id="10" name="object 10"/>
          <p:cNvSpPr txBox="1"/>
          <p:nvPr/>
        </p:nvSpPr>
        <p:spPr>
          <a:xfrm>
            <a:off x="6534150" y="4266031"/>
            <a:ext cx="1000125" cy="390525"/>
          </a:xfrm>
          <a:prstGeom prst="rect">
            <a:avLst/>
          </a:prstGeom>
          <a:solidFill>
            <a:srgbClr val="FFACF8"/>
          </a:solidFill>
        </p:spPr>
        <p:txBody>
          <a:bodyPr vert="horz" wrap="square" lIns="0" tIns="28575" rIns="0" bIns="0" rtlCol="0">
            <a:spAutoFit/>
          </a:bodyPr>
          <a:lstStyle/>
          <a:p>
            <a:pPr marL="100330">
              <a:lnSpc>
                <a:spcPct val="100000"/>
              </a:lnSpc>
              <a:spcBef>
                <a:spcPts val="225"/>
              </a:spcBef>
            </a:pPr>
            <a:r>
              <a:rPr sz="2000" i="1" spc="-10">
                <a:latin typeface="Calibri"/>
                <a:cs typeface="Calibri"/>
              </a:rPr>
              <a:t>banking</a:t>
            </a:r>
            <a:endParaRPr sz="2000">
              <a:latin typeface="Calibri"/>
              <a:cs typeface="Calibri"/>
            </a:endParaRPr>
          </a:p>
        </p:txBody>
      </p:sp>
      <p:sp>
        <p:nvSpPr>
          <p:cNvPr id="11" name="object 11"/>
          <p:cNvSpPr txBox="1"/>
          <p:nvPr/>
        </p:nvSpPr>
        <p:spPr>
          <a:xfrm>
            <a:off x="5286375" y="4266031"/>
            <a:ext cx="971550" cy="390525"/>
          </a:xfrm>
          <a:prstGeom prst="rect">
            <a:avLst/>
          </a:prstGeom>
          <a:solidFill>
            <a:srgbClr val="E34848"/>
          </a:solidFill>
        </p:spPr>
        <p:txBody>
          <a:bodyPr vert="horz" wrap="square" lIns="0" tIns="28575" rIns="0" bIns="0" rtlCol="0">
            <a:spAutoFit/>
          </a:bodyPr>
          <a:lstStyle/>
          <a:p>
            <a:pPr marL="290195">
              <a:lnSpc>
                <a:spcPct val="100000"/>
              </a:lnSpc>
              <a:spcBef>
                <a:spcPts val="225"/>
              </a:spcBef>
            </a:pPr>
            <a:r>
              <a:rPr sz="2000" i="1" spc="-20">
                <a:latin typeface="Calibri"/>
                <a:cs typeface="Calibri"/>
              </a:rPr>
              <a:t>into</a:t>
            </a:r>
            <a:endParaRPr sz="2000">
              <a:latin typeface="Calibri"/>
              <a:cs typeface="Calibri"/>
            </a:endParaRPr>
          </a:p>
        </p:txBody>
      </p:sp>
      <p:sp>
        <p:nvSpPr>
          <p:cNvPr id="12" name="object 12"/>
          <p:cNvSpPr txBox="1"/>
          <p:nvPr/>
        </p:nvSpPr>
        <p:spPr>
          <a:xfrm>
            <a:off x="4067175" y="4256506"/>
            <a:ext cx="971550" cy="390525"/>
          </a:xfrm>
          <a:prstGeom prst="rect">
            <a:avLst/>
          </a:prstGeom>
          <a:solidFill>
            <a:srgbClr val="FFACF8"/>
          </a:solidFill>
        </p:spPr>
        <p:txBody>
          <a:bodyPr vert="horz" wrap="square" lIns="0" tIns="30480" rIns="0" bIns="0" rtlCol="0">
            <a:spAutoFit/>
          </a:bodyPr>
          <a:lstStyle/>
          <a:p>
            <a:pPr marL="90170">
              <a:lnSpc>
                <a:spcPct val="100000"/>
              </a:lnSpc>
              <a:spcBef>
                <a:spcPts val="240"/>
              </a:spcBef>
            </a:pPr>
            <a:r>
              <a:rPr sz="2000" i="1" spc="-10">
                <a:latin typeface="Calibri"/>
                <a:cs typeface="Calibri"/>
              </a:rPr>
              <a:t>turning</a:t>
            </a:r>
            <a:endParaRPr sz="2000">
              <a:latin typeface="Calibri"/>
              <a:cs typeface="Calibri"/>
            </a:endParaRPr>
          </a:p>
        </p:txBody>
      </p:sp>
      <p:sp>
        <p:nvSpPr>
          <p:cNvPr id="13" name="object 13"/>
          <p:cNvSpPr txBox="1"/>
          <p:nvPr/>
        </p:nvSpPr>
        <p:spPr>
          <a:xfrm>
            <a:off x="2771775" y="4256506"/>
            <a:ext cx="1152525" cy="390525"/>
          </a:xfrm>
          <a:prstGeom prst="rect">
            <a:avLst/>
          </a:prstGeom>
          <a:solidFill>
            <a:srgbClr val="FFACF8"/>
          </a:solidFill>
        </p:spPr>
        <p:txBody>
          <a:bodyPr vert="horz" wrap="square" lIns="0" tIns="30480" rIns="0" bIns="0" rtlCol="0">
            <a:spAutoFit/>
          </a:bodyPr>
          <a:lstStyle/>
          <a:p>
            <a:pPr marL="97155">
              <a:lnSpc>
                <a:spcPct val="100000"/>
              </a:lnSpc>
              <a:spcBef>
                <a:spcPts val="240"/>
              </a:spcBef>
            </a:pPr>
            <a:r>
              <a:rPr sz="2000" i="1" spc="-10">
                <a:latin typeface="Calibri"/>
                <a:cs typeface="Calibri"/>
              </a:rPr>
              <a:t>problems</a:t>
            </a:r>
            <a:endParaRPr sz="2000">
              <a:latin typeface="Calibri"/>
              <a:cs typeface="Calibri"/>
            </a:endParaRPr>
          </a:p>
        </p:txBody>
      </p:sp>
      <p:sp>
        <p:nvSpPr>
          <p:cNvPr id="14" name="object 14"/>
          <p:cNvSpPr txBox="1"/>
          <p:nvPr/>
        </p:nvSpPr>
        <p:spPr>
          <a:xfrm>
            <a:off x="2219325" y="4275556"/>
            <a:ext cx="342900" cy="381000"/>
          </a:xfrm>
          <a:prstGeom prst="rect">
            <a:avLst/>
          </a:prstGeom>
          <a:solidFill>
            <a:srgbClr val="FFACF8"/>
          </a:solidFill>
        </p:spPr>
        <p:txBody>
          <a:bodyPr vert="horz" wrap="square" lIns="0" tIns="26669" rIns="0" bIns="0" rtlCol="0">
            <a:spAutoFit/>
          </a:bodyPr>
          <a:lstStyle/>
          <a:p>
            <a:pPr marL="94615">
              <a:lnSpc>
                <a:spcPct val="100000"/>
              </a:lnSpc>
              <a:spcBef>
                <a:spcPts val="209"/>
              </a:spcBef>
            </a:pPr>
            <a:r>
              <a:rPr sz="2000" i="1" spc="-50">
                <a:latin typeface="Calibri"/>
                <a:cs typeface="Calibri"/>
              </a:rPr>
              <a:t>…</a:t>
            </a:r>
            <a:endParaRPr sz="2000">
              <a:latin typeface="Calibri"/>
              <a:cs typeface="Calibri"/>
            </a:endParaRPr>
          </a:p>
        </p:txBody>
      </p:sp>
      <p:sp>
        <p:nvSpPr>
          <p:cNvPr id="15" name="object 15"/>
          <p:cNvSpPr txBox="1"/>
          <p:nvPr/>
        </p:nvSpPr>
        <p:spPr>
          <a:xfrm>
            <a:off x="8705850" y="4266031"/>
            <a:ext cx="485775" cy="390525"/>
          </a:xfrm>
          <a:prstGeom prst="rect">
            <a:avLst/>
          </a:prstGeom>
          <a:solidFill>
            <a:srgbClr val="FFACF8"/>
          </a:solidFill>
        </p:spPr>
        <p:txBody>
          <a:bodyPr vert="horz" wrap="square" lIns="0" tIns="32384" rIns="0" bIns="0" rtlCol="0">
            <a:spAutoFit/>
          </a:bodyPr>
          <a:lstStyle/>
          <a:p>
            <a:pPr marL="97790">
              <a:lnSpc>
                <a:spcPct val="100000"/>
              </a:lnSpc>
              <a:spcBef>
                <a:spcPts val="254"/>
              </a:spcBef>
            </a:pPr>
            <a:r>
              <a:rPr sz="2000" i="1" spc="-25">
                <a:latin typeface="Calibri"/>
                <a:cs typeface="Calibri"/>
              </a:rPr>
              <a:t>as</a:t>
            </a:r>
            <a:endParaRPr sz="2000">
              <a:latin typeface="Calibri"/>
              <a:cs typeface="Calibri"/>
            </a:endParaRPr>
          </a:p>
        </p:txBody>
      </p:sp>
      <p:sp>
        <p:nvSpPr>
          <p:cNvPr id="16" name="object 16"/>
          <p:cNvSpPr txBox="1"/>
          <p:nvPr/>
        </p:nvSpPr>
        <p:spPr>
          <a:xfrm>
            <a:off x="5270246" y="4941887"/>
            <a:ext cx="1157605" cy="576580"/>
          </a:xfrm>
          <a:prstGeom prst="rect">
            <a:avLst/>
          </a:prstGeom>
        </p:spPr>
        <p:txBody>
          <a:bodyPr vert="horz" wrap="square" lIns="0" tIns="10795" rIns="0" bIns="0" rtlCol="0">
            <a:spAutoFit/>
          </a:bodyPr>
          <a:lstStyle/>
          <a:p>
            <a:pPr marL="12700" marR="5080">
              <a:lnSpc>
                <a:spcPct val="100800"/>
              </a:lnSpc>
              <a:spcBef>
                <a:spcPts val="85"/>
              </a:spcBef>
            </a:pPr>
            <a:r>
              <a:rPr sz="1800">
                <a:latin typeface="Calibri"/>
                <a:cs typeface="Calibri"/>
              </a:rPr>
              <a:t>center</a:t>
            </a:r>
            <a:r>
              <a:rPr sz="1800" spc="-80">
                <a:latin typeface="Calibri"/>
                <a:cs typeface="Calibri"/>
              </a:rPr>
              <a:t> </a:t>
            </a:r>
            <a:r>
              <a:rPr sz="1800" spc="-20">
                <a:latin typeface="Calibri"/>
                <a:cs typeface="Calibri"/>
              </a:rPr>
              <a:t>word </a:t>
            </a:r>
            <a:r>
              <a:rPr sz="1800">
                <a:latin typeface="Calibri"/>
                <a:cs typeface="Calibri"/>
              </a:rPr>
              <a:t>at</a:t>
            </a:r>
            <a:r>
              <a:rPr sz="1800" spc="-15">
                <a:latin typeface="Calibri"/>
                <a:cs typeface="Calibri"/>
              </a:rPr>
              <a:t> </a:t>
            </a:r>
            <a:r>
              <a:rPr sz="1800">
                <a:latin typeface="Calibri"/>
                <a:cs typeface="Calibri"/>
              </a:rPr>
              <a:t>position</a:t>
            </a:r>
            <a:r>
              <a:rPr sz="1800" spc="-50">
                <a:latin typeface="Calibri"/>
                <a:cs typeface="Calibri"/>
              </a:rPr>
              <a:t> t</a:t>
            </a:r>
            <a:endParaRPr sz="1800">
              <a:latin typeface="Calibri"/>
              <a:cs typeface="Calibri"/>
            </a:endParaRPr>
          </a:p>
        </p:txBody>
      </p:sp>
      <p:sp>
        <p:nvSpPr>
          <p:cNvPr id="17" name="object 17"/>
          <p:cNvSpPr/>
          <p:nvPr/>
        </p:nvSpPr>
        <p:spPr>
          <a:xfrm>
            <a:off x="2814701" y="4766055"/>
            <a:ext cx="2295525" cy="161925"/>
          </a:xfrm>
          <a:custGeom>
            <a:avLst/>
            <a:gdLst/>
            <a:ahLst/>
            <a:cxnLst/>
            <a:rect l="l" t="t" r="r" b="b"/>
            <a:pathLst>
              <a:path w="2295525" h="161925">
                <a:moveTo>
                  <a:pt x="2295525" y="0"/>
                </a:moveTo>
                <a:lnTo>
                  <a:pt x="2294455" y="31499"/>
                </a:lnTo>
                <a:lnTo>
                  <a:pt x="2291540" y="57213"/>
                </a:lnTo>
                <a:lnTo>
                  <a:pt x="2287220" y="74545"/>
                </a:lnTo>
                <a:lnTo>
                  <a:pt x="2281936" y="80899"/>
                </a:lnTo>
                <a:lnTo>
                  <a:pt x="1143762" y="80899"/>
                </a:lnTo>
                <a:lnTo>
                  <a:pt x="1138551" y="87252"/>
                </a:lnTo>
                <a:lnTo>
                  <a:pt x="1134268" y="104584"/>
                </a:lnTo>
                <a:lnTo>
                  <a:pt x="1131367" y="130298"/>
                </a:lnTo>
                <a:lnTo>
                  <a:pt x="1130300" y="161798"/>
                </a:lnTo>
                <a:lnTo>
                  <a:pt x="1129232" y="130298"/>
                </a:lnTo>
                <a:lnTo>
                  <a:pt x="1126331" y="104584"/>
                </a:lnTo>
                <a:lnTo>
                  <a:pt x="1122048" y="87252"/>
                </a:lnTo>
                <a:lnTo>
                  <a:pt x="1116838" y="80899"/>
                </a:lnTo>
                <a:lnTo>
                  <a:pt x="13462" y="80899"/>
                </a:lnTo>
                <a:lnTo>
                  <a:pt x="8197" y="74545"/>
                </a:lnTo>
                <a:lnTo>
                  <a:pt x="3921" y="57213"/>
                </a:lnTo>
                <a:lnTo>
                  <a:pt x="1049" y="31499"/>
                </a:lnTo>
                <a:lnTo>
                  <a:pt x="0" y="0"/>
                </a:lnTo>
              </a:path>
            </a:pathLst>
          </a:custGeom>
          <a:ln w="9527">
            <a:solidFill>
              <a:srgbClr val="000000"/>
            </a:solidFill>
          </a:ln>
        </p:spPr>
        <p:txBody>
          <a:bodyPr wrap="square" lIns="0" tIns="0" rIns="0" bIns="0" rtlCol="0"/>
          <a:lstStyle/>
          <a:p>
            <a:endParaRPr/>
          </a:p>
        </p:txBody>
      </p:sp>
      <p:sp>
        <p:nvSpPr>
          <p:cNvPr id="18" name="object 18"/>
          <p:cNvSpPr txBox="1"/>
          <p:nvPr/>
        </p:nvSpPr>
        <p:spPr>
          <a:xfrm>
            <a:off x="3028060" y="4949507"/>
            <a:ext cx="2086610" cy="577215"/>
          </a:xfrm>
          <a:prstGeom prst="rect">
            <a:avLst/>
          </a:prstGeom>
        </p:spPr>
        <p:txBody>
          <a:bodyPr vert="horz" wrap="square" lIns="0" tIns="10795" rIns="0" bIns="0" rtlCol="0">
            <a:spAutoFit/>
          </a:bodyPr>
          <a:lstStyle/>
          <a:p>
            <a:pPr marL="12700" marR="5080">
              <a:lnSpc>
                <a:spcPct val="100800"/>
              </a:lnSpc>
              <a:spcBef>
                <a:spcPts val="85"/>
              </a:spcBef>
            </a:pPr>
            <a:r>
              <a:rPr sz="1800">
                <a:latin typeface="Calibri"/>
                <a:cs typeface="Calibri"/>
              </a:rPr>
              <a:t>outside</a:t>
            </a:r>
            <a:r>
              <a:rPr sz="1800" spc="-100">
                <a:latin typeface="Calibri"/>
                <a:cs typeface="Calibri"/>
              </a:rPr>
              <a:t> </a:t>
            </a:r>
            <a:r>
              <a:rPr sz="1800">
                <a:latin typeface="Calibri"/>
                <a:cs typeface="Calibri"/>
              </a:rPr>
              <a:t>context</a:t>
            </a:r>
            <a:r>
              <a:rPr sz="1800" spc="-50">
                <a:latin typeface="Calibri"/>
                <a:cs typeface="Calibri"/>
              </a:rPr>
              <a:t> </a:t>
            </a:r>
            <a:r>
              <a:rPr sz="1800" spc="-10">
                <a:latin typeface="Calibri"/>
                <a:cs typeface="Calibri"/>
              </a:rPr>
              <a:t>words </a:t>
            </a:r>
            <a:r>
              <a:rPr sz="1800">
                <a:latin typeface="Calibri"/>
                <a:cs typeface="Calibri"/>
              </a:rPr>
              <a:t>in</a:t>
            </a:r>
            <a:r>
              <a:rPr sz="1800" spc="-35">
                <a:latin typeface="Calibri"/>
                <a:cs typeface="Calibri"/>
              </a:rPr>
              <a:t> </a:t>
            </a:r>
            <a:r>
              <a:rPr sz="1800">
                <a:latin typeface="Calibri"/>
                <a:cs typeface="Calibri"/>
              </a:rPr>
              <a:t>window</a:t>
            </a:r>
            <a:r>
              <a:rPr sz="1800" spc="5">
                <a:latin typeface="Calibri"/>
                <a:cs typeface="Calibri"/>
              </a:rPr>
              <a:t> </a:t>
            </a:r>
            <a:r>
              <a:rPr sz="1800">
                <a:latin typeface="Calibri"/>
                <a:cs typeface="Calibri"/>
              </a:rPr>
              <a:t>of</a:t>
            </a:r>
            <a:r>
              <a:rPr sz="1800" spc="-75">
                <a:latin typeface="Calibri"/>
                <a:cs typeface="Calibri"/>
              </a:rPr>
              <a:t> </a:t>
            </a:r>
            <a:r>
              <a:rPr sz="1800">
                <a:latin typeface="Calibri"/>
                <a:cs typeface="Calibri"/>
              </a:rPr>
              <a:t>size</a:t>
            </a:r>
            <a:r>
              <a:rPr sz="1800" spc="15">
                <a:latin typeface="Calibri"/>
                <a:cs typeface="Calibri"/>
              </a:rPr>
              <a:t> </a:t>
            </a:r>
            <a:r>
              <a:rPr sz="1800" spc="-50">
                <a:latin typeface="Calibri"/>
                <a:cs typeface="Calibri"/>
              </a:rPr>
              <a:t>2</a:t>
            </a:r>
            <a:endParaRPr sz="1800">
              <a:latin typeface="Calibri"/>
              <a:cs typeface="Calibri"/>
            </a:endParaRPr>
          </a:p>
        </p:txBody>
      </p:sp>
      <p:sp>
        <p:nvSpPr>
          <p:cNvPr id="19" name="object 19"/>
          <p:cNvSpPr/>
          <p:nvPr/>
        </p:nvSpPr>
        <p:spPr>
          <a:xfrm>
            <a:off x="6548373" y="4804155"/>
            <a:ext cx="2019300" cy="161925"/>
          </a:xfrm>
          <a:custGeom>
            <a:avLst/>
            <a:gdLst/>
            <a:ahLst/>
            <a:cxnLst/>
            <a:rect l="l" t="t" r="r" b="b"/>
            <a:pathLst>
              <a:path w="2019300" h="161925">
                <a:moveTo>
                  <a:pt x="2019300" y="0"/>
                </a:moveTo>
                <a:lnTo>
                  <a:pt x="2018250" y="31499"/>
                </a:lnTo>
                <a:lnTo>
                  <a:pt x="2015378" y="57213"/>
                </a:lnTo>
                <a:lnTo>
                  <a:pt x="2011102" y="74545"/>
                </a:lnTo>
                <a:lnTo>
                  <a:pt x="2005837" y="80899"/>
                </a:lnTo>
                <a:lnTo>
                  <a:pt x="1007872" y="80899"/>
                </a:lnTo>
                <a:lnTo>
                  <a:pt x="1002661" y="87252"/>
                </a:lnTo>
                <a:lnTo>
                  <a:pt x="998378" y="104584"/>
                </a:lnTo>
                <a:lnTo>
                  <a:pt x="995477" y="130298"/>
                </a:lnTo>
                <a:lnTo>
                  <a:pt x="994409" y="161798"/>
                </a:lnTo>
                <a:lnTo>
                  <a:pt x="993342" y="130298"/>
                </a:lnTo>
                <a:lnTo>
                  <a:pt x="990441" y="104584"/>
                </a:lnTo>
                <a:lnTo>
                  <a:pt x="986158" y="87252"/>
                </a:lnTo>
                <a:lnTo>
                  <a:pt x="980948" y="80899"/>
                </a:lnTo>
                <a:lnTo>
                  <a:pt x="13589" y="80899"/>
                </a:lnTo>
                <a:lnTo>
                  <a:pt x="8304" y="74545"/>
                </a:lnTo>
                <a:lnTo>
                  <a:pt x="3984" y="57213"/>
                </a:lnTo>
                <a:lnTo>
                  <a:pt x="1069" y="31499"/>
                </a:lnTo>
                <a:lnTo>
                  <a:pt x="0" y="0"/>
                </a:lnTo>
              </a:path>
            </a:pathLst>
          </a:custGeom>
          <a:ln w="9527">
            <a:solidFill>
              <a:srgbClr val="000000"/>
            </a:solidFill>
          </a:ln>
        </p:spPr>
        <p:txBody>
          <a:bodyPr wrap="square" lIns="0" tIns="0" rIns="0" bIns="0" rtlCol="0"/>
          <a:lstStyle/>
          <a:p>
            <a:endParaRPr/>
          </a:p>
        </p:txBody>
      </p:sp>
      <p:sp>
        <p:nvSpPr>
          <p:cNvPr id="20" name="object 20"/>
          <p:cNvSpPr txBox="1"/>
          <p:nvPr/>
        </p:nvSpPr>
        <p:spPr>
          <a:xfrm>
            <a:off x="6560819" y="4949507"/>
            <a:ext cx="2090420" cy="577215"/>
          </a:xfrm>
          <a:prstGeom prst="rect">
            <a:avLst/>
          </a:prstGeom>
        </p:spPr>
        <p:txBody>
          <a:bodyPr vert="horz" wrap="square" lIns="0" tIns="10795" rIns="0" bIns="0" rtlCol="0">
            <a:spAutoFit/>
          </a:bodyPr>
          <a:lstStyle/>
          <a:p>
            <a:pPr marL="12700" marR="5080">
              <a:lnSpc>
                <a:spcPct val="100800"/>
              </a:lnSpc>
              <a:spcBef>
                <a:spcPts val="85"/>
              </a:spcBef>
            </a:pPr>
            <a:r>
              <a:rPr sz="1800">
                <a:latin typeface="Calibri"/>
                <a:cs typeface="Calibri"/>
              </a:rPr>
              <a:t>outside</a:t>
            </a:r>
            <a:r>
              <a:rPr sz="1800" spc="-40">
                <a:latin typeface="Calibri"/>
                <a:cs typeface="Calibri"/>
              </a:rPr>
              <a:t> </a:t>
            </a:r>
            <a:r>
              <a:rPr sz="1800" spc="-10">
                <a:latin typeface="Calibri"/>
                <a:cs typeface="Calibri"/>
              </a:rPr>
              <a:t>context</a:t>
            </a:r>
            <a:r>
              <a:rPr sz="1800" spc="-70">
                <a:latin typeface="Calibri"/>
                <a:cs typeface="Calibri"/>
              </a:rPr>
              <a:t> </a:t>
            </a:r>
            <a:r>
              <a:rPr sz="1800" spc="-20">
                <a:latin typeface="Calibri"/>
                <a:cs typeface="Calibri"/>
              </a:rPr>
              <a:t>words </a:t>
            </a:r>
            <a:r>
              <a:rPr sz="1800">
                <a:latin typeface="Calibri"/>
                <a:cs typeface="Calibri"/>
              </a:rPr>
              <a:t>in</a:t>
            </a:r>
            <a:r>
              <a:rPr sz="1800" spc="-25">
                <a:latin typeface="Calibri"/>
                <a:cs typeface="Calibri"/>
              </a:rPr>
              <a:t> </a:t>
            </a:r>
            <a:r>
              <a:rPr sz="1800">
                <a:latin typeface="Calibri"/>
                <a:cs typeface="Calibri"/>
              </a:rPr>
              <a:t>window</a:t>
            </a:r>
            <a:r>
              <a:rPr sz="1800" spc="5">
                <a:latin typeface="Calibri"/>
                <a:cs typeface="Calibri"/>
              </a:rPr>
              <a:t> </a:t>
            </a:r>
            <a:r>
              <a:rPr sz="1800">
                <a:latin typeface="Calibri"/>
                <a:cs typeface="Calibri"/>
              </a:rPr>
              <a:t>of</a:t>
            </a:r>
            <a:r>
              <a:rPr sz="1800" spc="-70">
                <a:latin typeface="Calibri"/>
                <a:cs typeface="Calibri"/>
              </a:rPr>
              <a:t> </a:t>
            </a:r>
            <a:r>
              <a:rPr sz="1800">
                <a:latin typeface="Calibri"/>
                <a:cs typeface="Calibri"/>
              </a:rPr>
              <a:t>size</a:t>
            </a:r>
            <a:r>
              <a:rPr sz="1800" spc="25">
                <a:latin typeface="Calibri"/>
                <a:cs typeface="Calibri"/>
              </a:rPr>
              <a:t> </a:t>
            </a:r>
            <a:r>
              <a:rPr sz="1800" spc="-50">
                <a:latin typeface="Calibri"/>
                <a:cs typeface="Calibri"/>
              </a:rPr>
              <a:t>2</a:t>
            </a:r>
            <a:endParaRPr sz="1800">
              <a:latin typeface="Calibri"/>
              <a:cs typeface="Calibri"/>
            </a:endParaRPr>
          </a:p>
        </p:txBody>
      </p:sp>
      <p:sp>
        <p:nvSpPr>
          <p:cNvPr id="21" name="object 21"/>
          <p:cNvSpPr/>
          <p:nvPr/>
        </p:nvSpPr>
        <p:spPr>
          <a:xfrm>
            <a:off x="5376926" y="4785105"/>
            <a:ext cx="800100" cy="152400"/>
          </a:xfrm>
          <a:custGeom>
            <a:avLst/>
            <a:gdLst/>
            <a:ahLst/>
            <a:cxnLst/>
            <a:rect l="l" t="t" r="r" b="b"/>
            <a:pathLst>
              <a:path w="800100" h="152400">
                <a:moveTo>
                  <a:pt x="800100" y="0"/>
                </a:moveTo>
                <a:lnTo>
                  <a:pt x="799097" y="29640"/>
                </a:lnTo>
                <a:lnTo>
                  <a:pt x="796369" y="53863"/>
                </a:lnTo>
                <a:lnTo>
                  <a:pt x="792331" y="70205"/>
                </a:lnTo>
                <a:lnTo>
                  <a:pt x="787400" y="76200"/>
                </a:lnTo>
                <a:lnTo>
                  <a:pt x="406653" y="76200"/>
                </a:lnTo>
                <a:lnTo>
                  <a:pt x="401722" y="82174"/>
                </a:lnTo>
                <a:lnTo>
                  <a:pt x="397684" y="98472"/>
                </a:lnTo>
                <a:lnTo>
                  <a:pt x="394956" y="122652"/>
                </a:lnTo>
                <a:lnTo>
                  <a:pt x="393953" y="152273"/>
                </a:lnTo>
                <a:lnTo>
                  <a:pt x="392951" y="122652"/>
                </a:lnTo>
                <a:lnTo>
                  <a:pt x="390223" y="98472"/>
                </a:lnTo>
                <a:lnTo>
                  <a:pt x="386185" y="82174"/>
                </a:lnTo>
                <a:lnTo>
                  <a:pt x="381253" y="76200"/>
                </a:lnTo>
                <a:lnTo>
                  <a:pt x="12573" y="76200"/>
                </a:lnTo>
                <a:lnTo>
                  <a:pt x="7661" y="70205"/>
                </a:lnTo>
                <a:lnTo>
                  <a:pt x="3667" y="53863"/>
                </a:lnTo>
                <a:lnTo>
                  <a:pt x="982" y="29640"/>
                </a:lnTo>
                <a:lnTo>
                  <a:pt x="0" y="0"/>
                </a:lnTo>
              </a:path>
            </a:pathLst>
          </a:custGeom>
          <a:ln w="9527">
            <a:solidFill>
              <a:srgbClr val="000000"/>
            </a:solidFill>
          </a:ln>
        </p:spPr>
        <p:txBody>
          <a:bodyPr wrap="square" lIns="0" tIns="0" rIns="0" bIns="0" rtlCol="0"/>
          <a:lstStyle/>
          <a:p>
            <a:endParaRPr/>
          </a:p>
        </p:txBody>
      </p:sp>
      <p:pic>
        <p:nvPicPr>
          <p:cNvPr id="22" name="object 22"/>
          <p:cNvPicPr/>
          <p:nvPr/>
        </p:nvPicPr>
        <p:blipFill>
          <a:blip r:embed="rId3" cstate="print"/>
          <a:stretch>
            <a:fillRect/>
          </a:stretch>
        </p:blipFill>
        <p:spPr>
          <a:xfrm>
            <a:off x="3328415" y="3276472"/>
            <a:ext cx="5620766" cy="997965"/>
          </a:xfrm>
          <a:prstGeom prst="rect">
            <a:avLst/>
          </a:prstGeom>
        </p:spPr>
      </p:pic>
      <p:sp>
        <p:nvSpPr>
          <p:cNvPr id="23" name="object 23"/>
          <p:cNvSpPr txBox="1"/>
          <p:nvPr/>
        </p:nvSpPr>
        <p:spPr>
          <a:xfrm>
            <a:off x="6119240" y="3804539"/>
            <a:ext cx="1746250" cy="299720"/>
          </a:xfrm>
          <a:prstGeom prst="rect">
            <a:avLst/>
          </a:prstGeom>
        </p:spPr>
        <p:txBody>
          <a:bodyPr vert="horz" wrap="square" lIns="0" tIns="12700" rIns="0" bIns="0" rtlCol="0">
            <a:spAutoFit/>
          </a:bodyPr>
          <a:lstStyle/>
          <a:p>
            <a:pPr marL="38100">
              <a:lnSpc>
                <a:spcPct val="100000"/>
              </a:lnSpc>
              <a:spcBef>
                <a:spcPts val="100"/>
              </a:spcBef>
            </a:pPr>
            <a:r>
              <a:rPr sz="2700" baseline="10802">
                <a:latin typeface="Cambria Math"/>
                <a:cs typeface="Cambria Math"/>
              </a:rPr>
              <a:t>𝑃</a:t>
            </a:r>
            <a:r>
              <a:rPr sz="2700" spc="682" baseline="10802">
                <a:latin typeface="Cambria Math"/>
                <a:cs typeface="Cambria Math"/>
              </a:rPr>
              <a:t> </a:t>
            </a:r>
            <a:r>
              <a:rPr sz="2700" spc="75" baseline="10802">
                <a:latin typeface="Cambria Math"/>
                <a:cs typeface="Cambria Math"/>
              </a:rPr>
              <a:t>𝑢</a:t>
            </a:r>
            <a:r>
              <a:rPr sz="1350" spc="50">
                <a:latin typeface="Cambria Math"/>
                <a:cs typeface="Cambria Math"/>
              </a:rPr>
              <a:t>𝑏𝑎𝑛𝑘𝑖𝑛𝑔</a:t>
            </a:r>
            <a:r>
              <a:rPr sz="1350" spc="180">
                <a:latin typeface="Cambria Math"/>
                <a:cs typeface="Cambria Math"/>
              </a:rPr>
              <a:t> </a:t>
            </a:r>
            <a:r>
              <a:rPr sz="2700" spc="-15" baseline="10802">
                <a:latin typeface="Cambria Math"/>
                <a:cs typeface="Cambria Math"/>
              </a:rPr>
              <a:t>|𝑣</a:t>
            </a:r>
            <a:r>
              <a:rPr sz="1350" spc="-10">
                <a:latin typeface="Cambria Math"/>
                <a:cs typeface="Cambria Math"/>
              </a:rPr>
              <a:t>𝑖𝑛𝑡𝑜</a:t>
            </a:r>
            <a:endParaRPr sz="1350">
              <a:latin typeface="Cambria Math"/>
              <a:cs typeface="Cambria Math"/>
            </a:endParaRPr>
          </a:p>
        </p:txBody>
      </p:sp>
      <p:sp>
        <p:nvSpPr>
          <p:cNvPr id="26" name="object 26"/>
          <p:cNvSpPr txBox="1">
            <a:spLocks noGrp="1"/>
          </p:cNvSpPr>
          <p:nvPr>
            <p:ph type="sldNum" sz="quarter" idx="4294967295"/>
          </p:nvPr>
        </p:nvSpPr>
        <p:spPr>
          <a:xfrm>
            <a:off x="460057" y="6543833"/>
            <a:ext cx="280034" cy="2063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pPr>
            <a:fld id="{81D60167-4931-47E6-BA6A-407CBD079E47}" type="slidenum">
              <a:rPr lang="en-US" altLang="ja-JP" spc="-50" smtClean="0"/>
              <a:pPr marL="38100">
                <a:lnSpc>
                  <a:spcPts val="1450"/>
                </a:lnSpc>
              </a:pPr>
              <a:t>65</a:t>
            </a:fld>
            <a:endParaRPr spc="-25"/>
          </a:p>
        </p:txBody>
      </p:sp>
      <p:sp>
        <p:nvSpPr>
          <p:cNvPr id="24" name="object 24"/>
          <p:cNvSpPr txBox="1"/>
          <p:nvPr/>
        </p:nvSpPr>
        <p:spPr>
          <a:xfrm>
            <a:off x="7406005" y="3270567"/>
            <a:ext cx="1501140" cy="300355"/>
          </a:xfrm>
          <a:prstGeom prst="rect">
            <a:avLst/>
          </a:prstGeom>
        </p:spPr>
        <p:txBody>
          <a:bodyPr vert="horz" wrap="square" lIns="0" tIns="12700" rIns="0" bIns="0" rtlCol="0">
            <a:spAutoFit/>
          </a:bodyPr>
          <a:lstStyle/>
          <a:p>
            <a:pPr marL="38100">
              <a:lnSpc>
                <a:spcPct val="100000"/>
              </a:lnSpc>
              <a:spcBef>
                <a:spcPts val="100"/>
              </a:spcBef>
            </a:pPr>
            <a:r>
              <a:rPr sz="2700" baseline="10802">
                <a:latin typeface="Cambria Math"/>
                <a:cs typeface="Cambria Math"/>
              </a:rPr>
              <a:t>𝑃</a:t>
            </a:r>
            <a:r>
              <a:rPr sz="2700" spc="75" baseline="10802">
                <a:latin typeface="Cambria Math"/>
                <a:cs typeface="Cambria Math"/>
              </a:rPr>
              <a:t>  </a:t>
            </a:r>
            <a:r>
              <a:rPr sz="2700" baseline="10802">
                <a:latin typeface="Cambria Math"/>
                <a:cs typeface="Cambria Math"/>
              </a:rPr>
              <a:t>𝑢</a:t>
            </a:r>
            <a:r>
              <a:rPr sz="1350">
                <a:latin typeface="Cambria Math"/>
                <a:cs typeface="Cambria Math"/>
              </a:rPr>
              <a:t>𝑐𝑟𝑖𝑠𝑖𝑠</a:t>
            </a:r>
            <a:r>
              <a:rPr sz="1350" spc="260">
                <a:latin typeface="Cambria Math"/>
                <a:cs typeface="Cambria Math"/>
              </a:rPr>
              <a:t> </a:t>
            </a:r>
            <a:r>
              <a:rPr sz="2700" spc="-15" baseline="10802">
                <a:latin typeface="Cambria Math"/>
                <a:cs typeface="Cambria Math"/>
              </a:rPr>
              <a:t>|𝑣</a:t>
            </a:r>
            <a:r>
              <a:rPr sz="1350" spc="-10">
                <a:latin typeface="Cambria Math"/>
                <a:cs typeface="Cambria Math"/>
              </a:rPr>
              <a:t>𝑖𝑛𝑡𝑜</a:t>
            </a:r>
            <a:endParaRPr sz="1350">
              <a:latin typeface="Cambria Math"/>
              <a:cs typeface="Cambria Math"/>
            </a:endParaRPr>
          </a:p>
        </p:txBody>
      </p:sp>
      <p:sp>
        <p:nvSpPr>
          <p:cNvPr id="25" name="object 25"/>
          <p:cNvSpPr txBox="1"/>
          <p:nvPr/>
        </p:nvSpPr>
        <p:spPr>
          <a:xfrm>
            <a:off x="3162045" y="3289617"/>
            <a:ext cx="2259330" cy="761365"/>
          </a:xfrm>
          <a:prstGeom prst="rect">
            <a:avLst/>
          </a:prstGeom>
        </p:spPr>
        <p:txBody>
          <a:bodyPr vert="horz" wrap="square" lIns="0" tIns="12700" rIns="0" bIns="0" rtlCol="0">
            <a:spAutoFit/>
          </a:bodyPr>
          <a:lstStyle/>
          <a:p>
            <a:pPr marL="38100">
              <a:lnSpc>
                <a:spcPct val="100000"/>
              </a:lnSpc>
              <a:spcBef>
                <a:spcPts val="100"/>
              </a:spcBef>
            </a:pPr>
            <a:r>
              <a:rPr sz="2700" baseline="10802">
                <a:latin typeface="Cambria Math"/>
                <a:cs typeface="Cambria Math"/>
              </a:rPr>
              <a:t>𝑃</a:t>
            </a:r>
            <a:r>
              <a:rPr sz="2700" spc="172" baseline="10802">
                <a:latin typeface="Cambria Math"/>
                <a:cs typeface="Cambria Math"/>
              </a:rPr>
              <a:t>  </a:t>
            </a:r>
            <a:r>
              <a:rPr sz="2700" baseline="10802">
                <a:latin typeface="Cambria Math"/>
                <a:cs typeface="Cambria Math"/>
              </a:rPr>
              <a:t>𝑢</a:t>
            </a:r>
            <a:r>
              <a:rPr sz="1350">
                <a:latin typeface="Cambria Math"/>
                <a:cs typeface="Cambria Math"/>
              </a:rPr>
              <a:t>𝑝𝑟𝑜𝑏𝑙𝑒𝑚𝑠</a:t>
            </a:r>
            <a:r>
              <a:rPr sz="1350" spc="320">
                <a:latin typeface="Cambria Math"/>
                <a:cs typeface="Cambria Math"/>
              </a:rPr>
              <a:t> </a:t>
            </a:r>
            <a:r>
              <a:rPr sz="2700" baseline="10802">
                <a:latin typeface="Cambria Math"/>
                <a:cs typeface="Cambria Math"/>
              </a:rPr>
              <a:t>|</a:t>
            </a:r>
            <a:r>
              <a:rPr sz="2700" spc="135" baseline="10802">
                <a:latin typeface="Cambria Math"/>
                <a:cs typeface="Cambria Math"/>
              </a:rPr>
              <a:t> </a:t>
            </a:r>
            <a:r>
              <a:rPr sz="2700" spc="-15" baseline="10802">
                <a:latin typeface="Cambria Math"/>
                <a:cs typeface="Cambria Math"/>
              </a:rPr>
              <a:t>𝑣</a:t>
            </a:r>
            <a:r>
              <a:rPr sz="1350" spc="-10">
                <a:latin typeface="Cambria Math"/>
                <a:cs typeface="Cambria Math"/>
              </a:rPr>
              <a:t>𝑖𝑛𝑡𝑜</a:t>
            </a:r>
            <a:endParaRPr sz="1350">
              <a:latin typeface="Cambria Math"/>
              <a:cs typeface="Cambria Math"/>
            </a:endParaRPr>
          </a:p>
          <a:p>
            <a:pPr marL="624205">
              <a:lnSpc>
                <a:spcPct val="100000"/>
              </a:lnSpc>
              <a:spcBef>
                <a:spcPts val="1475"/>
              </a:spcBef>
            </a:pPr>
            <a:r>
              <a:rPr sz="2700" baseline="10802">
                <a:latin typeface="Cambria Math"/>
                <a:cs typeface="Cambria Math"/>
              </a:rPr>
              <a:t>𝑃</a:t>
            </a:r>
            <a:r>
              <a:rPr sz="2700" spc="697" baseline="10802">
                <a:latin typeface="Cambria Math"/>
                <a:cs typeface="Cambria Math"/>
              </a:rPr>
              <a:t> </a:t>
            </a:r>
            <a:r>
              <a:rPr sz="2700" spc="67" baseline="10802">
                <a:latin typeface="Cambria Math"/>
                <a:cs typeface="Cambria Math"/>
              </a:rPr>
              <a:t>𝑢</a:t>
            </a:r>
            <a:r>
              <a:rPr sz="1350" spc="45">
                <a:latin typeface="Cambria Math"/>
                <a:cs typeface="Cambria Math"/>
              </a:rPr>
              <a:t>𝑡𝑢𝑛𝑖𝑛𝑔</a:t>
            </a:r>
            <a:r>
              <a:rPr sz="1350" spc="170">
                <a:latin typeface="Cambria Math"/>
                <a:cs typeface="Cambria Math"/>
              </a:rPr>
              <a:t> </a:t>
            </a:r>
            <a:r>
              <a:rPr sz="2700" baseline="10802">
                <a:latin typeface="Cambria Math"/>
                <a:cs typeface="Cambria Math"/>
              </a:rPr>
              <a:t>|</a:t>
            </a:r>
            <a:r>
              <a:rPr sz="2700" spc="15" baseline="10802">
                <a:latin typeface="Cambria Math"/>
                <a:cs typeface="Cambria Math"/>
              </a:rPr>
              <a:t> </a:t>
            </a:r>
            <a:r>
              <a:rPr sz="2700" spc="-30" baseline="10802">
                <a:latin typeface="Cambria Math"/>
                <a:cs typeface="Cambria Math"/>
              </a:rPr>
              <a:t>𝑣</a:t>
            </a:r>
            <a:r>
              <a:rPr sz="1350" spc="-20">
                <a:latin typeface="Cambria Math"/>
                <a:cs typeface="Cambria Math"/>
              </a:rPr>
              <a:t>𝑖𝑛𝑡𝑜</a:t>
            </a:r>
            <a:endParaRPr sz="1350">
              <a:latin typeface="Cambria Math"/>
              <a:cs typeface="Cambria Math"/>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0503" y="-51277"/>
            <a:ext cx="10515600" cy="1325563"/>
          </a:xfrm>
          <a:prstGeom prst="rect">
            <a:avLst/>
          </a:prstGeom>
        </p:spPr>
        <p:txBody>
          <a:bodyPr vert="horz" wrap="square" lIns="0" tIns="16510" rIns="0" bIns="0" rtlCol="0">
            <a:spAutoFit/>
          </a:bodyPr>
          <a:lstStyle/>
          <a:p>
            <a:pPr marL="12700">
              <a:lnSpc>
                <a:spcPct val="100000"/>
              </a:lnSpc>
              <a:spcBef>
                <a:spcPts val="130"/>
              </a:spcBef>
            </a:pPr>
            <a:r>
              <a:rPr lang="en-US"/>
              <a:t>Word2Vec:</a:t>
            </a:r>
            <a:r>
              <a:rPr lang="en-US" spc="-114"/>
              <a:t> </a:t>
            </a:r>
            <a:r>
              <a:rPr lang="en-US"/>
              <a:t>prediction</a:t>
            </a:r>
            <a:r>
              <a:rPr lang="en-US" spc="-60"/>
              <a:t> </a:t>
            </a:r>
            <a:r>
              <a:rPr lang="en-US" spc="-10"/>
              <a:t>function</a:t>
            </a:r>
          </a:p>
        </p:txBody>
      </p:sp>
      <p:pic>
        <p:nvPicPr>
          <p:cNvPr id="3" name="object 3"/>
          <p:cNvPicPr/>
          <p:nvPr/>
        </p:nvPicPr>
        <p:blipFill>
          <a:blip r:embed="rId3" cstate="print"/>
          <a:stretch>
            <a:fillRect/>
          </a:stretch>
        </p:blipFill>
        <p:spPr>
          <a:xfrm>
            <a:off x="506348" y="1880489"/>
            <a:ext cx="167132" cy="203073"/>
          </a:xfrm>
          <a:prstGeom prst="rect">
            <a:avLst/>
          </a:prstGeom>
        </p:spPr>
      </p:pic>
      <p:grpSp>
        <p:nvGrpSpPr>
          <p:cNvPr id="4" name="object 4"/>
          <p:cNvGrpSpPr/>
          <p:nvPr/>
        </p:nvGrpSpPr>
        <p:grpSpPr>
          <a:xfrm>
            <a:off x="721042" y="1855342"/>
            <a:ext cx="614045" cy="282575"/>
            <a:chOff x="721042" y="1855342"/>
            <a:chExt cx="614045" cy="282575"/>
          </a:xfrm>
        </p:grpSpPr>
        <p:sp>
          <p:nvSpPr>
            <p:cNvPr id="5" name="object 5"/>
            <p:cNvSpPr/>
            <p:nvPr/>
          </p:nvSpPr>
          <p:spPr>
            <a:xfrm>
              <a:off x="721042" y="1855342"/>
              <a:ext cx="614045" cy="282575"/>
            </a:xfrm>
            <a:custGeom>
              <a:avLst/>
              <a:gdLst/>
              <a:ahLst/>
              <a:cxnLst/>
              <a:rect l="l" t="t" r="r" b="b"/>
              <a:pathLst>
                <a:path w="614044" h="282575">
                  <a:moveTo>
                    <a:pt x="328053" y="2667"/>
                  </a:moveTo>
                  <a:lnTo>
                    <a:pt x="305130" y="2667"/>
                  </a:lnTo>
                  <a:lnTo>
                    <a:pt x="305130" y="279654"/>
                  </a:lnTo>
                  <a:lnTo>
                    <a:pt x="328053" y="279654"/>
                  </a:lnTo>
                  <a:lnTo>
                    <a:pt x="328053" y="2667"/>
                  </a:lnTo>
                  <a:close/>
                </a:path>
                <a:path w="614044" h="282575">
                  <a:moveTo>
                    <a:pt x="523925" y="0"/>
                  </a:moveTo>
                  <a:lnTo>
                    <a:pt x="519899" y="11557"/>
                  </a:lnTo>
                  <a:lnTo>
                    <a:pt x="536237" y="18631"/>
                  </a:lnTo>
                  <a:lnTo>
                    <a:pt x="550284" y="28432"/>
                  </a:lnTo>
                  <a:lnTo>
                    <a:pt x="578824" y="73906"/>
                  </a:lnTo>
                  <a:lnTo>
                    <a:pt x="587114" y="115341"/>
                  </a:lnTo>
                  <a:lnTo>
                    <a:pt x="588200" y="139700"/>
                  </a:lnTo>
                  <a:lnTo>
                    <a:pt x="587152" y="164633"/>
                  </a:lnTo>
                  <a:lnTo>
                    <a:pt x="578770" y="207547"/>
                  </a:lnTo>
                  <a:lnTo>
                    <a:pt x="550295" y="253793"/>
                  </a:lnTo>
                  <a:lnTo>
                    <a:pt x="520344" y="270891"/>
                  </a:lnTo>
                  <a:lnTo>
                    <a:pt x="523925" y="282321"/>
                  </a:lnTo>
                  <a:lnTo>
                    <a:pt x="562433" y="264239"/>
                  </a:lnTo>
                  <a:lnTo>
                    <a:pt x="590740" y="232918"/>
                  </a:lnTo>
                  <a:lnTo>
                    <a:pt x="608171" y="191119"/>
                  </a:lnTo>
                  <a:lnTo>
                    <a:pt x="613981" y="141224"/>
                  </a:lnTo>
                  <a:lnTo>
                    <a:pt x="612542" y="115625"/>
                  </a:lnTo>
                  <a:lnTo>
                    <a:pt x="600854" y="69482"/>
                  </a:lnTo>
                  <a:lnTo>
                    <a:pt x="577730" y="32146"/>
                  </a:lnTo>
                  <a:lnTo>
                    <a:pt x="544388" y="7381"/>
                  </a:lnTo>
                  <a:lnTo>
                    <a:pt x="523925" y="0"/>
                  </a:lnTo>
                  <a:close/>
                </a:path>
                <a:path w="614044" h="282575">
                  <a:moveTo>
                    <a:pt x="90043" y="0"/>
                  </a:moveTo>
                  <a:lnTo>
                    <a:pt x="51628" y="18097"/>
                  </a:lnTo>
                  <a:lnTo>
                    <a:pt x="23291" y="49530"/>
                  </a:lnTo>
                  <a:lnTo>
                    <a:pt x="5826" y="91424"/>
                  </a:lnTo>
                  <a:lnTo>
                    <a:pt x="85" y="139700"/>
                  </a:lnTo>
                  <a:lnTo>
                    <a:pt x="0" y="141224"/>
                  </a:lnTo>
                  <a:lnTo>
                    <a:pt x="1452" y="167177"/>
                  </a:lnTo>
                  <a:lnTo>
                    <a:pt x="13062" y="213036"/>
                  </a:lnTo>
                  <a:lnTo>
                    <a:pt x="36100" y="250227"/>
                  </a:lnTo>
                  <a:lnTo>
                    <a:pt x="69514" y="274941"/>
                  </a:lnTo>
                  <a:lnTo>
                    <a:pt x="90043" y="282321"/>
                  </a:lnTo>
                  <a:lnTo>
                    <a:pt x="93611" y="270891"/>
                  </a:lnTo>
                  <a:lnTo>
                    <a:pt x="77528" y="263717"/>
                  </a:lnTo>
                  <a:lnTo>
                    <a:pt x="63647" y="253793"/>
                  </a:lnTo>
                  <a:lnTo>
                    <a:pt x="35169" y="207547"/>
                  </a:lnTo>
                  <a:lnTo>
                    <a:pt x="26801" y="164633"/>
                  </a:lnTo>
                  <a:lnTo>
                    <a:pt x="25819" y="141224"/>
                  </a:lnTo>
                  <a:lnTo>
                    <a:pt x="25755" y="139700"/>
                  </a:lnTo>
                  <a:lnTo>
                    <a:pt x="29938" y="93694"/>
                  </a:lnTo>
                  <a:lnTo>
                    <a:pt x="42494" y="56261"/>
                  </a:lnTo>
                  <a:lnTo>
                    <a:pt x="77780" y="18631"/>
                  </a:lnTo>
                  <a:lnTo>
                    <a:pt x="94068" y="11557"/>
                  </a:lnTo>
                  <a:lnTo>
                    <a:pt x="90043" y="0"/>
                  </a:lnTo>
                  <a:close/>
                </a:path>
              </a:pathLst>
            </a:custGeom>
            <a:solidFill>
              <a:srgbClr val="000000"/>
            </a:solidFill>
          </p:spPr>
          <p:txBody>
            <a:bodyPr wrap="square" lIns="0" tIns="0" rIns="0" bIns="0" rtlCol="0"/>
            <a:lstStyle/>
            <a:p>
              <a:endParaRPr/>
            </a:p>
          </p:txBody>
        </p:sp>
        <p:pic>
          <p:nvPicPr>
            <p:cNvPr id="6" name="object 6"/>
            <p:cNvPicPr/>
            <p:nvPr/>
          </p:nvPicPr>
          <p:blipFill>
            <a:blip r:embed="rId4" cstate="print"/>
            <a:stretch>
              <a:fillRect/>
            </a:stretch>
          </p:blipFill>
          <p:spPr>
            <a:xfrm>
              <a:off x="837158" y="1938908"/>
              <a:ext cx="129586" cy="147192"/>
            </a:xfrm>
            <a:prstGeom prst="rect">
              <a:avLst/>
            </a:prstGeom>
          </p:spPr>
        </p:pic>
        <p:pic>
          <p:nvPicPr>
            <p:cNvPr id="7" name="object 7"/>
            <p:cNvPicPr/>
            <p:nvPr/>
          </p:nvPicPr>
          <p:blipFill>
            <a:blip r:embed="rId5" cstate="print"/>
            <a:stretch>
              <a:fillRect/>
            </a:stretch>
          </p:blipFill>
          <p:spPr>
            <a:xfrm>
              <a:off x="1101521" y="1938908"/>
              <a:ext cx="119367" cy="147192"/>
            </a:xfrm>
            <a:prstGeom prst="rect">
              <a:avLst/>
            </a:prstGeom>
          </p:spPr>
        </p:pic>
      </p:grpSp>
      <p:sp>
        <p:nvSpPr>
          <p:cNvPr id="8" name="object 8"/>
          <p:cNvSpPr/>
          <p:nvPr/>
        </p:nvSpPr>
        <p:spPr>
          <a:xfrm>
            <a:off x="1468628" y="1955672"/>
            <a:ext cx="183515" cy="81915"/>
          </a:xfrm>
          <a:custGeom>
            <a:avLst/>
            <a:gdLst/>
            <a:ahLst/>
            <a:cxnLst/>
            <a:rect l="l" t="t" r="r" b="b"/>
            <a:pathLst>
              <a:path w="183514" h="81914">
                <a:moveTo>
                  <a:pt x="183388" y="61849"/>
                </a:moveTo>
                <a:lnTo>
                  <a:pt x="0" y="61849"/>
                </a:lnTo>
                <a:lnTo>
                  <a:pt x="0" y="81534"/>
                </a:lnTo>
                <a:lnTo>
                  <a:pt x="183388" y="81534"/>
                </a:lnTo>
                <a:lnTo>
                  <a:pt x="183388" y="61849"/>
                </a:lnTo>
                <a:close/>
              </a:path>
              <a:path w="183514" h="81914">
                <a:moveTo>
                  <a:pt x="183388" y="0"/>
                </a:moveTo>
                <a:lnTo>
                  <a:pt x="0" y="0"/>
                </a:lnTo>
                <a:lnTo>
                  <a:pt x="0" y="19812"/>
                </a:lnTo>
                <a:lnTo>
                  <a:pt x="183388" y="19812"/>
                </a:lnTo>
                <a:lnTo>
                  <a:pt x="183388" y="0"/>
                </a:lnTo>
                <a:close/>
              </a:path>
            </a:pathLst>
          </a:custGeom>
          <a:solidFill>
            <a:srgbClr val="000000"/>
          </a:solidFill>
        </p:spPr>
        <p:txBody>
          <a:bodyPr wrap="square" lIns="0" tIns="0" rIns="0" bIns="0" rtlCol="0"/>
          <a:lstStyle/>
          <a:p>
            <a:endParaRPr/>
          </a:p>
        </p:txBody>
      </p:sp>
      <p:grpSp>
        <p:nvGrpSpPr>
          <p:cNvPr id="9" name="object 9"/>
          <p:cNvGrpSpPr/>
          <p:nvPr/>
        </p:nvGrpSpPr>
        <p:grpSpPr>
          <a:xfrm>
            <a:off x="1821814" y="1533063"/>
            <a:ext cx="2722245" cy="835025"/>
            <a:chOff x="1821814" y="1533063"/>
            <a:chExt cx="2722245" cy="835025"/>
          </a:xfrm>
        </p:grpSpPr>
        <p:sp>
          <p:nvSpPr>
            <p:cNvPr id="10" name="object 10"/>
            <p:cNvSpPr/>
            <p:nvPr/>
          </p:nvSpPr>
          <p:spPr>
            <a:xfrm>
              <a:off x="1821815" y="1988324"/>
              <a:ext cx="2124075" cy="350520"/>
            </a:xfrm>
            <a:custGeom>
              <a:avLst/>
              <a:gdLst/>
              <a:ahLst/>
              <a:cxnLst/>
              <a:rect l="l" t="t" r="r" b="b"/>
              <a:pathLst>
                <a:path w="2124075" h="350519">
                  <a:moveTo>
                    <a:pt x="200025" y="277863"/>
                  </a:moveTo>
                  <a:lnTo>
                    <a:pt x="182626" y="277863"/>
                  </a:lnTo>
                  <a:lnTo>
                    <a:pt x="181102" y="286118"/>
                  </a:lnTo>
                  <a:lnTo>
                    <a:pt x="179451" y="292976"/>
                  </a:lnTo>
                  <a:lnTo>
                    <a:pt x="150622" y="321932"/>
                  </a:lnTo>
                  <a:lnTo>
                    <a:pt x="46609" y="321932"/>
                  </a:lnTo>
                  <a:lnTo>
                    <a:pt x="127762" y="210299"/>
                  </a:lnTo>
                  <a:lnTo>
                    <a:pt x="127762" y="198996"/>
                  </a:lnTo>
                  <a:lnTo>
                    <a:pt x="55372" y="89014"/>
                  </a:lnTo>
                  <a:lnTo>
                    <a:pt x="143510" y="89014"/>
                  </a:lnTo>
                  <a:lnTo>
                    <a:pt x="175514" y="122669"/>
                  </a:lnTo>
                  <a:lnTo>
                    <a:pt x="180340" y="139814"/>
                  </a:lnTo>
                  <a:lnTo>
                    <a:pt x="196469" y="139814"/>
                  </a:lnTo>
                  <a:lnTo>
                    <a:pt x="196469" y="73520"/>
                  </a:lnTo>
                  <a:lnTo>
                    <a:pt x="12573" y="73520"/>
                  </a:lnTo>
                  <a:lnTo>
                    <a:pt x="12573" y="82029"/>
                  </a:lnTo>
                  <a:lnTo>
                    <a:pt x="98933" y="215760"/>
                  </a:lnTo>
                  <a:lnTo>
                    <a:pt x="6985" y="342125"/>
                  </a:lnTo>
                  <a:lnTo>
                    <a:pt x="6985" y="350507"/>
                  </a:lnTo>
                  <a:lnTo>
                    <a:pt x="195707" y="350507"/>
                  </a:lnTo>
                  <a:lnTo>
                    <a:pt x="200025" y="277863"/>
                  </a:lnTo>
                  <a:close/>
                </a:path>
                <a:path w="2124075" h="350519">
                  <a:moveTo>
                    <a:pt x="2124075" y="0"/>
                  </a:moveTo>
                  <a:lnTo>
                    <a:pt x="0" y="0"/>
                  </a:lnTo>
                  <a:lnTo>
                    <a:pt x="0" y="19037"/>
                  </a:lnTo>
                  <a:lnTo>
                    <a:pt x="2124075" y="19037"/>
                  </a:lnTo>
                  <a:lnTo>
                    <a:pt x="2124075" y="0"/>
                  </a:lnTo>
                  <a:close/>
                </a:path>
              </a:pathLst>
            </a:custGeom>
            <a:solidFill>
              <a:srgbClr val="000000"/>
            </a:solidFill>
          </p:spPr>
          <p:txBody>
            <a:bodyPr wrap="square" lIns="0" tIns="0" rIns="0" bIns="0" rtlCol="0"/>
            <a:lstStyle/>
            <a:p>
              <a:endParaRPr/>
            </a:p>
          </p:txBody>
        </p:sp>
        <p:pic>
          <p:nvPicPr>
            <p:cNvPr id="11" name="object 11"/>
            <p:cNvPicPr/>
            <p:nvPr/>
          </p:nvPicPr>
          <p:blipFill>
            <a:blip r:embed="rId6" cstate="print"/>
            <a:stretch>
              <a:fillRect/>
            </a:stretch>
          </p:blipFill>
          <p:spPr>
            <a:xfrm>
              <a:off x="2047366" y="2258694"/>
              <a:ext cx="167766" cy="108584"/>
            </a:xfrm>
            <a:prstGeom prst="rect">
              <a:avLst/>
            </a:prstGeom>
          </p:spPr>
        </p:pic>
        <p:pic>
          <p:nvPicPr>
            <p:cNvPr id="12" name="object 12"/>
            <p:cNvPicPr/>
            <p:nvPr/>
          </p:nvPicPr>
          <p:blipFill>
            <a:blip r:embed="rId7" cstate="print"/>
            <a:stretch>
              <a:fillRect/>
            </a:stretch>
          </p:blipFill>
          <p:spPr>
            <a:xfrm>
              <a:off x="2244724" y="2239644"/>
              <a:ext cx="105282" cy="125983"/>
            </a:xfrm>
            <a:prstGeom prst="rect">
              <a:avLst/>
            </a:prstGeom>
          </p:spPr>
        </p:pic>
        <p:pic>
          <p:nvPicPr>
            <p:cNvPr id="13" name="object 13"/>
            <p:cNvPicPr/>
            <p:nvPr/>
          </p:nvPicPr>
          <p:blipFill>
            <a:blip r:embed="rId8" cstate="print"/>
            <a:stretch>
              <a:fillRect/>
            </a:stretch>
          </p:blipFill>
          <p:spPr>
            <a:xfrm>
              <a:off x="2376804" y="2226818"/>
              <a:ext cx="130937" cy="140843"/>
            </a:xfrm>
            <a:prstGeom prst="rect">
              <a:avLst/>
            </a:prstGeom>
          </p:spPr>
        </p:pic>
        <p:pic>
          <p:nvPicPr>
            <p:cNvPr id="14" name="object 14"/>
            <p:cNvPicPr/>
            <p:nvPr/>
          </p:nvPicPr>
          <p:blipFill>
            <a:blip r:embed="rId9" cstate="print"/>
            <a:stretch>
              <a:fillRect/>
            </a:stretch>
          </p:blipFill>
          <p:spPr>
            <a:xfrm>
              <a:off x="2584830" y="2057145"/>
              <a:ext cx="1333499" cy="297433"/>
            </a:xfrm>
            <a:prstGeom prst="rect">
              <a:avLst/>
            </a:prstGeom>
          </p:spPr>
        </p:pic>
        <p:pic>
          <p:nvPicPr>
            <p:cNvPr id="15" name="object 15"/>
            <p:cNvPicPr/>
            <p:nvPr/>
          </p:nvPicPr>
          <p:blipFill>
            <a:blip r:embed="rId10" cstate="print"/>
            <a:stretch>
              <a:fillRect/>
            </a:stretch>
          </p:blipFill>
          <p:spPr>
            <a:xfrm>
              <a:off x="2231262" y="1533063"/>
              <a:ext cx="2312416" cy="447568"/>
            </a:xfrm>
            <a:prstGeom prst="rect">
              <a:avLst/>
            </a:prstGeom>
          </p:spPr>
        </p:pic>
      </p:grpSp>
      <p:sp>
        <p:nvSpPr>
          <p:cNvPr id="16" name="object 16"/>
          <p:cNvSpPr txBox="1"/>
          <p:nvPr/>
        </p:nvSpPr>
        <p:spPr>
          <a:xfrm>
            <a:off x="460057" y="3294316"/>
            <a:ext cx="7397115" cy="391795"/>
          </a:xfrm>
          <a:prstGeom prst="rect">
            <a:avLst/>
          </a:prstGeom>
        </p:spPr>
        <p:txBody>
          <a:bodyPr vert="horz" wrap="square" lIns="0" tIns="12700" rIns="0" bIns="0" rtlCol="0">
            <a:spAutoFit/>
          </a:bodyPr>
          <a:lstStyle/>
          <a:p>
            <a:pPr marL="381000" indent="-342900">
              <a:lnSpc>
                <a:spcPct val="100000"/>
              </a:lnSpc>
              <a:spcBef>
                <a:spcPts val="100"/>
              </a:spcBef>
              <a:buClr>
                <a:srgbClr val="8B1515"/>
              </a:buClr>
              <a:buFont typeface="Times New Roman"/>
              <a:buChar char="•"/>
              <a:tabLst>
                <a:tab pos="381000" algn="l"/>
              </a:tabLst>
            </a:pPr>
            <a:r>
              <a:rPr sz="2400">
                <a:latin typeface="Calibri"/>
                <a:cs typeface="Calibri"/>
              </a:rPr>
              <a:t>This</a:t>
            </a:r>
            <a:r>
              <a:rPr sz="2400" spc="-10">
                <a:latin typeface="Calibri"/>
                <a:cs typeface="Calibri"/>
              </a:rPr>
              <a:t> </a:t>
            </a:r>
            <a:r>
              <a:rPr sz="2400">
                <a:latin typeface="Calibri"/>
                <a:cs typeface="Calibri"/>
              </a:rPr>
              <a:t>is</a:t>
            </a:r>
            <a:r>
              <a:rPr sz="2400" spc="-5">
                <a:latin typeface="Calibri"/>
                <a:cs typeface="Calibri"/>
              </a:rPr>
              <a:t> </a:t>
            </a:r>
            <a:r>
              <a:rPr sz="2400">
                <a:latin typeface="Calibri"/>
                <a:cs typeface="Calibri"/>
              </a:rPr>
              <a:t>an</a:t>
            </a:r>
            <a:r>
              <a:rPr sz="2400" spc="-35">
                <a:latin typeface="Calibri"/>
                <a:cs typeface="Calibri"/>
              </a:rPr>
              <a:t> </a:t>
            </a:r>
            <a:r>
              <a:rPr sz="2400">
                <a:latin typeface="Calibri"/>
                <a:cs typeface="Calibri"/>
              </a:rPr>
              <a:t>example</a:t>
            </a:r>
            <a:r>
              <a:rPr sz="2400" spc="-35">
                <a:latin typeface="Calibri"/>
                <a:cs typeface="Calibri"/>
              </a:rPr>
              <a:t> </a:t>
            </a:r>
            <a:r>
              <a:rPr sz="2400">
                <a:latin typeface="Calibri"/>
                <a:cs typeface="Calibri"/>
              </a:rPr>
              <a:t>of</a:t>
            </a:r>
            <a:r>
              <a:rPr sz="2400" spc="-25">
                <a:latin typeface="Calibri"/>
                <a:cs typeface="Calibri"/>
              </a:rPr>
              <a:t> </a:t>
            </a:r>
            <a:r>
              <a:rPr sz="2400">
                <a:latin typeface="Calibri"/>
                <a:cs typeface="Calibri"/>
              </a:rPr>
              <a:t>the</a:t>
            </a:r>
            <a:r>
              <a:rPr sz="2400" spc="-35">
                <a:latin typeface="Calibri"/>
                <a:cs typeface="Calibri"/>
              </a:rPr>
              <a:t> </a:t>
            </a:r>
            <a:r>
              <a:rPr sz="2400" b="1">
                <a:solidFill>
                  <a:srgbClr val="89007E"/>
                </a:solidFill>
                <a:latin typeface="Calibri"/>
                <a:cs typeface="Calibri"/>
              </a:rPr>
              <a:t>softmax</a:t>
            </a:r>
            <a:r>
              <a:rPr sz="2400" b="1" spc="-15">
                <a:solidFill>
                  <a:srgbClr val="89007E"/>
                </a:solidFill>
                <a:latin typeface="Calibri"/>
                <a:cs typeface="Calibri"/>
              </a:rPr>
              <a:t> </a:t>
            </a:r>
            <a:r>
              <a:rPr sz="2400" b="1">
                <a:solidFill>
                  <a:srgbClr val="89007E"/>
                </a:solidFill>
                <a:latin typeface="Calibri"/>
                <a:cs typeface="Calibri"/>
              </a:rPr>
              <a:t>function</a:t>
            </a:r>
            <a:r>
              <a:rPr sz="2400" b="1" spc="-25">
                <a:solidFill>
                  <a:srgbClr val="89007E"/>
                </a:solidFill>
                <a:latin typeface="Calibri"/>
                <a:cs typeface="Calibri"/>
              </a:rPr>
              <a:t> </a:t>
            </a:r>
            <a:r>
              <a:rPr sz="2400" spc="70">
                <a:latin typeface="Cambria Math"/>
                <a:cs typeface="Cambria Math"/>
              </a:rPr>
              <a:t>ℝ</a:t>
            </a:r>
            <a:r>
              <a:rPr sz="2550" spc="104" baseline="29411">
                <a:latin typeface="Cambria Math"/>
                <a:cs typeface="Cambria Math"/>
              </a:rPr>
              <a:t>𝑛</a:t>
            </a:r>
            <a:r>
              <a:rPr sz="2550" spc="600" baseline="29411">
                <a:latin typeface="Cambria Math"/>
                <a:cs typeface="Cambria Math"/>
              </a:rPr>
              <a:t> </a:t>
            </a:r>
            <a:r>
              <a:rPr sz="2400">
                <a:latin typeface="Cambria Math"/>
                <a:cs typeface="Cambria Math"/>
              </a:rPr>
              <a:t>→</a:t>
            </a:r>
            <a:r>
              <a:rPr sz="2400" spc="100">
                <a:latin typeface="Cambria Math"/>
                <a:cs typeface="Cambria Math"/>
              </a:rPr>
              <a:t> </a:t>
            </a:r>
            <a:r>
              <a:rPr sz="2400" spc="-10">
                <a:latin typeface="Cambria Math"/>
                <a:cs typeface="Cambria Math"/>
              </a:rPr>
              <a:t>(0,1)</a:t>
            </a:r>
            <a:r>
              <a:rPr sz="2550" spc="-15" baseline="29411">
                <a:latin typeface="Cambria Math"/>
                <a:cs typeface="Cambria Math"/>
              </a:rPr>
              <a:t>𝑛</a:t>
            </a:r>
            <a:endParaRPr sz="2550" baseline="29411">
              <a:latin typeface="Cambria Math"/>
              <a:cs typeface="Cambria Math"/>
            </a:endParaRPr>
          </a:p>
        </p:txBody>
      </p:sp>
      <p:grpSp>
        <p:nvGrpSpPr>
          <p:cNvPr id="17" name="object 17"/>
          <p:cNvGrpSpPr/>
          <p:nvPr/>
        </p:nvGrpSpPr>
        <p:grpSpPr>
          <a:xfrm>
            <a:off x="3779901" y="3940809"/>
            <a:ext cx="1509395" cy="292735"/>
            <a:chOff x="3779901" y="3940809"/>
            <a:chExt cx="1509395" cy="292735"/>
          </a:xfrm>
        </p:grpSpPr>
        <p:pic>
          <p:nvPicPr>
            <p:cNvPr id="18" name="object 18"/>
            <p:cNvPicPr/>
            <p:nvPr/>
          </p:nvPicPr>
          <p:blipFill>
            <a:blip r:embed="rId11" cstate="print"/>
            <a:stretch>
              <a:fillRect/>
            </a:stretch>
          </p:blipFill>
          <p:spPr>
            <a:xfrm>
              <a:off x="3779901" y="3955287"/>
              <a:ext cx="1025271" cy="216026"/>
            </a:xfrm>
            <a:prstGeom prst="rect">
              <a:avLst/>
            </a:prstGeom>
          </p:spPr>
        </p:pic>
        <p:sp>
          <p:nvSpPr>
            <p:cNvPr id="19" name="object 19"/>
            <p:cNvSpPr/>
            <p:nvPr/>
          </p:nvSpPr>
          <p:spPr>
            <a:xfrm>
              <a:off x="4832731" y="3940809"/>
              <a:ext cx="456565" cy="282575"/>
            </a:xfrm>
            <a:custGeom>
              <a:avLst/>
              <a:gdLst/>
              <a:ahLst/>
              <a:cxnLst/>
              <a:rect l="l" t="t" r="r" b="b"/>
              <a:pathLst>
                <a:path w="456564" h="282575">
                  <a:moveTo>
                    <a:pt x="366522" y="0"/>
                  </a:moveTo>
                  <a:lnTo>
                    <a:pt x="362458" y="11429"/>
                  </a:lnTo>
                  <a:lnTo>
                    <a:pt x="378821" y="18522"/>
                  </a:lnTo>
                  <a:lnTo>
                    <a:pt x="392874" y="28352"/>
                  </a:lnTo>
                  <a:lnTo>
                    <a:pt x="421407" y="73852"/>
                  </a:lnTo>
                  <a:lnTo>
                    <a:pt x="429698" y="115341"/>
                  </a:lnTo>
                  <a:lnTo>
                    <a:pt x="429738" y="115623"/>
                  </a:lnTo>
                  <a:lnTo>
                    <a:pt x="429736" y="164633"/>
                  </a:lnTo>
                  <a:lnTo>
                    <a:pt x="421354" y="207547"/>
                  </a:lnTo>
                  <a:lnTo>
                    <a:pt x="392922" y="253730"/>
                  </a:lnTo>
                  <a:lnTo>
                    <a:pt x="362966" y="270763"/>
                  </a:lnTo>
                  <a:lnTo>
                    <a:pt x="366522" y="282320"/>
                  </a:lnTo>
                  <a:lnTo>
                    <a:pt x="405018" y="264191"/>
                  </a:lnTo>
                  <a:lnTo>
                    <a:pt x="433324" y="232917"/>
                  </a:lnTo>
                  <a:lnTo>
                    <a:pt x="450754" y="191071"/>
                  </a:lnTo>
                  <a:lnTo>
                    <a:pt x="456565" y="141223"/>
                  </a:lnTo>
                  <a:lnTo>
                    <a:pt x="455128" y="115623"/>
                  </a:lnTo>
                  <a:lnTo>
                    <a:pt x="455112" y="115341"/>
                  </a:lnTo>
                  <a:lnTo>
                    <a:pt x="443491" y="69482"/>
                  </a:lnTo>
                  <a:lnTo>
                    <a:pt x="420368" y="32146"/>
                  </a:lnTo>
                  <a:lnTo>
                    <a:pt x="386978" y="7381"/>
                  </a:lnTo>
                  <a:lnTo>
                    <a:pt x="366522" y="0"/>
                  </a:lnTo>
                  <a:close/>
                </a:path>
                <a:path w="456564" h="282575">
                  <a:moveTo>
                    <a:pt x="90043" y="0"/>
                  </a:moveTo>
                  <a:lnTo>
                    <a:pt x="51657" y="18097"/>
                  </a:lnTo>
                  <a:lnTo>
                    <a:pt x="23368" y="49529"/>
                  </a:lnTo>
                  <a:lnTo>
                    <a:pt x="5873" y="91424"/>
                  </a:lnTo>
                  <a:lnTo>
                    <a:pt x="86" y="139700"/>
                  </a:lnTo>
                  <a:lnTo>
                    <a:pt x="0" y="141223"/>
                  </a:lnTo>
                  <a:lnTo>
                    <a:pt x="5810" y="191071"/>
                  </a:lnTo>
                  <a:lnTo>
                    <a:pt x="23241" y="232917"/>
                  </a:lnTo>
                  <a:lnTo>
                    <a:pt x="51593" y="264191"/>
                  </a:lnTo>
                  <a:lnTo>
                    <a:pt x="90043" y="282320"/>
                  </a:lnTo>
                  <a:lnTo>
                    <a:pt x="93726" y="270763"/>
                  </a:lnTo>
                  <a:lnTo>
                    <a:pt x="77602" y="263646"/>
                  </a:lnTo>
                  <a:lnTo>
                    <a:pt x="63706" y="253730"/>
                  </a:lnTo>
                  <a:lnTo>
                    <a:pt x="35210" y="207547"/>
                  </a:lnTo>
                  <a:lnTo>
                    <a:pt x="26828" y="164633"/>
                  </a:lnTo>
                  <a:lnTo>
                    <a:pt x="25781" y="139700"/>
                  </a:lnTo>
                  <a:lnTo>
                    <a:pt x="26828" y="115623"/>
                  </a:lnTo>
                  <a:lnTo>
                    <a:pt x="35210" y="73852"/>
                  </a:lnTo>
                  <a:lnTo>
                    <a:pt x="63801" y="28352"/>
                  </a:lnTo>
                  <a:lnTo>
                    <a:pt x="94107" y="11429"/>
                  </a:lnTo>
                  <a:lnTo>
                    <a:pt x="90043" y="0"/>
                  </a:lnTo>
                  <a:close/>
                </a:path>
              </a:pathLst>
            </a:custGeom>
            <a:solidFill>
              <a:srgbClr val="000000"/>
            </a:solidFill>
          </p:spPr>
          <p:txBody>
            <a:bodyPr wrap="square" lIns="0" tIns="0" rIns="0" bIns="0" rtlCol="0"/>
            <a:lstStyle/>
            <a:p>
              <a:endParaRPr/>
            </a:p>
          </p:txBody>
        </p:sp>
        <p:pic>
          <p:nvPicPr>
            <p:cNvPr id="20" name="object 20"/>
            <p:cNvPicPr/>
            <p:nvPr/>
          </p:nvPicPr>
          <p:blipFill>
            <a:blip r:embed="rId12" cstate="print"/>
            <a:stretch>
              <a:fillRect/>
            </a:stretch>
          </p:blipFill>
          <p:spPr>
            <a:xfrm>
              <a:off x="4936998" y="4024248"/>
              <a:ext cx="153288" cy="147065"/>
            </a:xfrm>
            <a:prstGeom prst="rect">
              <a:avLst/>
            </a:prstGeom>
          </p:spPr>
        </p:pic>
        <p:sp>
          <p:nvSpPr>
            <p:cNvPr id="21" name="object 21"/>
            <p:cNvSpPr/>
            <p:nvPr/>
          </p:nvSpPr>
          <p:spPr>
            <a:xfrm>
              <a:off x="5109591" y="4080001"/>
              <a:ext cx="52705" cy="153035"/>
            </a:xfrm>
            <a:custGeom>
              <a:avLst/>
              <a:gdLst/>
              <a:ahLst/>
              <a:cxnLst/>
              <a:rect l="l" t="t" r="r" b="b"/>
              <a:pathLst>
                <a:path w="52704" h="153035">
                  <a:moveTo>
                    <a:pt x="38481" y="43053"/>
                  </a:moveTo>
                  <a:lnTo>
                    <a:pt x="33274" y="43053"/>
                  </a:lnTo>
                  <a:lnTo>
                    <a:pt x="2286" y="44196"/>
                  </a:lnTo>
                  <a:lnTo>
                    <a:pt x="1016" y="51562"/>
                  </a:lnTo>
                  <a:lnTo>
                    <a:pt x="5587" y="51689"/>
                  </a:lnTo>
                  <a:lnTo>
                    <a:pt x="8762" y="52324"/>
                  </a:lnTo>
                  <a:lnTo>
                    <a:pt x="10668" y="53593"/>
                  </a:lnTo>
                  <a:lnTo>
                    <a:pt x="12446" y="54864"/>
                  </a:lnTo>
                  <a:lnTo>
                    <a:pt x="13462" y="56896"/>
                  </a:lnTo>
                  <a:lnTo>
                    <a:pt x="13335" y="62865"/>
                  </a:lnTo>
                  <a:lnTo>
                    <a:pt x="12954" y="66167"/>
                  </a:lnTo>
                  <a:lnTo>
                    <a:pt x="12446" y="69850"/>
                  </a:lnTo>
                  <a:lnTo>
                    <a:pt x="11557" y="74041"/>
                  </a:lnTo>
                  <a:lnTo>
                    <a:pt x="10795" y="78105"/>
                  </a:lnTo>
                  <a:lnTo>
                    <a:pt x="9906" y="82423"/>
                  </a:lnTo>
                  <a:lnTo>
                    <a:pt x="8762" y="86741"/>
                  </a:lnTo>
                  <a:lnTo>
                    <a:pt x="6731" y="95631"/>
                  </a:lnTo>
                  <a:lnTo>
                    <a:pt x="5714" y="100203"/>
                  </a:lnTo>
                  <a:lnTo>
                    <a:pt x="4572" y="104648"/>
                  </a:lnTo>
                  <a:lnTo>
                    <a:pt x="3556" y="108966"/>
                  </a:lnTo>
                  <a:lnTo>
                    <a:pt x="1778" y="117093"/>
                  </a:lnTo>
                  <a:lnTo>
                    <a:pt x="1143" y="120904"/>
                  </a:lnTo>
                  <a:lnTo>
                    <a:pt x="508" y="124460"/>
                  </a:lnTo>
                  <a:lnTo>
                    <a:pt x="0" y="127889"/>
                  </a:lnTo>
                  <a:lnTo>
                    <a:pt x="126" y="138811"/>
                  </a:lnTo>
                  <a:lnTo>
                    <a:pt x="1016" y="141224"/>
                  </a:lnTo>
                  <a:lnTo>
                    <a:pt x="1778" y="143637"/>
                  </a:lnTo>
                  <a:lnTo>
                    <a:pt x="12731" y="152781"/>
                  </a:lnTo>
                  <a:lnTo>
                    <a:pt x="13250" y="152781"/>
                  </a:lnTo>
                  <a:lnTo>
                    <a:pt x="14859" y="153035"/>
                  </a:lnTo>
                  <a:lnTo>
                    <a:pt x="20447" y="153035"/>
                  </a:lnTo>
                  <a:lnTo>
                    <a:pt x="23241" y="152781"/>
                  </a:lnTo>
                  <a:lnTo>
                    <a:pt x="25781" y="152019"/>
                  </a:lnTo>
                  <a:lnTo>
                    <a:pt x="28448" y="151256"/>
                  </a:lnTo>
                  <a:lnTo>
                    <a:pt x="31114" y="150114"/>
                  </a:lnTo>
                  <a:lnTo>
                    <a:pt x="36449" y="146812"/>
                  </a:lnTo>
                  <a:lnTo>
                    <a:pt x="39370" y="144780"/>
                  </a:lnTo>
                  <a:lnTo>
                    <a:pt x="42418" y="142112"/>
                  </a:lnTo>
                  <a:lnTo>
                    <a:pt x="45466" y="139573"/>
                  </a:lnTo>
                  <a:lnTo>
                    <a:pt x="46258" y="138811"/>
                  </a:lnTo>
                  <a:lnTo>
                    <a:pt x="24384" y="138811"/>
                  </a:lnTo>
                  <a:lnTo>
                    <a:pt x="22733" y="138175"/>
                  </a:lnTo>
                  <a:lnTo>
                    <a:pt x="21717" y="136906"/>
                  </a:lnTo>
                  <a:lnTo>
                    <a:pt x="20574" y="135762"/>
                  </a:lnTo>
                  <a:lnTo>
                    <a:pt x="19938" y="133731"/>
                  </a:lnTo>
                  <a:lnTo>
                    <a:pt x="19938" y="129031"/>
                  </a:lnTo>
                  <a:lnTo>
                    <a:pt x="20073" y="127889"/>
                  </a:lnTo>
                  <a:lnTo>
                    <a:pt x="20193" y="126873"/>
                  </a:lnTo>
                  <a:lnTo>
                    <a:pt x="20955" y="121793"/>
                  </a:lnTo>
                  <a:lnTo>
                    <a:pt x="21717" y="118491"/>
                  </a:lnTo>
                  <a:lnTo>
                    <a:pt x="22733" y="114300"/>
                  </a:lnTo>
                  <a:lnTo>
                    <a:pt x="38481" y="43053"/>
                  </a:lnTo>
                  <a:close/>
                </a:path>
                <a:path w="52704" h="153035">
                  <a:moveTo>
                    <a:pt x="45212" y="125475"/>
                  </a:moveTo>
                  <a:lnTo>
                    <a:pt x="43053" y="127889"/>
                  </a:lnTo>
                  <a:lnTo>
                    <a:pt x="41148" y="129921"/>
                  </a:lnTo>
                  <a:lnTo>
                    <a:pt x="39370" y="131572"/>
                  </a:lnTo>
                  <a:lnTo>
                    <a:pt x="37719" y="133223"/>
                  </a:lnTo>
                  <a:lnTo>
                    <a:pt x="36068" y="134620"/>
                  </a:lnTo>
                  <a:lnTo>
                    <a:pt x="34388" y="135762"/>
                  </a:lnTo>
                  <a:lnTo>
                    <a:pt x="33612" y="136398"/>
                  </a:lnTo>
                  <a:lnTo>
                    <a:pt x="32914" y="136906"/>
                  </a:lnTo>
                  <a:lnTo>
                    <a:pt x="31750" y="137541"/>
                  </a:lnTo>
                  <a:lnTo>
                    <a:pt x="29210" y="138556"/>
                  </a:lnTo>
                  <a:lnTo>
                    <a:pt x="27939" y="138811"/>
                  </a:lnTo>
                  <a:lnTo>
                    <a:pt x="46258" y="138811"/>
                  </a:lnTo>
                  <a:lnTo>
                    <a:pt x="48768" y="136398"/>
                  </a:lnTo>
                  <a:lnTo>
                    <a:pt x="52578" y="132587"/>
                  </a:lnTo>
                  <a:lnTo>
                    <a:pt x="45212" y="125475"/>
                  </a:lnTo>
                  <a:close/>
                </a:path>
                <a:path w="52704" h="153035">
                  <a:moveTo>
                    <a:pt x="48513" y="0"/>
                  </a:moveTo>
                  <a:lnTo>
                    <a:pt x="27050" y="0"/>
                  </a:lnTo>
                  <a:lnTo>
                    <a:pt x="21971" y="22987"/>
                  </a:lnTo>
                  <a:lnTo>
                    <a:pt x="43180" y="22987"/>
                  </a:lnTo>
                  <a:lnTo>
                    <a:pt x="48513" y="0"/>
                  </a:lnTo>
                  <a:close/>
                </a:path>
              </a:pathLst>
            </a:custGeom>
            <a:solidFill>
              <a:srgbClr val="000000"/>
            </a:solidFill>
          </p:spPr>
          <p:txBody>
            <a:bodyPr wrap="square" lIns="0" tIns="0" rIns="0" bIns="0" rtlCol="0"/>
            <a:lstStyle/>
            <a:p>
              <a:endParaRPr/>
            </a:p>
          </p:txBody>
        </p:sp>
      </p:grpSp>
      <p:sp>
        <p:nvSpPr>
          <p:cNvPr id="22" name="object 22"/>
          <p:cNvSpPr/>
          <p:nvPr/>
        </p:nvSpPr>
        <p:spPr>
          <a:xfrm>
            <a:off x="5422900" y="4041139"/>
            <a:ext cx="183515" cy="81915"/>
          </a:xfrm>
          <a:custGeom>
            <a:avLst/>
            <a:gdLst/>
            <a:ahLst/>
            <a:cxnLst/>
            <a:rect l="l" t="t" r="r" b="b"/>
            <a:pathLst>
              <a:path w="183514" h="81914">
                <a:moveTo>
                  <a:pt x="183388" y="61722"/>
                </a:moveTo>
                <a:lnTo>
                  <a:pt x="0" y="61722"/>
                </a:lnTo>
                <a:lnTo>
                  <a:pt x="0" y="81534"/>
                </a:lnTo>
                <a:lnTo>
                  <a:pt x="183388" y="81534"/>
                </a:lnTo>
                <a:lnTo>
                  <a:pt x="183388" y="61722"/>
                </a:lnTo>
                <a:close/>
              </a:path>
              <a:path w="183514" h="81914">
                <a:moveTo>
                  <a:pt x="183388" y="0"/>
                </a:moveTo>
                <a:lnTo>
                  <a:pt x="0" y="0"/>
                </a:lnTo>
                <a:lnTo>
                  <a:pt x="0" y="19812"/>
                </a:lnTo>
                <a:lnTo>
                  <a:pt x="183388" y="19812"/>
                </a:lnTo>
                <a:lnTo>
                  <a:pt x="183388" y="0"/>
                </a:lnTo>
                <a:close/>
              </a:path>
            </a:pathLst>
          </a:custGeom>
          <a:solidFill>
            <a:srgbClr val="000000"/>
          </a:solidFill>
        </p:spPr>
        <p:txBody>
          <a:bodyPr wrap="square" lIns="0" tIns="0" rIns="0" bIns="0" rtlCol="0"/>
          <a:lstStyle/>
          <a:p>
            <a:endParaRPr/>
          </a:p>
        </p:txBody>
      </p:sp>
      <p:pic>
        <p:nvPicPr>
          <p:cNvPr id="23" name="object 23"/>
          <p:cNvPicPr/>
          <p:nvPr/>
        </p:nvPicPr>
        <p:blipFill>
          <a:blip r:embed="rId13" cstate="print"/>
          <a:stretch>
            <a:fillRect/>
          </a:stretch>
        </p:blipFill>
        <p:spPr>
          <a:xfrm>
            <a:off x="6129528" y="3723385"/>
            <a:ext cx="935227" cy="282194"/>
          </a:xfrm>
          <a:prstGeom prst="rect">
            <a:avLst/>
          </a:prstGeom>
        </p:spPr>
      </p:pic>
      <p:pic>
        <p:nvPicPr>
          <p:cNvPr id="24" name="object 24"/>
          <p:cNvPicPr/>
          <p:nvPr/>
        </p:nvPicPr>
        <p:blipFill>
          <a:blip r:embed="rId14" cstate="print"/>
          <a:stretch>
            <a:fillRect/>
          </a:stretch>
        </p:blipFill>
        <p:spPr>
          <a:xfrm>
            <a:off x="5774690" y="4073783"/>
            <a:ext cx="1647825" cy="427095"/>
          </a:xfrm>
          <a:prstGeom prst="rect">
            <a:avLst/>
          </a:prstGeom>
        </p:spPr>
      </p:pic>
      <p:sp>
        <p:nvSpPr>
          <p:cNvPr id="25" name="object 25"/>
          <p:cNvSpPr/>
          <p:nvPr/>
        </p:nvSpPr>
        <p:spPr>
          <a:xfrm>
            <a:off x="7533767" y="4041139"/>
            <a:ext cx="183515" cy="81915"/>
          </a:xfrm>
          <a:custGeom>
            <a:avLst/>
            <a:gdLst/>
            <a:ahLst/>
            <a:cxnLst/>
            <a:rect l="l" t="t" r="r" b="b"/>
            <a:pathLst>
              <a:path w="183515" h="81914">
                <a:moveTo>
                  <a:pt x="183261" y="61722"/>
                </a:moveTo>
                <a:lnTo>
                  <a:pt x="0" y="61722"/>
                </a:lnTo>
                <a:lnTo>
                  <a:pt x="0" y="81534"/>
                </a:lnTo>
                <a:lnTo>
                  <a:pt x="183261" y="81534"/>
                </a:lnTo>
                <a:lnTo>
                  <a:pt x="183261" y="61722"/>
                </a:lnTo>
                <a:close/>
              </a:path>
              <a:path w="183515" h="81914">
                <a:moveTo>
                  <a:pt x="183261" y="0"/>
                </a:moveTo>
                <a:lnTo>
                  <a:pt x="0" y="0"/>
                </a:lnTo>
                <a:lnTo>
                  <a:pt x="0" y="19812"/>
                </a:lnTo>
                <a:lnTo>
                  <a:pt x="183261" y="19812"/>
                </a:lnTo>
                <a:lnTo>
                  <a:pt x="183261" y="0"/>
                </a:lnTo>
                <a:close/>
              </a:path>
            </a:pathLst>
          </a:custGeom>
          <a:solidFill>
            <a:srgbClr val="000000"/>
          </a:solidFill>
        </p:spPr>
        <p:txBody>
          <a:bodyPr wrap="square" lIns="0" tIns="0" rIns="0" bIns="0" rtlCol="0"/>
          <a:lstStyle/>
          <a:p>
            <a:endParaRPr/>
          </a:p>
        </p:txBody>
      </p:sp>
      <p:grpSp>
        <p:nvGrpSpPr>
          <p:cNvPr id="26" name="object 26"/>
          <p:cNvGrpSpPr/>
          <p:nvPr/>
        </p:nvGrpSpPr>
        <p:grpSpPr>
          <a:xfrm>
            <a:off x="7826882" y="4024376"/>
            <a:ext cx="227329" cy="208915"/>
            <a:chOff x="7826882" y="4024376"/>
            <a:chExt cx="227329" cy="208915"/>
          </a:xfrm>
        </p:grpSpPr>
        <p:pic>
          <p:nvPicPr>
            <p:cNvPr id="27" name="object 27"/>
            <p:cNvPicPr/>
            <p:nvPr/>
          </p:nvPicPr>
          <p:blipFill>
            <a:blip r:embed="rId15" cstate="print"/>
            <a:stretch>
              <a:fillRect/>
            </a:stretch>
          </p:blipFill>
          <p:spPr>
            <a:xfrm>
              <a:off x="7826882" y="4024376"/>
              <a:ext cx="150749" cy="208534"/>
            </a:xfrm>
            <a:prstGeom prst="rect">
              <a:avLst/>
            </a:prstGeom>
          </p:spPr>
        </p:pic>
        <p:sp>
          <p:nvSpPr>
            <p:cNvPr id="28" name="object 28"/>
            <p:cNvSpPr/>
            <p:nvPr/>
          </p:nvSpPr>
          <p:spPr>
            <a:xfrm>
              <a:off x="8001374" y="4080002"/>
              <a:ext cx="52705" cy="153035"/>
            </a:xfrm>
            <a:custGeom>
              <a:avLst/>
              <a:gdLst/>
              <a:ahLst/>
              <a:cxnLst/>
              <a:rect l="l" t="t" r="r" b="b"/>
              <a:pathLst>
                <a:path w="52704" h="153035">
                  <a:moveTo>
                    <a:pt x="38741" y="43053"/>
                  </a:moveTo>
                  <a:lnTo>
                    <a:pt x="33534" y="43053"/>
                  </a:lnTo>
                  <a:lnTo>
                    <a:pt x="2546" y="44196"/>
                  </a:lnTo>
                  <a:lnTo>
                    <a:pt x="1149" y="51562"/>
                  </a:lnTo>
                  <a:lnTo>
                    <a:pt x="5848" y="51689"/>
                  </a:lnTo>
                  <a:lnTo>
                    <a:pt x="9023" y="52324"/>
                  </a:lnTo>
                  <a:lnTo>
                    <a:pt x="10928" y="53593"/>
                  </a:lnTo>
                  <a:lnTo>
                    <a:pt x="12706" y="54864"/>
                  </a:lnTo>
                  <a:lnTo>
                    <a:pt x="13722" y="56896"/>
                  </a:lnTo>
                  <a:lnTo>
                    <a:pt x="13595" y="62865"/>
                  </a:lnTo>
                  <a:lnTo>
                    <a:pt x="13214" y="66167"/>
                  </a:lnTo>
                  <a:lnTo>
                    <a:pt x="12706" y="69850"/>
                  </a:lnTo>
                  <a:lnTo>
                    <a:pt x="11817" y="74041"/>
                  </a:lnTo>
                  <a:lnTo>
                    <a:pt x="11055" y="78105"/>
                  </a:lnTo>
                  <a:lnTo>
                    <a:pt x="10166" y="82423"/>
                  </a:lnTo>
                  <a:lnTo>
                    <a:pt x="9023" y="86741"/>
                  </a:lnTo>
                  <a:lnTo>
                    <a:pt x="6991" y="95631"/>
                  </a:lnTo>
                  <a:lnTo>
                    <a:pt x="5975" y="100203"/>
                  </a:lnTo>
                  <a:lnTo>
                    <a:pt x="4832" y="104648"/>
                  </a:lnTo>
                  <a:lnTo>
                    <a:pt x="3816" y="108966"/>
                  </a:lnTo>
                  <a:lnTo>
                    <a:pt x="2038" y="117093"/>
                  </a:lnTo>
                  <a:lnTo>
                    <a:pt x="1403" y="120904"/>
                  </a:lnTo>
                  <a:lnTo>
                    <a:pt x="768" y="124460"/>
                  </a:lnTo>
                  <a:lnTo>
                    <a:pt x="260" y="127889"/>
                  </a:lnTo>
                  <a:lnTo>
                    <a:pt x="110" y="129031"/>
                  </a:lnTo>
                  <a:lnTo>
                    <a:pt x="0" y="136779"/>
                  </a:lnTo>
                  <a:lnTo>
                    <a:pt x="145" y="137541"/>
                  </a:lnTo>
                  <a:lnTo>
                    <a:pt x="266" y="138175"/>
                  </a:lnTo>
                  <a:lnTo>
                    <a:pt x="4832" y="147447"/>
                  </a:lnTo>
                  <a:lnTo>
                    <a:pt x="6356" y="149225"/>
                  </a:lnTo>
                  <a:lnTo>
                    <a:pt x="8261" y="150622"/>
                  </a:lnTo>
                  <a:lnTo>
                    <a:pt x="12848" y="152781"/>
                  </a:lnTo>
                  <a:lnTo>
                    <a:pt x="13425" y="152781"/>
                  </a:lnTo>
                  <a:lnTo>
                    <a:pt x="15119" y="153035"/>
                  </a:lnTo>
                  <a:lnTo>
                    <a:pt x="20707" y="153035"/>
                  </a:lnTo>
                  <a:lnTo>
                    <a:pt x="23501" y="152781"/>
                  </a:lnTo>
                  <a:lnTo>
                    <a:pt x="26041" y="152019"/>
                  </a:lnTo>
                  <a:lnTo>
                    <a:pt x="28708" y="151256"/>
                  </a:lnTo>
                  <a:lnTo>
                    <a:pt x="31375" y="150114"/>
                  </a:lnTo>
                  <a:lnTo>
                    <a:pt x="36709" y="146812"/>
                  </a:lnTo>
                  <a:lnTo>
                    <a:pt x="39630" y="144780"/>
                  </a:lnTo>
                  <a:lnTo>
                    <a:pt x="42678" y="142112"/>
                  </a:lnTo>
                  <a:lnTo>
                    <a:pt x="45726" y="139573"/>
                  </a:lnTo>
                  <a:lnTo>
                    <a:pt x="46518" y="138811"/>
                  </a:lnTo>
                  <a:lnTo>
                    <a:pt x="24644" y="138811"/>
                  </a:lnTo>
                  <a:lnTo>
                    <a:pt x="22993" y="138175"/>
                  </a:lnTo>
                  <a:lnTo>
                    <a:pt x="20834" y="135762"/>
                  </a:lnTo>
                  <a:lnTo>
                    <a:pt x="20199" y="133731"/>
                  </a:lnTo>
                  <a:lnTo>
                    <a:pt x="20199" y="129031"/>
                  </a:lnTo>
                  <a:lnTo>
                    <a:pt x="20333" y="127889"/>
                  </a:lnTo>
                  <a:lnTo>
                    <a:pt x="20453" y="126873"/>
                  </a:lnTo>
                  <a:lnTo>
                    <a:pt x="21215" y="121793"/>
                  </a:lnTo>
                  <a:lnTo>
                    <a:pt x="21977" y="118491"/>
                  </a:lnTo>
                  <a:lnTo>
                    <a:pt x="22866" y="114300"/>
                  </a:lnTo>
                  <a:lnTo>
                    <a:pt x="38741" y="43053"/>
                  </a:lnTo>
                  <a:close/>
                </a:path>
                <a:path w="52704" h="153035">
                  <a:moveTo>
                    <a:pt x="45472" y="125475"/>
                  </a:moveTo>
                  <a:lnTo>
                    <a:pt x="43313" y="127889"/>
                  </a:lnTo>
                  <a:lnTo>
                    <a:pt x="41408" y="129921"/>
                  </a:lnTo>
                  <a:lnTo>
                    <a:pt x="39630" y="131572"/>
                  </a:lnTo>
                  <a:lnTo>
                    <a:pt x="37979" y="133223"/>
                  </a:lnTo>
                  <a:lnTo>
                    <a:pt x="36328" y="134620"/>
                  </a:lnTo>
                  <a:lnTo>
                    <a:pt x="34648" y="135762"/>
                  </a:lnTo>
                  <a:lnTo>
                    <a:pt x="33407" y="136779"/>
                  </a:lnTo>
                  <a:lnTo>
                    <a:pt x="32010" y="137541"/>
                  </a:lnTo>
                  <a:lnTo>
                    <a:pt x="29470" y="138556"/>
                  </a:lnTo>
                  <a:lnTo>
                    <a:pt x="28200" y="138811"/>
                  </a:lnTo>
                  <a:lnTo>
                    <a:pt x="46518" y="138811"/>
                  </a:lnTo>
                  <a:lnTo>
                    <a:pt x="49028" y="136398"/>
                  </a:lnTo>
                  <a:lnTo>
                    <a:pt x="52711" y="132587"/>
                  </a:lnTo>
                  <a:lnTo>
                    <a:pt x="45472" y="125475"/>
                  </a:lnTo>
                  <a:close/>
                </a:path>
                <a:path w="52704" h="153035">
                  <a:moveTo>
                    <a:pt x="48647" y="0"/>
                  </a:moveTo>
                  <a:lnTo>
                    <a:pt x="27311" y="0"/>
                  </a:lnTo>
                  <a:lnTo>
                    <a:pt x="22231" y="22987"/>
                  </a:lnTo>
                  <a:lnTo>
                    <a:pt x="43440" y="22987"/>
                  </a:lnTo>
                  <a:lnTo>
                    <a:pt x="48647" y="0"/>
                  </a:lnTo>
                  <a:close/>
                </a:path>
              </a:pathLst>
            </a:custGeom>
            <a:solidFill>
              <a:srgbClr val="000000"/>
            </a:solidFill>
          </p:spPr>
          <p:txBody>
            <a:bodyPr wrap="square" lIns="0" tIns="0" rIns="0" bIns="0" rtlCol="0"/>
            <a:lstStyle/>
            <a:p>
              <a:endParaRPr/>
            </a:p>
          </p:txBody>
        </p:sp>
      </p:grpSp>
      <p:sp>
        <p:nvSpPr>
          <p:cNvPr id="29" name="object 29"/>
          <p:cNvSpPr txBox="1"/>
          <p:nvPr/>
        </p:nvSpPr>
        <p:spPr>
          <a:xfrm>
            <a:off x="460057" y="4552886"/>
            <a:ext cx="9906000" cy="391795"/>
          </a:xfrm>
          <a:prstGeom prst="rect">
            <a:avLst/>
          </a:prstGeom>
        </p:spPr>
        <p:txBody>
          <a:bodyPr vert="horz" wrap="square" lIns="0" tIns="12700" rIns="0" bIns="0" rtlCol="0">
            <a:spAutoFit/>
          </a:bodyPr>
          <a:lstStyle/>
          <a:p>
            <a:pPr marL="381000" indent="-342900">
              <a:lnSpc>
                <a:spcPct val="100000"/>
              </a:lnSpc>
              <a:spcBef>
                <a:spcPts val="100"/>
              </a:spcBef>
              <a:buClr>
                <a:srgbClr val="8B1515"/>
              </a:buClr>
              <a:buFont typeface="Times New Roman"/>
              <a:buChar char="•"/>
              <a:tabLst>
                <a:tab pos="381000" algn="l"/>
              </a:tabLst>
            </a:pPr>
            <a:r>
              <a:rPr sz="2400">
                <a:latin typeface="Calibri"/>
                <a:cs typeface="Calibri"/>
              </a:rPr>
              <a:t>The</a:t>
            </a:r>
            <a:r>
              <a:rPr sz="2400" spc="-60">
                <a:latin typeface="Calibri"/>
                <a:cs typeface="Calibri"/>
              </a:rPr>
              <a:t> </a:t>
            </a:r>
            <a:r>
              <a:rPr sz="2400">
                <a:latin typeface="Calibri"/>
                <a:cs typeface="Calibri"/>
              </a:rPr>
              <a:t>softmax</a:t>
            </a:r>
            <a:r>
              <a:rPr sz="2400" spc="-45">
                <a:latin typeface="Calibri"/>
                <a:cs typeface="Calibri"/>
              </a:rPr>
              <a:t> </a:t>
            </a:r>
            <a:r>
              <a:rPr sz="2400">
                <a:latin typeface="Calibri"/>
                <a:cs typeface="Calibri"/>
              </a:rPr>
              <a:t>function</a:t>
            </a:r>
            <a:r>
              <a:rPr sz="2400" spc="-30">
                <a:latin typeface="Calibri"/>
                <a:cs typeface="Calibri"/>
              </a:rPr>
              <a:t> </a:t>
            </a:r>
            <a:r>
              <a:rPr sz="2400">
                <a:latin typeface="Calibri"/>
                <a:cs typeface="Calibri"/>
              </a:rPr>
              <a:t>maps</a:t>
            </a:r>
            <a:r>
              <a:rPr sz="2400" spc="-80">
                <a:latin typeface="Calibri"/>
                <a:cs typeface="Calibri"/>
              </a:rPr>
              <a:t> </a:t>
            </a:r>
            <a:r>
              <a:rPr sz="2400">
                <a:latin typeface="Calibri"/>
                <a:cs typeface="Calibri"/>
              </a:rPr>
              <a:t>arbitrary</a:t>
            </a:r>
            <a:r>
              <a:rPr sz="2400" spc="-20">
                <a:latin typeface="Calibri"/>
                <a:cs typeface="Calibri"/>
              </a:rPr>
              <a:t> </a:t>
            </a:r>
            <a:r>
              <a:rPr sz="2400">
                <a:latin typeface="Calibri"/>
                <a:cs typeface="Calibri"/>
              </a:rPr>
              <a:t>values</a:t>
            </a:r>
            <a:r>
              <a:rPr sz="2400" spc="25">
                <a:latin typeface="Calibri"/>
                <a:cs typeface="Calibri"/>
              </a:rPr>
              <a:t> </a:t>
            </a:r>
            <a:r>
              <a:rPr sz="2400">
                <a:latin typeface="Cambria Math"/>
                <a:cs typeface="Cambria Math"/>
              </a:rPr>
              <a:t>𝑥</a:t>
            </a:r>
            <a:r>
              <a:rPr sz="2550" baseline="-16339">
                <a:latin typeface="Cambria Math"/>
                <a:cs typeface="Cambria Math"/>
              </a:rPr>
              <a:t>𝑖</a:t>
            </a:r>
            <a:r>
              <a:rPr sz="2550" spc="450" baseline="-16339">
                <a:latin typeface="Cambria Math"/>
                <a:cs typeface="Cambria Math"/>
              </a:rPr>
              <a:t> </a:t>
            </a:r>
            <a:r>
              <a:rPr sz="2400">
                <a:latin typeface="Calibri"/>
                <a:cs typeface="Calibri"/>
              </a:rPr>
              <a:t>to</a:t>
            </a:r>
            <a:r>
              <a:rPr sz="2400" spc="-35">
                <a:latin typeface="Calibri"/>
                <a:cs typeface="Calibri"/>
              </a:rPr>
              <a:t> </a:t>
            </a:r>
            <a:r>
              <a:rPr sz="2400">
                <a:latin typeface="Calibri"/>
                <a:cs typeface="Calibri"/>
              </a:rPr>
              <a:t>a</a:t>
            </a:r>
            <a:r>
              <a:rPr sz="2400" spc="-60">
                <a:latin typeface="Calibri"/>
                <a:cs typeface="Calibri"/>
              </a:rPr>
              <a:t> </a:t>
            </a:r>
            <a:r>
              <a:rPr sz="2400">
                <a:latin typeface="Calibri"/>
                <a:cs typeface="Calibri"/>
              </a:rPr>
              <a:t>probability</a:t>
            </a:r>
            <a:r>
              <a:rPr sz="2400" spc="-80">
                <a:latin typeface="Calibri"/>
                <a:cs typeface="Calibri"/>
              </a:rPr>
              <a:t> </a:t>
            </a:r>
            <a:r>
              <a:rPr sz="2400">
                <a:latin typeface="Calibri"/>
                <a:cs typeface="Calibri"/>
              </a:rPr>
              <a:t>distribution</a:t>
            </a:r>
            <a:r>
              <a:rPr sz="2400" spc="-65">
                <a:latin typeface="Calibri"/>
                <a:cs typeface="Calibri"/>
              </a:rPr>
              <a:t> </a:t>
            </a:r>
            <a:r>
              <a:rPr sz="2400" spc="-25">
                <a:latin typeface="Cambria Math"/>
                <a:cs typeface="Cambria Math"/>
              </a:rPr>
              <a:t>𝑝</a:t>
            </a:r>
            <a:r>
              <a:rPr sz="2550" spc="-37" baseline="-16339">
                <a:latin typeface="Cambria Math"/>
                <a:cs typeface="Cambria Math"/>
              </a:rPr>
              <a:t>𝑖</a:t>
            </a:r>
            <a:endParaRPr sz="2550" baseline="-16339">
              <a:latin typeface="Cambria Math"/>
              <a:cs typeface="Cambria Math"/>
            </a:endParaRPr>
          </a:p>
        </p:txBody>
      </p:sp>
      <p:sp>
        <p:nvSpPr>
          <p:cNvPr id="30" name="object 30"/>
          <p:cNvSpPr txBox="1"/>
          <p:nvPr/>
        </p:nvSpPr>
        <p:spPr>
          <a:xfrm>
            <a:off x="917892" y="4929380"/>
            <a:ext cx="6123305" cy="749935"/>
          </a:xfrm>
          <a:prstGeom prst="rect">
            <a:avLst/>
          </a:prstGeom>
        </p:spPr>
        <p:txBody>
          <a:bodyPr vert="horz" wrap="square" lIns="0" tIns="68580" rIns="0" bIns="0" rtlCol="0">
            <a:spAutoFit/>
          </a:bodyPr>
          <a:lstStyle/>
          <a:p>
            <a:pPr marL="266700" indent="-228600">
              <a:lnSpc>
                <a:spcPct val="100000"/>
              </a:lnSpc>
              <a:spcBef>
                <a:spcPts val="540"/>
              </a:spcBef>
              <a:buClr>
                <a:srgbClr val="007B92"/>
              </a:buClr>
              <a:buFont typeface="Times New Roman"/>
              <a:buChar char="•"/>
              <a:tabLst>
                <a:tab pos="266700" algn="l"/>
              </a:tabLst>
            </a:pPr>
            <a:r>
              <a:rPr sz="2000">
                <a:solidFill>
                  <a:srgbClr val="89007E"/>
                </a:solidFill>
                <a:latin typeface="Calibri"/>
                <a:cs typeface="Calibri"/>
              </a:rPr>
              <a:t>“max”</a:t>
            </a:r>
            <a:r>
              <a:rPr sz="2000" spc="-40">
                <a:solidFill>
                  <a:srgbClr val="89007E"/>
                </a:solidFill>
                <a:latin typeface="Calibri"/>
                <a:cs typeface="Calibri"/>
              </a:rPr>
              <a:t> </a:t>
            </a:r>
            <a:r>
              <a:rPr sz="2000">
                <a:latin typeface="Calibri"/>
                <a:cs typeface="Calibri"/>
              </a:rPr>
              <a:t>because</a:t>
            </a:r>
            <a:r>
              <a:rPr sz="2000" spc="-55">
                <a:latin typeface="Calibri"/>
                <a:cs typeface="Calibri"/>
              </a:rPr>
              <a:t> </a:t>
            </a:r>
            <a:r>
              <a:rPr sz="2000">
                <a:latin typeface="Calibri"/>
                <a:cs typeface="Calibri"/>
              </a:rPr>
              <a:t>amplifies</a:t>
            </a:r>
            <a:r>
              <a:rPr sz="2000" spc="-70">
                <a:latin typeface="Calibri"/>
                <a:cs typeface="Calibri"/>
              </a:rPr>
              <a:t> </a:t>
            </a:r>
            <a:r>
              <a:rPr sz="2000">
                <a:latin typeface="Calibri"/>
                <a:cs typeface="Calibri"/>
              </a:rPr>
              <a:t>probability</a:t>
            </a:r>
            <a:r>
              <a:rPr sz="2000" spc="-45">
                <a:latin typeface="Calibri"/>
                <a:cs typeface="Calibri"/>
              </a:rPr>
              <a:t> </a:t>
            </a:r>
            <a:r>
              <a:rPr sz="2000">
                <a:latin typeface="Calibri"/>
                <a:cs typeface="Calibri"/>
              </a:rPr>
              <a:t>of</a:t>
            </a:r>
            <a:r>
              <a:rPr sz="2000" spc="-45">
                <a:latin typeface="Calibri"/>
                <a:cs typeface="Calibri"/>
              </a:rPr>
              <a:t> </a:t>
            </a:r>
            <a:r>
              <a:rPr sz="2000">
                <a:latin typeface="Calibri"/>
                <a:cs typeface="Calibri"/>
              </a:rPr>
              <a:t>largest</a:t>
            </a:r>
            <a:r>
              <a:rPr sz="2000" spc="-20">
                <a:latin typeface="Calibri"/>
                <a:cs typeface="Calibri"/>
              </a:rPr>
              <a:t> </a:t>
            </a:r>
            <a:r>
              <a:rPr sz="2000" spc="-25">
                <a:latin typeface="Cambria Math"/>
                <a:cs typeface="Cambria Math"/>
              </a:rPr>
              <a:t>𝑥</a:t>
            </a:r>
            <a:r>
              <a:rPr sz="2250" spc="-37" baseline="-14814">
                <a:latin typeface="Cambria Math"/>
                <a:cs typeface="Cambria Math"/>
              </a:rPr>
              <a:t>𝑖</a:t>
            </a:r>
            <a:endParaRPr sz="2250" baseline="-14814">
              <a:latin typeface="Cambria Math"/>
              <a:cs typeface="Cambria Math"/>
            </a:endParaRPr>
          </a:p>
          <a:p>
            <a:pPr marL="266700" indent="-228600">
              <a:lnSpc>
                <a:spcPct val="100000"/>
              </a:lnSpc>
              <a:spcBef>
                <a:spcPts val="455"/>
              </a:spcBef>
              <a:buClr>
                <a:srgbClr val="007B92"/>
              </a:buClr>
              <a:buFont typeface="Times New Roman"/>
              <a:buChar char="•"/>
              <a:tabLst>
                <a:tab pos="266700" algn="l"/>
              </a:tabLst>
            </a:pPr>
            <a:r>
              <a:rPr sz="2000">
                <a:solidFill>
                  <a:srgbClr val="89007E"/>
                </a:solidFill>
                <a:latin typeface="Calibri"/>
                <a:cs typeface="Calibri"/>
              </a:rPr>
              <a:t>“soft”</a:t>
            </a:r>
            <a:r>
              <a:rPr sz="2000" spc="-35">
                <a:solidFill>
                  <a:srgbClr val="89007E"/>
                </a:solidFill>
                <a:latin typeface="Calibri"/>
                <a:cs typeface="Calibri"/>
              </a:rPr>
              <a:t> </a:t>
            </a:r>
            <a:r>
              <a:rPr sz="2000">
                <a:latin typeface="Calibri"/>
                <a:cs typeface="Calibri"/>
              </a:rPr>
              <a:t>because</a:t>
            </a:r>
            <a:r>
              <a:rPr sz="2000" spc="-50">
                <a:latin typeface="Calibri"/>
                <a:cs typeface="Calibri"/>
              </a:rPr>
              <a:t> </a:t>
            </a:r>
            <a:r>
              <a:rPr sz="2000">
                <a:latin typeface="Calibri"/>
                <a:cs typeface="Calibri"/>
              </a:rPr>
              <a:t>still</a:t>
            </a:r>
            <a:r>
              <a:rPr sz="2000" spc="-30">
                <a:latin typeface="Calibri"/>
                <a:cs typeface="Calibri"/>
              </a:rPr>
              <a:t> </a:t>
            </a:r>
            <a:r>
              <a:rPr sz="2000">
                <a:latin typeface="Calibri"/>
                <a:cs typeface="Calibri"/>
              </a:rPr>
              <a:t>assigns</a:t>
            </a:r>
            <a:r>
              <a:rPr sz="2000" spc="-50">
                <a:latin typeface="Calibri"/>
                <a:cs typeface="Calibri"/>
              </a:rPr>
              <a:t> </a:t>
            </a:r>
            <a:r>
              <a:rPr sz="2000">
                <a:latin typeface="Calibri"/>
                <a:cs typeface="Calibri"/>
              </a:rPr>
              <a:t>some</a:t>
            </a:r>
            <a:r>
              <a:rPr sz="2000" spc="20">
                <a:latin typeface="Calibri"/>
                <a:cs typeface="Calibri"/>
              </a:rPr>
              <a:t> </a:t>
            </a:r>
            <a:r>
              <a:rPr sz="2000" spc="-10">
                <a:latin typeface="Calibri"/>
                <a:cs typeface="Calibri"/>
              </a:rPr>
              <a:t>probability</a:t>
            </a:r>
            <a:r>
              <a:rPr sz="2000" spc="-30">
                <a:latin typeface="Calibri"/>
                <a:cs typeface="Calibri"/>
              </a:rPr>
              <a:t> </a:t>
            </a:r>
            <a:r>
              <a:rPr sz="2000">
                <a:latin typeface="Calibri"/>
                <a:cs typeface="Calibri"/>
              </a:rPr>
              <a:t>to</a:t>
            </a:r>
            <a:r>
              <a:rPr sz="2000" spc="-35">
                <a:latin typeface="Calibri"/>
                <a:cs typeface="Calibri"/>
              </a:rPr>
              <a:t> </a:t>
            </a:r>
            <a:r>
              <a:rPr sz="2000">
                <a:latin typeface="Calibri"/>
                <a:cs typeface="Calibri"/>
              </a:rPr>
              <a:t>smaller</a:t>
            </a:r>
            <a:r>
              <a:rPr sz="2000" spc="-10">
                <a:latin typeface="Calibri"/>
                <a:cs typeface="Calibri"/>
              </a:rPr>
              <a:t> </a:t>
            </a:r>
            <a:r>
              <a:rPr sz="2000" spc="-50">
                <a:latin typeface="Cambria Math"/>
                <a:cs typeface="Cambria Math"/>
              </a:rPr>
              <a:t>𝑥</a:t>
            </a:r>
            <a:endParaRPr sz="2000">
              <a:latin typeface="Cambria Math"/>
              <a:cs typeface="Cambria Math"/>
            </a:endParaRPr>
          </a:p>
        </p:txBody>
      </p:sp>
      <p:sp>
        <p:nvSpPr>
          <p:cNvPr id="31" name="object 31"/>
          <p:cNvSpPr txBox="1"/>
          <p:nvPr/>
        </p:nvSpPr>
        <p:spPr>
          <a:xfrm>
            <a:off x="6986016" y="5462904"/>
            <a:ext cx="92710" cy="254635"/>
          </a:xfrm>
          <a:prstGeom prst="rect">
            <a:avLst/>
          </a:prstGeom>
        </p:spPr>
        <p:txBody>
          <a:bodyPr vert="horz" wrap="square" lIns="0" tIns="12700" rIns="0" bIns="0" rtlCol="0">
            <a:spAutoFit/>
          </a:bodyPr>
          <a:lstStyle/>
          <a:p>
            <a:pPr marL="12700">
              <a:lnSpc>
                <a:spcPct val="100000"/>
              </a:lnSpc>
              <a:spcBef>
                <a:spcPts val="100"/>
              </a:spcBef>
            </a:pPr>
            <a:r>
              <a:rPr sz="1500" spc="-50">
                <a:latin typeface="Cambria Math"/>
                <a:cs typeface="Cambria Math"/>
              </a:rPr>
              <a:t>𝑖</a:t>
            </a:r>
            <a:endParaRPr sz="1500">
              <a:latin typeface="Cambria Math"/>
              <a:cs typeface="Cambria Math"/>
            </a:endParaRPr>
          </a:p>
        </p:txBody>
      </p:sp>
      <p:sp>
        <p:nvSpPr>
          <p:cNvPr id="32" name="object 32"/>
          <p:cNvSpPr txBox="1"/>
          <p:nvPr/>
        </p:nvSpPr>
        <p:spPr>
          <a:xfrm>
            <a:off x="943292" y="5716270"/>
            <a:ext cx="3719195" cy="334645"/>
          </a:xfrm>
          <a:prstGeom prst="rect">
            <a:avLst/>
          </a:prstGeom>
        </p:spPr>
        <p:txBody>
          <a:bodyPr vert="horz" wrap="square" lIns="0" tIns="15875" rIns="0" bIns="0" rtlCol="0">
            <a:spAutoFit/>
          </a:bodyPr>
          <a:lstStyle/>
          <a:p>
            <a:pPr marL="241300" indent="-228600">
              <a:lnSpc>
                <a:spcPct val="100000"/>
              </a:lnSpc>
              <a:spcBef>
                <a:spcPts val="125"/>
              </a:spcBef>
              <a:buClr>
                <a:srgbClr val="007B92"/>
              </a:buClr>
              <a:buFont typeface="Times New Roman"/>
              <a:buChar char="•"/>
              <a:tabLst>
                <a:tab pos="241300" algn="l"/>
              </a:tabLst>
            </a:pPr>
            <a:r>
              <a:rPr sz="2000">
                <a:latin typeface="Calibri"/>
                <a:cs typeface="Calibri"/>
              </a:rPr>
              <a:t>Frequently</a:t>
            </a:r>
            <a:r>
              <a:rPr sz="2000" spc="-35">
                <a:latin typeface="Calibri"/>
                <a:cs typeface="Calibri"/>
              </a:rPr>
              <a:t> </a:t>
            </a:r>
            <a:r>
              <a:rPr sz="2000">
                <a:latin typeface="Calibri"/>
                <a:cs typeface="Calibri"/>
              </a:rPr>
              <a:t>used</a:t>
            </a:r>
            <a:r>
              <a:rPr sz="2000" spc="-35">
                <a:latin typeface="Calibri"/>
                <a:cs typeface="Calibri"/>
              </a:rPr>
              <a:t> </a:t>
            </a:r>
            <a:r>
              <a:rPr sz="2000">
                <a:latin typeface="Calibri"/>
                <a:cs typeface="Calibri"/>
              </a:rPr>
              <a:t>in</a:t>
            </a:r>
            <a:r>
              <a:rPr sz="2000" spc="-35">
                <a:latin typeface="Calibri"/>
                <a:cs typeface="Calibri"/>
              </a:rPr>
              <a:t> </a:t>
            </a:r>
            <a:r>
              <a:rPr sz="2000">
                <a:latin typeface="Calibri"/>
                <a:cs typeface="Calibri"/>
              </a:rPr>
              <a:t>Deep</a:t>
            </a:r>
            <a:r>
              <a:rPr sz="2000" spc="-35">
                <a:latin typeface="Calibri"/>
                <a:cs typeface="Calibri"/>
              </a:rPr>
              <a:t> </a:t>
            </a:r>
            <a:r>
              <a:rPr sz="2000" spc="-10">
                <a:latin typeface="Calibri"/>
                <a:cs typeface="Calibri"/>
              </a:rPr>
              <a:t>Learning</a:t>
            </a:r>
            <a:endParaRPr sz="2000">
              <a:latin typeface="Calibri"/>
              <a:cs typeface="Calibri"/>
            </a:endParaRPr>
          </a:p>
        </p:txBody>
      </p:sp>
      <p:sp>
        <p:nvSpPr>
          <p:cNvPr id="33" name="object 33"/>
          <p:cNvSpPr txBox="1"/>
          <p:nvPr/>
        </p:nvSpPr>
        <p:spPr>
          <a:xfrm>
            <a:off x="6248653" y="1557972"/>
            <a:ext cx="310515" cy="231775"/>
          </a:xfrm>
          <a:prstGeom prst="rect">
            <a:avLst/>
          </a:prstGeom>
        </p:spPr>
        <p:txBody>
          <a:bodyPr vert="horz" wrap="square" lIns="0" tIns="12700" rIns="0" bIns="0" rtlCol="0">
            <a:spAutoFit/>
          </a:bodyPr>
          <a:lstStyle/>
          <a:p>
            <a:pPr marL="12700">
              <a:lnSpc>
                <a:spcPct val="100000"/>
              </a:lnSpc>
              <a:spcBef>
                <a:spcPts val="100"/>
              </a:spcBef>
            </a:pPr>
            <a:r>
              <a:rPr sz="1350" spc="-25">
                <a:solidFill>
                  <a:srgbClr val="E98300"/>
                </a:solidFill>
                <a:latin typeface="Cambria Math"/>
                <a:cs typeface="Cambria Math"/>
              </a:rPr>
              <a:t>𝑖=1</a:t>
            </a:r>
            <a:endParaRPr sz="1350">
              <a:latin typeface="Cambria Math"/>
              <a:cs typeface="Cambria Math"/>
            </a:endParaRPr>
          </a:p>
        </p:txBody>
      </p:sp>
      <p:sp>
        <p:nvSpPr>
          <p:cNvPr id="34" name="object 34"/>
          <p:cNvSpPr txBox="1"/>
          <p:nvPr/>
        </p:nvSpPr>
        <p:spPr>
          <a:xfrm>
            <a:off x="4642230" y="1444307"/>
            <a:ext cx="2366010" cy="300355"/>
          </a:xfrm>
          <a:prstGeom prst="rect">
            <a:avLst/>
          </a:prstGeom>
        </p:spPr>
        <p:txBody>
          <a:bodyPr vert="horz" wrap="square" lIns="0" tIns="12700" rIns="0" bIns="0" rtlCol="0">
            <a:spAutoFit/>
          </a:bodyPr>
          <a:lstStyle/>
          <a:p>
            <a:pPr marL="38100">
              <a:lnSpc>
                <a:spcPct val="100000"/>
              </a:lnSpc>
              <a:spcBef>
                <a:spcPts val="100"/>
              </a:spcBef>
              <a:tabLst>
                <a:tab pos="1939289" algn="l"/>
              </a:tabLst>
            </a:pPr>
            <a:r>
              <a:rPr sz="1800" spc="50">
                <a:solidFill>
                  <a:srgbClr val="E98300"/>
                </a:solidFill>
                <a:latin typeface="Cambria Math"/>
                <a:cs typeface="Cambria Math"/>
              </a:rPr>
              <a:t>𝑢</a:t>
            </a:r>
            <a:r>
              <a:rPr sz="2025" spc="75" baseline="26748">
                <a:solidFill>
                  <a:srgbClr val="E98300"/>
                </a:solidFill>
                <a:latin typeface="Cambria Math"/>
                <a:cs typeface="Cambria Math"/>
              </a:rPr>
              <a:t>𝑇</a:t>
            </a:r>
            <a:r>
              <a:rPr sz="1800" spc="50">
                <a:solidFill>
                  <a:srgbClr val="E98300"/>
                </a:solidFill>
                <a:latin typeface="Cambria Math"/>
                <a:cs typeface="Cambria Math"/>
              </a:rPr>
              <a:t>𝑣</a:t>
            </a:r>
            <a:r>
              <a:rPr sz="1800" spc="140">
                <a:solidFill>
                  <a:srgbClr val="E98300"/>
                </a:solidFill>
                <a:latin typeface="Cambria Math"/>
                <a:cs typeface="Cambria Math"/>
              </a:rPr>
              <a:t> </a:t>
            </a:r>
            <a:r>
              <a:rPr sz="1800">
                <a:solidFill>
                  <a:srgbClr val="E98300"/>
                </a:solidFill>
                <a:latin typeface="Cambria Math"/>
                <a:cs typeface="Cambria Math"/>
              </a:rPr>
              <a:t>=</a:t>
            </a:r>
            <a:r>
              <a:rPr sz="1800" spc="100">
                <a:solidFill>
                  <a:srgbClr val="E98300"/>
                </a:solidFill>
                <a:latin typeface="Cambria Math"/>
                <a:cs typeface="Cambria Math"/>
              </a:rPr>
              <a:t> </a:t>
            </a:r>
            <a:r>
              <a:rPr sz="1800">
                <a:solidFill>
                  <a:srgbClr val="E98300"/>
                </a:solidFill>
                <a:latin typeface="Cambria Math"/>
                <a:cs typeface="Cambria Math"/>
              </a:rPr>
              <a:t>𝑢</a:t>
            </a:r>
            <a:r>
              <a:rPr sz="1800" spc="45">
                <a:solidFill>
                  <a:srgbClr val="E98300"/>
                </a:solidFill>
                <a:latin typeface="Cambria Math"/>
                <a:cs typeface="Cambria Math"/>
              </a:rPr>
              <a:t> </a:t>
            </a:r>
            <a:r>
              <a:rPr sz="1800">
                <a:solidFill>
                  <a:srgbClr val="E98300"/>
                </a:solidFill>
                <a:latin typeface="Cambria Math"/>
                <a:cs typeface="Cambria Math"/>
              </a:rPr>
              <a:t>⋅ 𝑣</a:t>
            </a:r>
            <a:r>
              <a:rPr sz="1800" spc="145">
                <a:solidFill>
                  <a:srgbClr val="E98300"/>
                </a:solidFill>
                <a:latin typeface="Cambria Math"/>
                <a:cs typeface="Cambria Math"/>
              </a:rPr>
              <a:t> </a:t>
            </a:r>
            <a:r>
              <a:rPr sz="1800">
                <a:solidFill>
                  <a:srgbClr val="E98300"/>
                </a:solidFill>
                <a:latin typeface="Cambria Math"/>
                <a:cs typeface="Cambria Math"/>
              </a:rPr>
              <a:t>=</a:t>
            </a:r>
            <a:r>
              <a:rPr sz="1800" spc="105">
                <a:solidFill>
                  <a:srgbClr val="E98300"/>
                </a:solidFill>
                <a:latin typeface="Cambria Math"/>
                <a:cs typeface="Cambria Math"/>
              </a:rPr>
              <a:t> </a:t>
            </a:r>
            <a:r>
              <a:rPr sz="2700" spc="202" baseline="1543">
                <a:solidFill>
                  <a:srgbClr val="E98300"/>
                </a:solidFill>
                <a:latin typeface="Cambria Math"/>
                <a:cs typeface="Cambria Math"/>
              </a:rPr>
              <a:t>σ</a:t>
            </a:r>
            <a:r>
              <a:rPr sz="2025" spc="202" baseline="30864">
                <a:solidFill>
                  <a:srgbClr val="E98300"/>
                </a:solidFill>
                <a:latin typeface="Cambria Math"/>
                <a:cs typeface="Cambria Math"/>
              </a:rPr>
              <a:t>𝑛</a:t>
            </a:r>
            <a:r>
              <a:rPr sz="2025" baseline="30864">
                <a:solidFill>
                  <a:srgbClr val="E98300"/>
                </a:solidFill>
                <a:latin typeface="Cambria Math"/>
                <a:cs typeface="Cambria Math"/>
              </a:rPr>
              <a:t>	</a:t>
            </a:r>
            <a:r>
              <a:rPr sz="1800" spc="-20">
                <a:solidFill>
                  <a:srgbClr val="E98300"/>
                </a:solidFill>
                <a:latin typeface="Cambria Math"/>
                <a:cs typeface="Cambria Math"/>
              </a:rPr>
              <a:t>𝑢</a:t>
            </a:r>
            <a:r>
              <a:rPr sz="2025" spc="-30" baseline="-14403">
                <a:solidFill>
                  <a:srgbClr val="E98300"/>
                </a:solidFill>
                <a:latin typeface="Cambria Math"/>
                <a:cs typeface="Cambria Math"/>
              </a:rPr>
              <a:t>𝑖</a:t>
            </a:r>
            <a:r>
              <a:rPr sz="1800" spc="-20">
                <a:solidFill>
                  <a:srgbClr val="E98300"/>
                </a:solidFill>
                <a:latin typeface="Cambria Math"/>
                <a:cs typeface="Cambria Math"/>
              </a:rPr>
              <a:t>𝑣</a:t>
            </a:r>
            <a:r>
              <a:rPr sz="2025" spc="-30" baseline="-14403">
                <a:solidFill>
                  <a:srgbClr val="E98300"/>
                </a:solidFill>
                <a:latin typeface="Cambria Math"/>
                <a:cs typeface="Cambria Math"/>
              </a:rPr>
              <a:t>𝑖</a:t>
            </a:r>
            <a:endParaRPr sz="2025" baseline="-14403">
              <a:latin typeface="Cambria Math"/>
              <a:cs typeface="Cambria Math"/>
            </a:endParaRPr>
          </a:p>
        </p:txBody>
      </p:sp>
      <p:sp>
        <p:nvSpPr>
          <p:cNvPr id="35" name="object 35"/>
          <p:cNvSpPr txBox="1"/>
          <p:nvPr/>
        </p:nvSpPr>
        <p:spPr>
          <a:xfrm>
            <a:off x="4615179" y="1720913"/>
            <a:ext cx="3942715" cy="1176020"/>
          </a:xfrm>
          <a:prstGeom prst="rect">
            <a:avLst/>
          </a:prstGeom>
        </p:spPr>
        <p:txBody>
          <a:bodyPr vert="horz" wrap="square" lIns="0" tIns="12700" rIns="0" bIns="0" rtlCol="0">
            <a:spAutoFit/>
          </a:bodyPr>
          <a:lstStyle/>
          <a:p>
            <a:pPr marL="12700">
              <a:lnSpc>
                <a:spcPct val="100000"/>
              </a:lnSpc>
              <a:spcBef>
                <a:spcPts val="100"/>
              </a:spcBef>
            </a:pPr>
            <a:r>
              <a:rPr sz="1800">
                <a:solidFill>
                  <a:srgbClr val="E98300"/>
                </a:solidFill>
                <a:latin typeface="Calibri"/>
                <a:cs typeface="Calibri"/>
              </a:rPr>
              <a:t>Larger</a:t>
            </a:r>
            <a:r>
              <a:rPr sz="1800" spc="-50">
                <a:solidFill>
                  <a:srgbClr val="E98300"/>
                </a:solidFill>
                <a:latin typeface="Calibri"/>
                <a:cs typeface="Calibri"/>
              </a:rPr>
              <a:t> </a:t>
            </a:r>
            <a:r>
              <a:rPr sz="1800">
                <a:solidFill>
                  <a:srgbClr val="E98300"/>
                </a:solidFill>
                <a:latin typeface="Calibri"/>
                <a:cs typeface="Calibri"/>
              </a:rPr>
              <a:t>dot</a:t>
            </a:r>
            <a:r>
              <a:rPr sz="1800" spc="-30">
                <a:solidFill>
                  <a:srgbClr val="E98300"/>
                </a:solidFill>
                <a:latin typeface="Calibri"/>
                <a:cs typeface="Calibri"/>
              </a:rPr>
              <a:t> </a:t>
            </a:r>
            <a:r>
              <a:rPr sz="1800">
                <a:solidFill>
                  <a:srgbClr val="E98300"/>
                </a:solidFill>
                <a:latin typeface="Calibri"/>
                <a:cs typeface="Calibri"/>
              </a:rPr>
              <a:t>product</a:t>
            </a:r>
            <a:r>
              <a:rPr sz="1800" spc="-25">
                <a:solidFill>
                  <a:srgbClr val="E98300"/>
                </a:solidFill>
                <a:latin typeface="Calibri"/>
                <a:cs typeface="Calibri"/>
              </a:rPr>
              <a:t> </a:t>
            </a:r>
            <a:r>
              <a:rPr sz="1800">
                <a:solidFill>
                  <a:srgbClr val="E98300"/>
                </a:solidFill>
                <a:latin typeface="Calibri"/>
                <a:cs typeface="Calibri"/>
              </a:rPr>
              <a:t>=</a:t>
            </a:r>
            <a:r>
              <a:rPr sz="1800" spc="-90">
                <a:solidFill>
                  <a:srgbClr val="E98300"/>
                </a:solidFill>
                <a:latin typeface="Calibri"/>
                <a:cs typeface="Calibri"/>
              </a:rPr>
              <a:t> </a:t>
            </a:r>
            <a:r>
              <a:rPr sz="1800">
                <a:solidFill>
                  <a:srgbClr val="E98300"/>
                </a:solidFill>
                <a:latin typeface="Calibri"/>
                <a:cs typeface="Calibri"/>
              </a:rPr>
              <a:t>larger</a:t>
            </a:r>
            <a:r>
              <a:rPr sz="1800" spc="-45">
                <a:solidFill>
                  <a:srgbClr val="E98300"/>
                </a:solidFill>
                <a:latin typeface="Calibri"/>
                <a:cs typeface="Calibri"/>
              </a:rPr>
              <a:t> </a:t>
            </a:r>
            <a:r>
              <a:rPr sz="1800" spc="-10">
                <a:solidFill>
                  <a:srgbClr val="E98300"/>
                </a:solidFill>
                <a:latin typeface="Calibri"/>
                <a:cs typeface="Calibri"/>
              </a:rPr>
              <a:t>probability</a:t>
            </a:r>
            <a:endParaRPr sz="1800">
              <a:latin typeface="Calibri"/>
              <a:cs typeface="Calibri"/>
            </a:endParaRPr>
          </a:p>
          <a:p>
            <a:pPr>
              <a:lnSpc>
                <a:spcPct val="100000"/>
              </a:lnSpc>
              <a:spcBef>
                <a:spcPts val="555"/>
              </a:spcBef>
            </a:pPr>
            <a:endParaRPr sz="1800">
              <a:latin typeface="Calibri"/>
              <a:cs typeface="Calibri"/>
            </a:endParaRPr>
          </a:p>
          <a:p>
            <a:pPr marL="558165" marR="5080">
              <a:lnSpc>
                <a:spcPts val="2100"/>
              </a:lnSpc>
            </a:pPr>
            <a:r>
              <a:rPr sz="1800">
                <a:solidFill>
                  <a:srgbClr val="FF07EB"/>
                </a:solidFill>
                <a:latin typeface="ＭＳ Ｐゴシック"/>
                <a:cs typeface="ＭＳ Ｐゴシック"/>
              </a:rPr>
              <a:t>③</a:t>
            </a:r>
            <a:r>
              <a:rPr sz="1800" spc="-195">
                <a:solidFill>
                  <a:srgbClr val="FF07EB"/>
                </a:solidFill>
                <a:latin typeface="ＭＳ Ｐゴシック"/>
                <a:cs typeface="ＭＳ Ｐゴシック"/>
              </a:rPr>
              <a:t> </a:t>
            </a:r>
            <a:r>
              <a:rPr sz="1800">
                <a:solidFill>
                  <a:srgbClr val="FF07EB"/>
                </a:solidFill>
                <a:latin typeface="Calibri"/>
                <a:cs typeface="Calibri"/>
              </a:rPr>
              <a:t>Normalize</a:t>
            </a:r>
            <a:r>
              <a:rPr sz="1800" spc="15">
                <a:solidFill>
                  <a:srgbClr val="FF07EB"/>
                </a:solidFill>
                <a:latin typeface="Calibri"/>
                <a:cs typeface="Calibri"/>
              </a:rPr>
              <a:t> </a:t>
            </a:r>
            <a:r>
              <a:rPr sz="1800">
                <a:solidFill>
                  <a:srgbClr val="FF07EB"/>
                </a:solidFill>
                <a:latin typeface="Calibri"/>
                <a:cs typeface="Calibri"/>
              </a:rPr>
              <a:t>over</a:t>
            </a:r>
            <a:r>
              <a:rPr sz="1800" spc="-10">
                <a:solidFill>
                  <a:srgbClr val="FF07EB"/>
                </a:solidFill>
                <a:latin typeface="Calibri"/>
                <a:cs typeface="Calibri"/>
              </a:rPr>
              <a:t> entire</a:t>
            </a:r>
            <a:r>
              <a:rPr sz="1800" spc="-55">
                <a:solidFill>
                  <a:srgbClr val="FF07EB"/>
                </a:solidFill>
                <a:latin typeface="Calibri"/>
                <a:cs typeface="Calibri"/>
              </a:rPr>
              <a:t> </a:t>
            </a:r>
            <a:r>
              <a:rPr sz="1800" spc="-35">
                <a:solidFill>
                  <a:srgbClr val="FF07EB"/>
                </a:solidFill>
                <a:latin typeface="Calibri"/>
                <a:cs typeface="Calibri"/>
              </a:rPr>
              <a:t>vocabulary </a:t>
            </a:r>
            <a:r>
              <a:rPr sz="1800">
                <a:solidFill>
                  <a:srgbClr val="FF07EB"/>
                </a:solidFill>
                <a:latin typeface="Calibri"/>
                <a:cs typeface="Calibri"/>
              </a:rPr>
              <a:t>to</a:t>
            </a:r>
            <a:r>
              <a:rPr sz="1800" spc="-50">
                <a:solidFill>
                  <a:srgbClr val="FF07EB"/>
                </a:solidFill>
                <a:latin typeface="Calibri"/>
                <a:cs typeface="Calibri"/>
              </a:rPr>
              <a:t> </a:t>
            </a:r>
            <a:r>
              <a:rPr sz="1800">
                <a:solidFill>
                  <a:srgbClr val="FF07EB"/>
                </a:solidFill>
                <a:latin typeface="Calibri"/>
                <a:cs typeface="Calibri"/>
              </a:rPr>
              <a:t>give probability</a:t>
            </a:r>
            <a:r>
              <a:rPr sz="1800" spc="-65">
                <a:solidFill>
                  <a:srgbClr val="FF07EB"/>
                </a:solidFill>
                <a:latin typeface="Calibri"/>
                <a:cs typeface="Calibri"/>
              </a:rPr>
              <a:t> </a:t>
            </a:r>
            <a:r>
              <a:rPr sz="1800" spc="-10">
                <a:solidFill>
                  <a:srgbClr val="FF07EB"/>
                </a:solidFill>
                <a:latin typeface="Calibri"/>
                <a:cs typeface="Calibri"/>
              </a:rPr>
              <a:t>distribution</a:t>
            </a:r>
            <a:endParaRPr sz="1800">
              <a:latin typeface="Calibri"/>
              <a:cs typeface="Calibri"/>
            </a:endParaRPr>
          </a:p>
        </p:txBody>
      </p:sp>
      <p:grpSp>
        <p:nvGrpSpPr>
          <p:cNvPr id="36" name="object 36"/>
          <p:cNvGrpSpPr/>
          <p:nvPr/>
        </p:nvGrpSpPr>
        <p:grpSpPr>
          <a:xfrm>
            <a:off x="1742820" y="2027910"/>
            <a:ext cx="3348990" cy="615950"/>
            <a:chOff x="1742820" y="2027910"/>
            <a:chExt cx="3348990" cy="615950"/>
          </a:xfrm>
        </p:grpSpPr>
        <p:sp>
          <p:nvSpPr>
            <p:cNvPr id="37" name="object 37"/>
            <p:cNvSpPr/>
            <p:nvPr/>
          </p:nvSpPr>
          <p:spPr>
            <a:xfrm>
              <a:off x="1757425" y="2042515"/>
              <a:ext cx="2209800" cy="409575"/>
            </a:xfrm>
            <a:custGeom>
              <a:avLst/>
              <a:gdLst/>
              <a:ahLst/>
              <a:cxnLst/>
              <a:rect l="l" t="t" r="r" b="b"/>
              <a:pathLst>
                <a:path w="2209800" h="409575">
                  <a:moveTo>
                    <a:pt x="0" y="409473"/>
                  </a:moveTo>
                  <a:lnTo>
                    <a:pt x="2209800" y="409473"/>
                  </a:lnTo>
                  <a:lnTo>
                    <a:pt x="2209800" y="0"/>
                  </a:lnTo>
                  <a:lnTo>
                    <a:pt x="0" y="0"/>
                  </a:lnTo>
                  <a:lnTo>
                    <a:pt x="0" y="409473"/>
                  </a:lnTo>
                  <a:close/>
                </a:path>
              </a:pathLst>
            </a:custGeom>
            <a:ln w="28582">
              <a:solidFill>
                <a:srgbClr val="FF07EB"/>
              </a:solidFill>
            </a:ln>
          </p:spPr>
          <p:txBody>
            <a:bodyPr wrap="square" lIns="0" tIns="0" rIns="0" bIns="0" rtlCol="0"/>
            <a:lstStyle/>
            <a:p>
              <a:endParaRPr/>
            </a:p>
          </p:txBody>
        </p:sp>
        <p:sp>
          <p:nvSpPr>
            <p:cNvPr id="38" name="object 38"/>
            <p:cNvSpPr/>
            <p:nvPr/>
          </p:nvSpPr>
          <p:spPr>
            <a:xfrm>
              <a:off x="3967098" y="2230119"/>
              <a:ext cx="1124585" cy="413384"/>
            </a:xfrm>
            <a:custGeom>
              <a:avLst/>
              <a:gdLst/>
              <a:ahLst/>
              <a:cxnLst/>
              <a:rect l="l" t="t" r="r" b="b"/>
              <a:pathLst>
                <a:path w="1124585" h="413385">
                  <a:moveTo>
                    <a:pt x="85762" y="27023"/>
                  </a:moveTo>
                  <a:lnTo>
                    <a:pt x="76428" y="53970"/>
                  </a:lnTo>
                  <a:lnTo>
                    <a:pt x="1114933" y="413384"/>
                  </a:lnTo>
                  <a:lnTo>
                    <a:pt x="1124330" y="386460"/>
                  </a:lnTo>
                  <a:lnTo>
                    <a:pt x="85762" y="27023"/>
                  </a:lnTo>
                  <a:close/>
                </a:path>
                <a:path w="1124585" h="413385">
                  <a:moveTo>
                    <a:pt x="95123" y="0"/>
                  </a:moveTo>
                  <a:lnTo>
                    <a:pt x="0" y="12445"/>
                  </a:lnTo>
                  <a:lnTo>
                    <a:pt x="67055" y="81025"/>
                  </a:lnTo>
                  <a:lnTo>
                    <a:pt x="76428" y="53970"/>
                  </a:lnTo>
                  <a:lnTo>
                    <a:pt x="62864" y="49275"/>
                  </a:lnTo>
                  <a:lnTo>
                    <a:pt x="72262" y="22351"/>
                  </a:lnTo>
                  <a:lnTo>
                    <a:pt x="87380" y="22351"/>
                  </a:lnTo>
                  <a:lnTo>
                    <a:pt x="95123" y="0"/>
                  </a:lnTo>
                  <a:close/>
                </a:path>
                <a:path w="1124585" h="413385">
                  <a:moveTo>
                    <a:pt x="72262" y="22351"/>
                  </a:moveTo>
                  <a:lnTo>
                    <a:pt x="62864" y="49275"/>
                  </a:lnTo>
                  <a:lnTo>
                    <a:pt x="76428" y="53970"/>
                  </a:lnTo>
                  <a:lnTo>
                    <a:pt x="85762" y="27023"/>
                  </a:lnTo>
                  <a:lnTo>
                    <a:pt x="72262" y="22351"/>
                  </a:lnTo>
                  <a:close/>
                </a:path>
                <a:path w="1124585" h="413385">
                  <a:moveTo>
                    <a:pt x="87380" y="22351"/>
                  </a:moveTo>
                  <a:lnTo>
                    <a:pt x="72262" y="22351"/>
                  </a:lnTo>
                  <a:lnTo>
                    <a:pt x="85762" y="27023"/>
                  </a:lnTo>
                  <a:lnTo>
                    <a:pt x="87380" y="22351"/>
                  </a:lnTo>
                  <a:close/>
                </a:path>
              </a:pathLst>
            </a:custGeom>
            <a:solidFill>
              <a:srgbClr val="FF07EB"/>
            </a:solidFill>
          </p:spPr>
          <p:txBody>
            <a:bodyPr wrap="square" lIns="0" tIns="0" rIns="0" bIns="0" rtlCol="0"/>
            <a:lstStyle/>
            <a:p>
              <a:endParaRPr/>
            </a:p>
          </p:txBody>
        </p:sp>
      </p:grpSp>
      <p:sp>
        <p:nvSpPr>
          <p:cNvPr id="39" name="object 39"/>
          <p:cNvSpPr txBox="1"/>
          <p:nvPr/>
        </p:nvSpPr>
        <p:spPr>
          <a:xfrm>
            <a:off x="496887" y="939228"/>
            <a:ext cx="8434705" cy="528955"/>
          </a:xfrm>
          <a:prstGeom prst="rect">
            <a:avLst/>
          </a:prstGeom>
        </p:spPr>
        <p:txBody>
          <a:bodyPr vert="horz" wrap="square" lIns="0" tIns="12700" rIns="0" bIns="0" rtlCol="0">
            <a:spAutoFit/>
          </a:bodyPr>
          <a:lstStyle/>
          <a:p>
            <a:pPr marL="12700">
              <a:lnSpc>
                <a:spcPts val="1980"/>
              </a:lnSpc>
              <a:spcBef>
                <a:spcPts val="100"/>
              </a:spcBef>
            </a:pPr>
            <a:r>
              <a:rPr sz="1800">
                <a:solidFill>
                  <a:srgbClr val="89007E"/>
                </a:solidFill>
                <a:latin typeface="ＭＳ Ｐゴシック"/>
                <a:cs typeface="ＭＳ Ｐゴシック"/>
              </a:rPr>
              <a:t>②</a:t>
            </a:r>
            <a:r>
              <a:rPr sz="1800" spc="-225">
                <a:solidFill>
                  <a:srgbClr val="89007E"/>
                </a:solidFill>
                <a:latin typeface="ＭＳ Ｐゴシック"/>
                <a:cs typeface="ＭＳ Ｐゴシック"/>
              </a:rPr>
              <a:t> </a:t>
            </a:r>
            <a:r>
              <a:rPr sz="1800">
                <a:solidFill>
                  <a:srgbClr val="89007E"/>
                </a:solidFill>
                <a:latin typeface="Calibri"/>
                <a:cs typeface="Calibri"/>
              </a:rPr>
              <a:t>Exponentiation</a:t>
            </a:r>
            <a:r>
              <a:rPr sz="1800" spc="15">
                <a:solidFill>
                  <a:srgbClr val="89007E"/>
                </a:solidFill>
                <a:latin typeface="Calibri"/>
                <a:cs typeface="Calibri"/>
              </a:rPr>
              <a:t> </a:t>
            </a:r>
            <a:r>
              <a:rPr sz="1800" spc="-10">
                <a:solidFill>
                  <a:srgbClr val="89007E"/>
                </a:solidFill>
                <a:latin typeface="Calibri"/>
                <a:cs typeface="Calibri"/>
              </a:rPr>
              <a:t>makes</a:t>
            </a:r>
            <a:r>
              <a:rPr sz="1800" spc="-30">
                <a:solidFill>
                  <a:srgbClr val="89007E"/>
                </a:solidFill>
                <a:latin typeface="Calibri"/>
                <a:cs typeface="Calibri"/>
              </a:rPr>
              <a:t> </a:t>
            </a:r>
            <a:r>
              <a:rPr sz="1800">
                <a:solidFill>
                  <a:srgbClr val="89007E"/>
                </a:solidFill>
                <a:latin typeface="Calibri"/>
                <a:cs typeface="Calibri"/>
              </a:rPr>
              <a:t>anything</a:t>
            </a:r>
            <a:r>
              <a:rPr sz="1800" spc="-25">
                <a:solidFill>
                  <a:srgbClr val="89007E"/>
                </a:solidFill>
                <a:latin typeface="Calibri"/>
                <a:cs typeface="Calibri"/>
              </a:rPr>
              <a:t> </a:t>
            </a:r>
            <a:r>
              <a:rPr sz="1800" spc="-10">
                <a:solidFill>
                  <a:srgbClr val="89007E"/>
                </a:solidFill>
                <a:latin typeface="Calibri"/>
                <a:cs typeface="Calibri"/>
              </a:rPr>
              <a:t>positive</a:t>
            </a:r>
            <a:endParaRPr sz="1800">
              <a:latin typeface="Calibri"/>
              <a:cs typeface="Calibri"/>
            </a:endParaRPr>
          </a:p>
          <a:p>
            <a:pPr marL="4130675">
              <a:lnSpc>
                <a:spcPts val="1980"/>
              </a:lnSpc>
            </a:pPr>
            <a:r>
              <a:rPr sz="1800">
                <a:solidFill>
                  <a:srgbClr val="E98300"/>
                </a:solidFill>
                <a:latin typeface="ＭＳ Ｐゴシック"/>
                <a:cs typeface="ＭＳ Ｐゴシック"/>
              </a:rPr>
              <a:t>①</a:t>
            </a:r>
            <a:r>
              <a:rPr sz="1800" spc="-165">
                <a:solidFill>
                  <a:srgbClr val="E98300"/>
                </a:solidFill>
                <a:latin typeface="ＭＳ Ｐゴシック"/>
                <a:cs typeface="ＭＳ Ｐゴシック"/>
              </a:rPr>
              <a:t> </a:t>
            </a:r>
            <a:r>
              <a:rPr sz="1800">
                <a:solidFill>
                  <a:srgbClr val="E98300"/>
                </a:solidFill>
                <a:latin typeface="Calibri"/>
                <a:cs typeface="Calibri"/>
              </a:rPr>
              <a:t>Dot</a:t>
            </a:r>
            <a:r>
              <a:rPr sz="1800" spc="-55">
                <a:solidFill>
                  <a:srgbClr val="E98300"/>
                </a:solidFill>
                <a:latin typeface="Calibri"/>
                <a:cs typeface="Calibri"/>
              </a:rPr>
              <a:t> </a:t>
            </a:r>
            <a:r>
              <a:rPr sz="1800">
                <a:solidFill>
                  <a:srgbClr val="E98300"/>
                </a:solidFill>
                <a:latin typeface="Calibri"/>
                <a:cs typeface="Calibri"/>
              </a:rPr>
              <a:t>product</a:t>
            </a:r>
            <a:r>
              <a:rPr sz="1800" spc="-50">
                <a:solidFill>
                  <a:srgbClr val="E98300"/>
                </a:solidFill>
                <a:latin typeface="Calibri"/>
                <a:cs typeface="Calibri"/>
              </a:rPr>
              <a:t> </a:t>
            </a:r>
            <a:r>
              <a:rPr sz="1800">
                <a:solidFill>
                  <a:srgbClr val="E98300"/>
                </a:solidFill>
                <a:latin typeface="Calibri"/>
                <a:cs typeface="Calibri"/>
              </a:rPr>
              <a:t>compares</a:t>
            </a:r>
            <a:r>
              <a:rPr sz="1800" spc="-5">
                <a:solidFill>
                  <a:srgbClr val="E98300"/>
                </a:solidFill>
                <a:latin typeface="Calibri"/>
                <a:cs typeface="Calibri"/>
              </a:rPr>
              <a:t> </a:t>
            </a:r>
            <a:r>
              <a:rPr sz="1800">
                <a:solidFill>
                  <a:srgbClr val="E98300"/>
                </a:solidFill>
                <a:latin typeface="Calibri"/>
                <a:cs typeface="Calibri"/>
              </a:rPr>
              <a:t>similarity</a:t>
            </a:r>
            <a:r>
              <a:rPr sz="1800" spc="-40">
                <a:solidFill>
                  <a:srgbClr val="E98300"/>
                </a:solidFill>
                <a:latin typeface="Calibri"/>
                <a:cs typeface="Calibri"/>
              </a:rPr>
              <a:t> </a:t>
            </a:r>
            <a:r>
              <a:rPr sz="1800">
                <a:solidFill>
                  <a:srgbClr val="E98300"/>
                </a:solidFill>
                <a:latin typeface="Calibri"/>
                <a:cs typeface="Calibri"/>
              </a:rPr>
              <a:t>of</a:t>
            </a:r>
            <a:r>
              <a:rPr sz="1800" spc="-10">
                <a:solidFill>
                  <a:srgbClr val="E98300"/>
                </a:solidFill>
                <a:latin typeface="Calibri"/>
                <a:cs typeface="Calibri"/>
              </a:rPr>
              <a:t> </a:t>
            </a:r>
            <a:r>
              <a:rPr sz="1800" i="1">
                <a:solidFill>
                  <a:srgbClr val="E98300"/>
                </a:solidFill>
                <a:latin typeface="Calibri"/>
                <a:cs typeface="Calibri"/>
              </a:rPr>
              <a:t>o</a:t>
            </a:r>
            <a:r>
              <a:rPr sz="1800" i="1" spc="-5">
                <a:solidFill>
                  <a:srgbClr val="E98300"/>
                </a:solidFill>
                <a:latin typeface="Calibri"/>
                <a:cs typeface="Calibri"/>
              </a:rPr>
              <a:t> </a:t>
            </a:r>
            <a:r>
              <a:rPr sz="1800">
                <a:solidFill>
                  <a:srgbClr val="E98300"/>
                </a:solidFill>
                <a:latin typeface="Calibri"/>
                <a:cs typeface="Calibri"/>
              </a:rPr>
              <a:t>and</a:t>
            </a:r>
            <a:r>
              <a:rPr sz="1800" spc="5">
                <a:solidFill>
                  <a:srgbClr val="E98300"/>
                </a:solidFill>
                <a:latin typeface="Calibri"/>
                <a:cs typeface="Calibri"/>
              </a:rPr>
              <a:t> </a:t>
            </a:r>
            <a:r>
              <a:rPr sz="1800" i="1" spc="-75">
                <a:solidFill>
                  <a:srgbClr val="E98300"/>
                </a:solidFill>
                <a:latin typeface="Calibri"/>
                <a:cs typeface="Calibri"/>
              </a:rPr>
              <a:t>c.</a:t>
            </a:r>
            <a:endParaRPr sz="1800">
              <a:latin typeface="Calibri"/>
              <a:cs typeface="Calibri"/>
            </a:endParaRPr>
          </a:p>
        </p:txBody>
      </p:sp>
      <p:sp>
        <p:nvSpPr>
          <p:cNvPr id="40" name="object 40"/>
          <p:cNvSpPr/>
          <p:nvPr/>
        </p:nvSpPr>
        <p:spPr>
          <a:xfrm>
            <a:off x="2436876" y="1287525"/>
            <a:ext cx="101600" cy="315595"/>
          </a:xfrm>
          <a:custGeom>
            <a:avLst/>
            <a:gdLst/>
            <a:ahLst/>
            <a:cxnLst/>
            <a:rect l="l" t="t" r="r" b="b"/>
            <a:pathLst>
              <a:path w="101600" h="315594">
                <a:moveTo>
                  <a:pt x="0" y="222885"/>
                </a:moveTo>
                <a:lnTo>
                  <a:pt x="25400" y="315340"/>
                </a:lnTo>
                <a:lnTo>
                  <a:pt x="77576" y="248031"/>
                </a:lnTo>
                <a:lnTo>
                  <a:pt x="53340" y="248031"/>
                </a:lnTo>
                <a:lnTo>
                  <a:pt x="25273" y="242570"/>
                </a:lnTo>
                <a:lnTo>
                  <a:pt x="28068" y="228481"/>
                </a:lnTo>
                <a:lnTo>
                  <a:pt x="0" y="222885"/>
                </a:lnTo>
                <a:close/>
              </a:path>
              <a:path w="101600" h="315594">
                <a:moveTo>
                  <a:pt x="28068" y="228481"/>
                </a:moveTo>
                <a:lnTo>
                  <a:pt x="25273" y="242570"/>
                </a:lnTo>
                <a:lnTo>
                  <a:pt x="53340" y="248031"/>
                </a:lnTo>
                <a:lnTo>
                  <a:pt x="56111" y="234073"/>
                </a:lnTo>
                <a:lnTo>
                  <a:pt x="28068" y="228481"/>
                </a:lnTo>
                <a:close/>
              </a:path>
              <a:path w="101600" h="315594">
                <a:moveTo>
                  <a:pt x="56111" y="234073"/>
                </a:moveTo>
                <a:lnTo>
                  <a:pt x="53340" y="248031"/>
                </a:lnTo>
                <a:lnTo>
                  <a:pt x="77576" y="248031"/>
                </a:lnTo>
                <a:lnTo>
                  <a:pt x="84074" y="239649"/>
                </a:lnTo>
                <a:lnTo>
                  <a:pt x="56111" y="234073"/>
                </a:lnTo>
                <a:close/>
              </a:path>
              <a:path w="101600" h="315594">
                <a:moveTo>
                  <a:pt x="73406" y="0"/>
                </a:moveTo>
                <a:lnTo>
                  <a:pt x="28068" y="228481"/>
                </a:lnTo>
                <a:lnTo>
                  <a:pt x="56111" y="234073"/>
                </a:lnTo>
                <a:lnTo>
                  <a:pt x="101473" y="5587"/>
                </a:lnTo>
                <a:lnTo>
                  <a:pt x="73406" y="0"/>
                </a:lnTo>
                <a:close/>
              </a:path>
            </a:pathLst>
          </a:custGeom>
          <a:solidFill>
            <a:srgbClr val="8B1515"/>
          </a:solidFill>
        </p:spPr>
        <p:txBody>
          <a:bodyPr wrap="square" lIns="0" tIns="0" rIns="0" bIns="0" rtlCol="0"/>
          <a:lstStyle/>
          <a:p>
            <a:endParaRPr/>
          </a:p>
        </p:txBody>
      </p:sp>
      <p:sp>
        <p:nvSpPr>
          <p:cNvPr id="41" name="object 41"/>
          <p:cNvSpPr txBox="1"/>
          <p:nvPr/>
        </p:nvSpPr>
        <p:spPr>
          <a:xfrm>
            <a:off x="8836659" y="3294062"/>
            <a:ext cx="622300" cy="577215"/>
          </a:xfrm>
          <a:prstGeom prst="rect">
            <a:avLst/>
          </a:prstGeom>
        </p:spPr>
        <p:txBody>
          <a:bodyPr vert="horz" wrap="square" lIns="0" tIns="10795" rIns="0" bIns="0" rtlCol="0">
            <a:spAutoFit/>
          </a:bodyPr>
          <a:lstStyle/>
          <a:p>
            <a:pPr marL="12700" marR="5080">
              <a:lnSpc>
                <a:spcPct val="100800"/>
              </a:lnSpc>
              <a:spcBef>
                <a:spcPts val="85"/>
              </a:spcBef>
            </a:pPr>
            <a:r>
              <a:rPr sz="1800" spc="-20">
                <a:solidFill>
                  <a:srgbClr val="FF07EB"/>
                </a:solidFill>
                <a:latin typeface="Calibri"/>
                <a:cs typeface="Calibri"/>
              </a:rPr>
              <a:t>Open </a:t>
            </a:r>
            <a:r>
              <a:rPr sz="1800" spc="-10">
                <a:solidFill>
                  <a:srgbClr val="FF07EB"/>
                </a:solidFill>
                <a:latin typeface="Calibri"/>
                <a:cs typeface="Calibri"/>
              </a:rPr>
              <a:t>region</a:t>
            </a:r>
            <a:endParaRPr sz="1800">
              <a:latin typeface="Calibri"/>
              <a:cs typeface="Calibri"/>
            </a:endParaRPr>
          </a:p>
        </p:txBody>
      </p:sp>
      <p:sp>
        <p:nvSpPr>
          <p:cNvPr id="42" name="object 42"/>
          <p:cNvSpPr/>
          <p:nvPr/>
        </p:nvSpPr>
        <p:spPr>
          <a:xfrm>
            <a:off x="8005698" y="3463544"/>
            <a:ext cx="750570" cy="142875"/>
          </a:xfrm>
          <a:custGeom>
            <a:avLst/>
            <a:gdLst/>
            <a:ahLst/>
            <a:cxnLst/>
            <a:rect l="l" t="t" r="r" b="b"/>
            <a:pathLst>
              <a:path w="750570" h="142875">
                <a:moveTo>
                  <a:pt x="76140" y="32979"/>
                </a:moveTo>
                <a:lnTo>
                  <a:pt x="74747" y="42378"/>
                </a:lnTo>
                <a:lnTo>
                  <a:pt x="749046" y="142875"/>
                </a:lnTo>
                <a:lnTo>
                  <a:pt x="750443" y="133476"/>
                </a:lnTo>
                <a:lnTo>
                  <a:pt x="76140" y="32979"/>
                </a:lnTo>
                <a:close/>
              </a:path>
              <a:path w="750570" h="142875">
                <a:moveTo>
                  <a:pt x="81025" y="0"/>
                </a:moveTo>
                <a:lnTo>
                  <a:pt x="0" y="26415"/>
                </a:lnTo>
                <a:lnTo>
                  <a:pt x="69850" y="75437"/>
                </a:lnTo>
                <a:lnTo>
                  <a:pt x="74747" y="42378"/>
                </a:lnTo>
                <a:lnTo>
                  <a:pt x="62229" y="40512"/>
                </a:lnTo>
                <a:lnTo>
                  <a:pt x="63626" y="31114"/>
                </a:lnTo>
                <a:lnTo>
                  <a:pt x="76416" y="31114"/>
                </a:lnTo>
                <a:lnTo>
                  <a:pt x="81025" y="0"/>
                </a:lnTo>
                <a:close/>
              </a:path>
              <a:path w="750570" h="142875">
                <a:moveTo>
                  <a:pt x="63626" y="31114"/>
                </a:moveTo>
                <a:lnTo>
                  <a:pt x="62229" y="40512"/>
                </a:lnTo>
                <a:lnTo>
                  <a:pt x="74747" y="42378"/>
                </a:lnTo>
                <a:lnTo>
                  <a:pt x="76140" y="32979"/>
                </a:lnTo>
                <a:lnTo>
                  <a:pt x="63626" y="31114"/>
                </a:lnTo>
                <a:close/>
              </a:path>
              <a:path w="750570" h="142875">
                <a:moveTo>
                  <a:pt x="76416" y="31114"/>
                </a:moveTo>
                <a:lnTo>
                  <a:pt x="63626" y="31114"/>
                </a:lnTo>
                <a:lnTo>
                  <a:pt x="76140" y="32979"/>
                </a:lnTo>
                <a:lnTo>
                  <a:pt x="76416" y="31114"/>
                </a:lnTo>
                <a:close/>
              </a:path>
            </a:pathLst>
          </a:custGeom>
          <a:solidFill>
            <a:srgbClr val="FF07EB"/>
          </a:solidFill>
        </p:spPr>
        <p:txBody>
          <a:bodyPr wrap="square" lIns="0" tIns="0" rIns="0" bIns="0" rtlCol="0"/>
          <a:lstStyle/>
          <a:p>
            <a:endParaRPr/>
          </a:p>
        </p:txBody>
      </p:sp>
      <p:sp>
        <p:nvSpPr>
          <p:cNvPr id="43" name="object 43"/>
          <p:cNvSpPr txBox="1"/>
          <p:nvPr/>
        </p:nvSpPr>
        <p:spPr>
          <a:xfrm>
            <a:off x="8305800" y="5180241"/>
            <a:ext cx="3276600" cy="647700"/>
          </a:xfrm>
          <a:prstGeom prst="rect">
            <a:avLst/>
          </a:prstGeom>
          <a:ln w="19055">
            <a:solidFill>
              <a:srgbClr val="89007E"/>
            </a:solidFill>
          </a:ln>
        </p:spPr>
        <p:txBody>
          <a:bodyPr vert="horz" wrap="square" lIns="0" tIns="31750" rIns="0" bIns="0" rtlCol="0">
            <a:spAutoFit/>
          </a:bodyPr>
          <a:lstStyle/>
          <a:p>
            <a:pPr marL="98425" marR="135890">
              <a:lnSpc>
                <a:spcPct val="100800"/>
              </a:lnSpc>
              <a:spcBef>
                <a:spcPts val="250"/>
              </a:spcBef>
            </a:pPr>
            <a:r>
              <a:rPr sz="1800">
                <a:solidFill>
                  <a:srgbClr val="89007E"/>
                </a:solidFill>
                <a:latin typeface="Calibri"/>
                <a:cs typeface="Calibri"/>
              </a:rPr>
              <a:t>But</a:t>
            </a:r>
            <a:r>
              <a:rPr sz="1800" spc="-40">
                <a:solidFill>
                  <a:srgbClr val="89007E"/>
                </a:solidFill>
                <a:latin typeface="Calibri"/>
                <a:cs typeface="Calibri"/>
              </a:rPr>
              <a:t> </a:t>
            </a:r>
            <a:r>
              <a:rPr sz="1800">
                <a:solidFill>
                  <a:srgbClr val="89007E"/>
                </a:solidFill>
                <a:latin typeface="Calibri"/>
                <a:cs typeface="Calibri"/>
              </a:rPr>
              <a:t>sort</a:t>
            </a:r>
            <a:r>
              <a:rPr sz="1800" spc="-40">
                <a:solidFill>
                  <a:srgbClr val="89007E"/>
                </a:solidFill>
                <a:latin typeface="Calibri"/>
                <a:cs typeface="Calibri"/>
              </a:rPr>
              <a:t> </a:t>
            </a:r>
            <a:r>
              <a:rPr sz="1800">
                <a:solidFill>
                  <a:srgbClr val="89007E"/>
                </a:solidFill>
                <a:latin typeface="Calibri"/>
                <a:cs typeface="Calibri"/>
              </a:rPr>
              <a:t>of</a:t>
            </a:r>
            <a:r>
              <a:rPr sz="1800" spc="15">
                <a:solidFill>
                  <a:srgbClr val="89007E"/>
                </a:solidFill>
                <a:latin typeface="Calibri"/>
                <a:cs typeface="Calibri"/>
              </a:rPr>
              <a:t> </a:t>
            </a:r>
            <a:r>
              <a:rPr sz="1800">
                <a:solidFill>
                  <a:srgbClr val="89007E"/>
                </a:solidFill>
                <a:latin typeface="Calibri"/>
                <a:cs typeface="Calibri"/>
              </a:rPr>
              <a:t>a</a:t>
            </a:r>
            <a:r>
              <a:rPr sz="1800" spc="5">
                <a:solidFill>
                  <a:srgbClr val="89007E"/>
                </a:solidFill>
                <a:latin typeface="Calibri"/>
                <a:cs typeface="Calibri"/>
              </a:rPr>
              <a:t> </a:t>
            </a:r>
            <a:r>
              <a:rPr sz="1800" spc="-10">
                <a:solidFill>
                  <a:srgbClr val="89007E"/>
                </a:solidFill>
                <a:latin typeface="Calibri"/>
                <a:cs typeface="Calibri"/>
              </a:rPr>
              <a:t>weird</a:t>
            </a:r>
            <a:r>
              <a:rPr sz="1800" spc="-5">
                <a:solidFill>
                  <a:srgbClr val="89007E"/>
                </a:solidFill>
                <a:latin typeface="Calibri"/>
                <a:cs typeface="Calibri"/>
              </a:rPr>
              <a:t> </a:t>
            </a:r>
            <a:r>
              <a:rPr sz="1800" spc="-20">
                <a:solidFill>
                  <a:srgbClr val="89007E"/>
                </a:solidFill>
                <a:latin typeface="Calibri"/>
                <a:cs typeface="Calibri"/>
              </a:rPr>
              <a:t>name </a:t>
            </a:r>
            <a:r>
              <a:rPr sz="1800">
                <a:solidFill>
                  <a:srgbClr val="89007E"/>
                </a:solidFill>
                <a:latin typeface="Calibri"/>
                <a:cs typeface="Calibri"/>
              </a:rPr>
              <a:t>because</a:t>
            </a:r>
            <a:r>
              <a:rPr sz="1800" spc="-10">
                <a:solidFill>
                  <a:srgbClr val="89007E"/>
                </a:solidFill>
                <a:latin typeface="Calibri"/>
                <a:cs typeface="Calibri"/>
              </a:rPr>
              <a:t> </a:t>
            </a:r>
            <a:r>
              <a:rPr sz="1800">
                <a:solidFill>
                  <a:srgbClr val="89007E"/>
                </a:solidFill>
                <a:latin typeface="Calibri"/>
                <a:cs typeface="Calibri"/>
              </a:rPr>
              <a:t>it</a:t>
            </a:r>
            <a:r>
              <a:rPr sz="1800" spc="-15">
                <a:solidFill>
                  <a:srgbClr val="89007E"/>
                </a:solidFill>
                <a:latin typeface="Calibri"/>
                <a:cs typeface="Calibri"/>
              </a:rPr>
              <a:t> </a:t>
            </a:r>
            <a:r>
              <a:rPr sz="1800" spc="-10">
                <a:solidFill>
                  <a:srgbClr val="89007E"/>
                </a:solidFill>
                <a:latin typeface="Calibri"/>
                <a:cs typeface="Calibri"/>
              </a:rPr>
              <a:t>returns</a:t>
            </a:r>
            <a:r>
              <a:rPr sz="1800" spc="-35">
                <a:solidFill>
                  <a:srgbClr val="89007E"/>
                </a:solidFill>
                <a:latin typeface="Calibri"/>
                <a:cs typeface="Calibri"/>
              </a:rPr>
              <a:t> </a:t>
            </a:r>
            <a:r>
              <a:rPr sz="1800">
                <a:solidFill>
                  <a:srgbClr val="89007E"/>
                </a:solidFill>
                <a:latin typeface="Calibri"/>
                <a:cs typeface="Calibri"/>
              </a:rPr>
              <a:t>a</a:t>
            </a:r>
            <a:r>
              <a:rPr sz="1800" spc="-45">
                <a:solidFill>
                  <a:srgbClr val="89007E"/>
                </a:solidFill>
                <a:latin typeface="Calibri"/>
                <a:cs typeface="Calibri"/>
              </a:rPr>
              <a:t> </a:t>
            </a:r>
            <a:r>
              <a:rPr sz="1800" spc="-10">
                <a:solidFill>
                  <a:srgbClr val="89007E"/>
                </a:solidFill>
                <a:latin typeface="Calibri"/>
                <a:cs typeface="Calibri"/>
              </a:rPr>
              <a:t>distribution!</a:t>
            </a:r>
            <a:endParaRPr sz="1800">
              <a:latin typeface="Calibri"/>
              <a:cs typeface="Calibri"/>
            </a:endParaRPr>
          </a:p>
        </p:txBody>
      </p:sp>
      <p:sp>
        <p:nvSpPr>
          <p:cNvPr id="44" name="object 44"/>
          <p:cNvSpPr/>
          <p:nvPr/>
        </p:nvSpPr>
        <p:spPr>
          <a:xfrm>
            <a:off x="6477000" y="5155946"/>
            <a:ext cx="1831339" cy="356870"/>
          </a:xfrm>
          <a:custGeom>
            <a:avLst/>
            <a:gdLst/>
            <a:ahLst/>
            <a:cxnLst/>
            <a:rect l="l" t="t" r="r" b="b"/>
            <a:pathLst>
              <a:path w="1831340" h="356870">
                <a:moveTo>
                  <a:pt x="76693" y="28230"/>
                </a:moveTo>
                <a:lnTo>
                  <a:pt x="73403" y="46924"/>
                </a:lnTo>
                <a:lnTo>
                  <a:pt x="1827656" y="356869"/>
                </a:lnTo>
                <a:lnTo>
                  <a:pt x="1830958" y="338073"/>
                </a:lnTo>
                <a:lnTo>
                  <a:pt x="76693" y="28230"/>
                </a:lnTo>
                <a:close/>
              </a:path>
              <a:path w="1831340" h="356870">
                <a:moveTo>
                  <a:pt x="81660" y="0"/>
                </a:moveTo>
                <a:lnTo>
                  <a:pt x="0" y="24256"/>
                </a:lnTo>
                <a:lnTo>
                  <a:pt x="68452" y="75056"/>
                </a:lnTo>
                <a:lnTo>
                  <a:pt x="73403" y="46924"/>
                </a:lnTo>
                <a:lnTo>
                  <a:pt x="60832" y="44703"/>
                </a:lnTo>
                <a:lnTo>
                  <a:pt x="64261" y="26034"/>
                </a:lnTo>
                <a:lnTo>
                  <a:pt x="77079" y="26034"/>
                </a:lnTo>
                <a:lnTo>
                  <a:pt x="81660" y="0"/>
                </a:lnTo>
                <a:close/>
              </a:path>
              <a:path w="1831340" h="356870">
                <a:moveTo>
                  <a:pt x="64261" y="26034"/>
                </a:moveTo>
                <a:lnTo>
                  <a:pt x="60832" y="44703"/>
                </a:lnTo>
                <a:lnTo>
                  <a:pt x="73403" y="46924"/>
                </a:lnTo>
                <a:lnTo>
                  <a:pt x="76693" y="28230"/>
                </a:lnTo>
                <a:lnTo>
                  <a:pt x="64261" y="26034"/>
                </a:lnTo>
                <a:close/>
              </a:path>
              <a:path w="1831340" h="356870">
                <a:moveTo>
                  <a:pt x="77079" y="26034"/>
                </a:moveTo>
                <a:lnTo>
                  <a:pt x="64261" y="26034"/>
                </a:lnTo>
                <a:lnTo>
                  <a:pt x="76693" y="28230"/>
                </a:lnTo>
                <a:lnTo>
                  <a:pt x="77079" y="26034"/>
                </a:lnTo>
                <a:close/>
              </a:path>
            </a:pathLst>
          </a:custGeom>
          <a:solidFill>
            <a:srgbClr val="89007E"/>
          </a:solidFill>
        </p:spPr>
        <p:txBody>
          <a:bodyPr wrap="square" lIns="0" tIns="0" rIns="0" bIns="0" rtlCol="0"/>
          <a:lstStyle/>
          <a:p>
            <a:endParaRPr/>
          </a:p>
        </p:txBody>
      </p:sp>
      <p:sp>
        <p:nvSpPr>
          <p:cNvPr id="45" name="object 45"/>
          <p:cNvSpPr txBox="1">
            <a:spLocks noGrp="1"/>
          </p:cNvSpPr>
          <p:nvPr>
            <p:ph type="sldNum" sz="quarter" idx="4294967295"/>
          </p:nvPr>
        </p:nvSpPr>
        <p:spPr>
          <a:xfrm>
            <a:off x="460057" y="6543833"/>
            <a:ext cx="280034" cy="2063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pPr>
            <a:fld id="{81D60167-4931-47E6-BA6A-407CBD079E47}" type="slidenum">
              <a:rPr lang="en-US" altLang="ja-JP" spc="-50" smtClean="0"/>
              <a:pPr marL="38100">
                <a:lnSpc>
                  <a:spcPts val="1450"/>
                </a:lnSpc>
              </a:pPr>
              <a:t>66</a:t>
            </a:fld>
            <a:endParaRPr spc="-25"/>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3379" y="491219"/>
            <a:ext cx="10515600" cy="447558"/>
          </a:xfrm>
          <a:prstGeom prst="rect">
            <a:avLst/>
          </a:prstGeom>
        </p:spPr>
        <p:txBody>
          <a:bodyPr vert="horz" wrap="square" lIns="0" tIns="16510" rIns="0" bIns="0" rtlCol="0">
            <a:spAutoFit/>
          </a:bodyPr>
          <a:lstStyle/>
          <a:p>
            <a:pPr marL="12700">
              <a:lnSpc>
                <a:spcPct val="100000"/>
              </a:lnSpc>
              <a:spcBef>
                <a:spcPts val="130"/>
              </a:spcBef>
            </a:pPr>
            <a:r>
              <a:rPr lang="en-US" sz="2800"/>
              <a:t>To</a:t>
            </a:r>
            <a:r>
              <a:rPr lang="en-US" sz="2800" spc="-15"/>
              <a:t> </a:t>
            </a:r>
            <a:r>
              <a:rPr lang="en-US" sz="2800"/>
              <a:t>train</a:t>
            </a:r>
            <a:r>
              <a:rPr lang="en-US" sz="2800" spc="-10"/>
              <a:t> </a:t>
            </a:r>
            <a:r>
              <a:rPr lang="en-US" sz="2800"/>
              <a:t>the</a:t>
            </a:r>
            <a:r>
              <a:rPr lang="en-US" sz="2800" spc="-55"/>
              <a:t> </a:t>
            </a:r>
            <a:r>
              <a:rPr lang="en-US" sz="2800"/>
              <a:t>model: Optimize</a:t>
            </a:r>
            <a:r>
              <a:rPr lang="en-US" sz="2800" spc="-55"/>
              <a:t> </a:t>
            </a:r>
            <a:r>
              <a:rPr lang="en-US" sz="2800"/>
              <a:t>value</a:t>
            </a:r>
            <a:r>
              <a:rPr lang="en-US" sz="2800" spc="-65"/>
              <a:t> </a:t>
            </a:r>
            <a:r>
              <a:rPr lang="en-US" sz="2800"/>
              <a:t>of</a:t>
            </a:r>
            <a:r>
              <a:rPr lang="en-US" sz="2800" spc="-45"/>
              <a:t> </a:t>
            </a:r>
            <a:r>
              <a:rPr lang="en-US" sz="2800"/>
              <a:t>parameters</a:t>
            </a:r>
            <a:r>
              <a:rPr lang="en-US" sz="2800" spc="-90"/>
              <a:t> </a:t>
            </a:r>
            <a:r>
              <a:rPr lang="en-US" sz="2800"/>
              <a:t>to</a:t>
            </a:r>
            <a:r>
              <a:rPr lang="en-US" sz="2800" spc="-10"/>
              <a:t> </a:t>
            </a:r>
            <a:r>
              <a:rPr lang="en-US" sz="2800"/>
              <a:t>minimize</a:t>
            </a:r>
            <a:r>
              <a:rPr lang="en-US" sz="2800" spc="-55"/>
              <a:t> </a:t>
            </a:r>
            <a:r>
              <a:rPr lang="en-US" sz="2800" spc="-20"/>
              <a:t>loss</a:t>
            </a:r>
          </a:p>
        </p:txBody>
      </p:sp>
      <p:sp>
        <p:nvSpPr>
          <p:cNvPr id="3" name="object 3"/>
          <p:cNvSpPr txBox="1"/>
          <p:nvPr/>
        </p:nvSpPr>
        <p:spPr>
          <a:xfrm>
            <a:off x="485457" y="1158303"/>
            <a:ext cx="10066655" cy="5302885"/>
          </a:xfrm>
          <a:prstGeom prst="rect">
            <a:avLst/>
          </a:prstGeom>
        </p:spPr>
        <p:txBody>
          <a:bodyPr vert="horz" wrap="square" lIns="0" tIns="12700" rIns="0" bIns="0" rtlCol="0">
            <a:spAutoFit/>
          </a:bodyPr>
          <a:lstStyle/>
          <a:p>
            <a:pPr marL="12700">
              <a:lnSpc>
                <a:spcPct val="100000"/>
              </a:lnSpc>
              <a:spcBef>
                <a:spcPts val="100"/>
              </a:spcBef>
            </a:pPr>
            <a:r>
              <a:rPr sz="2400">
                <a:latin typeface="Calibri"/>
                <a:cs typeface="Calibri"/>
              </a:rPr>
              <a:t>To</a:t>
            </a:r>
            <a:r>
              <a:rPr sz="2400" spc="-40">
                <a:latin typeface="Calibri"/>
                <a:cs typeface="Calibri"/>
              </a:rPr>
              <a:t> </a:t>
            </a:r>
            <a:r>
              <a:rPr sz="2400">
                <a:latin typeface="Calibri"/>
                <a:cs typeface="Calibri"/>
              </a:rPr>
              <a:t>train</a:t>
            </a:r>
            <a:r>
              <a:rPr sz="2400" spc="-35">
                <a:latin typeface="Calibri"/>
                <a:cs typeface="Calibri"/>
              </a:rPr>
              <a:t> </a:t>
            </a:r>
            <a:r>
              <a:rPr sz="2400">
                <a:latin typeface="Calibri"/>
                <a:cs typeface="Calibri"/>
              </a:rPr>
              <a:t>a model,</a:t>
            </a:r>
            <a:r>
              <a:rPr sz="2400" spc="-50">
                <a:latin typeface="Calibri"/>
                <a:cs typeface="Calibri"/>
              </a:rPr>
              <a:t> </a:t>
            </a:r>
            <a:r>
              <a:rPr sz="2400">
                <a:latin typeface="Calibri"/>
                <a:cs typeface="Calibri"/>
              </a:rPr>
              <a:t>we</a:t>
            </a:r>
            <a:r>
              <a:rPr sz="2400" spc="-45">
                <a:latin typeface="Calibri"/>
                <a:cs typeface="Calibri"/>
              </a:rPr>
              <a:t> </a:t>
            </a:r>
            <a:r>
              <a:rPr sz="2400">
                <a:latin typeface="Calibri"/>
                <a:cs typeface="Calibri"/>
              </a:rPr>
              <a:t>gradually</a:t>
            </a:r>
            <a:r>
              <a:rPr sz="2400" spc="-90">
                <a:latin typeface="Calibri"/>
                <a:cs typeface="Calibri"/>
              </a:rPr>
              <a:t> </a:t>
            </a:r>
            <a:r>
              <a:rPr sz="2400">
                <a:latin typeface="Calibri"/>
                <a:cs typeface="Calibri"/>
              </a:rPr>
              <a:t>adjust</a:t>
            </a:r>
            <a:r>
              <a:rPr sz="2400" spc="-30">
                <a:latin typeface="Calibri"/>
                <a:cs typeface="Calibri"/>
              </a:rPr>
              <a:t> </a:t>
            </a:r>
            <a:r>
              <a:rPr sz="2400">
                <a:latin typeface="Calibri"/>
                <a:cs typeface="Calibri"/>
              </a:rPr>
              <a:t>parameters</a:t>
            </a:r>
            <a:r>
              <a:rPr sz="2400" spc="-20">
                <a:latin typeface="Calibri"/>
                <a:cs typeface="Calibri"/>
              </a:rPr>
              <a:t> </a:t>
            </a:r>
            <a:r>
              <a:rPr sz="2400">
                <a:latin typeface="Calibri"/>
                <a:cs typeface="Calibri"/>
              </a:rPr>
              <a:t>to</a:t>
            </a:r>
            <a:r>
              <a:rPr sz="2400" spc="-40">
                <a:latin typeface="Calibri"/>
                <a:cs typeface="Calibri"/>
              </a:rPr>
              <a:t> </a:t>
            </a:r>
            <a:r>
              <a:rPr sz="2400">
                <a:latin typeface="Calibri"/>
                <a:cs typeface="Calibri"/>
              </a:rPr>
              <a:t>minimize</a:t>
            </a:r>
            <a:r>
              <a:rPr sz="2400" spc="-45">
                <a:latin typeface="Calibri"/>
                <a:cs typeface="Calibri"/>
              </a:rPr>
              <a:t> </a:t>
            </a:r>
            <a:r>
              <a:rPr sz="2400">
                <a:latin typeface="Calibri"/>
                <a:cs typeface="Calibri"/>
              </a:rPr>
              <a:t>a </a:t>
            </a:r>
            <a:r>
              <a:rPr sz="2400" spc="-20">
                <a:latin typeface="Calibri"/>
                <a:cs typeface="Calibri"/>
              </a:rPr>
              <a:t>loss</a:t>
            </a:r>
            <a:endParaRPr sz="2400">
              <a:latin typeface="Calibri"/>
              <a:cs typeface="Calibri"/>
            </a:endParaRPr>
          </a:p>
          <a:p>
            <a:pPr>
              <a:lnSpc>
                <a:spcPct val="100000"/>
              </a:lnSpc>
              <a:spcBef>
                <a:spcPts val="1085"/>
              </a:spcBef>
            </a:pPr>
            <a:endParaRPr sz="2400">
              <a:latin typeface="Calibri"/>
              <a:cs typeface="Calibri"/>
            </a:endParaRPr>
          </a:p>
          <a:p>
            <a:pPr marL="355600" marR="6386830" indent="-343535">
              <a:lnSpc>
                <a:spcPct val="100400"/>
              </a:lnSpc>
              <a:buClr>
                <a:srgbClr val="8B1515"/>
              </a:buClr>
              <a:buFont typeface="Times New Roman"/>
              <a:buChar char="•"/>
              <a:tabLst>
                <a:tab pos="355600" algn="l"/>
              </a:tabLst>
            </a:pPr>
            <a:r>
              <a:rPr sz="2400">
                <a:latin typeface="Calibri"/>
                <a:cs typeface="Calibri"/>
              </a:rPr>
              <a:t>Recall:</a:t>
            </a:r>
            <a:r>
              <a:rPr sz="2400" spc="-60">
                <a:latin typeface="Calibri"/>
                <a:cs typeface="Calibri"/>
              </a:rPr>
              <a:t> </a:t>
            </a:r>
            <a:r>
              <a:rPr sz="2400">
                <a:latin typeface="Cambria Math"/>
                <a:cs typeface="Cambria Math"/>
              </a:rPr>
              <a:t>𝜃</a:t>
            </a:r>
            <a:r>
              <a:rPr sz="2400" spc="35">
                <a:latin typeface="Cambria Math"/>
                <a:cs typeface="Cambria Math"/>
              </a:rPr>
              <a:t> </a:t>
            </a:r>
            <a:r>
              <a:rPr sz="2400">
                <a:latin typeface="Calibri"/>
                <a:cs typeface="Calibri"/>
              </a:rPr>
              <a:t>represents</a:t>
            </a:r>
            <a:r>
              <a:rPr sz="2400" spc="-20">
                <a:latin typeface="Calibri"/>
                <a:cs typeface="Calibri"/>
              </a:rPr>
              <a:t> </a:t>
            </a:r>
            <a:r>
              <a:rPr sz="2400" b="1">
                <a:solidFill>
                  <a:srgbClr val="89007E"/>
                </a:solidFill>
                <a:latin typeface="Calibri"/>
                <a:cs typeface="Calibri"/>
              </a:rPr>
              <a:t>all</a:t>
            </a:r>
            <a:r>
              <a:rPr sz="2400" b="1" spc="-50">
                <a:solidFill>
                  <a:srgbClr val="89007E"/>
                </a:solidFill>
                <a:latin typeface="Calibri"/>
                <a:cs typeface="Calibri"/>
              </a:rPr>
              <a:t> </a:t>
            </a:r>
            <a:r>
              <a:rPr sz="2400" spc="-25">
                <a:latin typeface="Calibri"/>
                <a:cs typeface="Calibri"/>
              </a:rPr>
              <a:t>the </a:t>
            </a:r>
            <a:r>
              <a:rPr sz="2400">
                <a:latin typeface="Calibri"/>
                <a:cs typeface="Calibri"/>
              </a:rPr>
              <a:t>model</a:t>
            </a:r>
            <a:r>
              <a:rPr sz="2400" spc="-5">
                <a:latin typeface="Calibri"/>
                <a:cs typeface="Calibri"/>
              </a:rPr>
              <a:t> </a:t>
            </a:r>
            <a:r>
              <a:rPr sz="2400">
                <a:latin typeface="Calibri"/>
                <a:cs typeface="Calibri"/>
              </a:rPr>
              <a:t>parameters,</a:t>
            </a:r>
            <a:r>
              <a:rPr sz="2400" spc="-55">
                <a:latin typeface="Calibri"/>
                <a:cs typeface="Calibri"/>
              </a:rPr>
              <a:t> </a:t>
            </a:r>
            <a:r>
              <a:rPr sz="2400">
                <a:latin typeface="Calibri"/>
                <a:cs typeface="Calibri"/>
              </a:rPr>
              <a:t>in</a:t>
            </a:r>
            <a:r>
              <a:rPr sz="2400" spc="-50">
                <a:latin typeface="Calibri"/>
                <a:cs typeface="Calibri"/>
              </a:rPr>
              <a:t> </a:t>
            </a:r>
            <a:r>
              <a:rPr sz="2400" spc="-25">
                <a:latin typeface="Calibri"/>
                <a:cs typeface="Calibri"/>
              </a:rPr>
              <a:t>one </a:t>
            </a:r>
            <a:r>
              <a:rPr sz="2400">
                <a:latin typeface="Calibri"/>
                <a:cs typeface="Calibri"/>
              </a:rPr>
              <a:t>long</a:t>
            </a:r>
            <a:r>
              <a:rPr sz="2400" spc="-45">
                <a:latin typeface="Calibri"/>
                <a:cs typeface="Calibri"/>
              </a:rPr>
              <a:t> </a:t>
            </a:r>
            <a:r>
              <a:rPr sz="2400" spc="-10">
                <a:latin typeface="Calibri"/>
                <a:cs typeface="Calibri"/>
              </a:rPr>
              <a:t>vector</a:t>
            </a:r>
            <a:endParaRPr sz="2400">
              <a:latin typeface="Calibri"/>
              <a:cs typeface="Calibri"/>
            </a:endParaRPr>
          </a:p>
          <a:p>
            <a:pPr marL="355600" indent="-342900">
              <a:lnSpc>
                <a:spcPts val="2870"/>
              </a:lnSpc>
              <a:spcBef>
                <a:spcPts val="575"/>
              </a:spcBef>
              <a:buClr>
                <a:srgbClr val="8B1515"/>
              </a:buClr>
              <a:buFont typeface="Times New Roman"/>
              <a:buChar char="•"/>
              <a:tabLst>
                <a:tab pos="355600" algn="l"/>
              </a:tabLst>
            </a:pPr>
            <a:r>
              <a:rPr sz="2400">
                <a:latin typeface="Calibri"/>
                <a:cs typeface="Calibri"/>
              </a:rPr>
              <a:t>In</a:t>
            </a:r>
            <a:r>
              <a:rPr sz="2400" spc="-25">
                <a:latin typeface="Calibri"/>
                <a:cs typeface="Calibri"/>
              </a:rPr>
              <a:t> </a:t>
            </a:r>
            <a:r>
              <a:rPr sz="2400">
                <a:latin typeface="Calibri"/>
                <a:cs typeface="Calibri"/>
              </a:rPr>
              <a:t>our</a:t>
            </a:r>
            <a:r>
              <a:rPr sz="2400" spc="-45">
                <a:latin typeface="Calibri"/>
                <a:cs typeface="Calibri"/>
              </a:rPr>
              <a:t> </a:t>
            </a:r>
            <a:r>
              <a:rPr sz="2400">
                <a:latin typeface="Calibri"/>
                <a:cs typeface="Calibri"/>
              </a:rPr>
              <a:t>case,</a:t>
            </a:r>
            <a:r>
              <a:rPr sz="2400" spc="45">
                <a:latin typeface="Calibri"/>
                <a:cs typeface="Calibri"/>
              </a:rPr>
              <a:t> </a:t>
            </a:r>
            <a:r>
              <a:rPr sz="2400" spc="-20">
                <a:latin typeface="Calibri"/>
                <a:cs typeface="Calibri"/>
              </a:rPr>
              <a:t>with</a:t>
            </a:r>
            <a:endParaRPr sz="2400">
              <a:latin typeface="Calibri"/>
              <a:cs typeface="Calibri"/>
            </a:endParaRPr>
          </a:p>
          <a:p>
            <a:pPr marL="355600">
              <a:lnSpc>
                <a:spcPts val="2870"/>
              </a:lnSpc>
            </a:pPr>
            <a:r>
              <a:rPr sz="2400" i="1" spc="-10">
                <a:latin typeface="Calibri"/>
                <a:cs typeface="Calibri"/>
              </a:rPr>
              <a:t>d</a:t>
            </a:r>
            <a:r>
              <a:rPr sz="2400" spc="-10">
                <a:latin typeface="Calibri"/>
                <a:cs typeface="Calibri"/>
              </a:rPr>
              <a:t>-</a:t>
            </a:r>
            <a:r>
              <a:rPr sz="2400">
                <a:latin typeface="Calibri"/>
                <a:cs typeface="Calibri"/>
              </a:rPr>
              <a:t>dimensional</a:t>
            </a:r>
            <a:r>
              <a:rPr sz="2400" spc="-40">
                <a:latin typeface="Calibri"/>
                <a:cs typeface="Calibri"/>
              </a:rPr>
              <a:t> </a:t>
            </a:r>
            <a:r>
              <a:rPr sz="2400">
                <a:latin typeface="Calibri"/>
                <a:cs typeface="Calibri"/>
              </a:rPr>
              <a:t>vectors</a:t>
            </a:r>
            <a:r>
              <a:rPr sz="2400" spc="-120">
                <a:latin typeface="Calibri"/>
                <a:cs typeface="Calibri"/>
              </a:rPr>
              <a:t> </a:t>
            </a:r>
            <a:r>
              <a:rPr sz="2400" spc="-25">
                <a:latin typeface="Calibri"/>
                <a:cs typeface="Calibri"/>
              </a:rPr>
              <a:t>and</a:t>
            </a:r>
            <a:endParaRPr sz="2400">
              <a:latin typeface="Calibri"/>
              <a:cs typeface="Calibri"/>
            </a:endParaRPr>
          </a:p>
          <a:p>
            <a:pPr marL="355600">
              <a:lnSpc>
                <a:spcPct val="100000"/>
              </a:lnSpc>
              <a:spcBef>
                <a:spcPts val="50"/>
              </a:spcBef>
            </a:pPr>
            <a:r>
              <a:rPr sz="2400" i="1" spc="-10">
                <a:latin typeface="Calibri"/>
                <a:cs typeface="Calibri"/>
              </a:rPr>
              <a:t>V</a:t>
            </a:r>
            <a:r>
              <a:rPr sz="2400" spc="-10">
                <a:latin typeface="Calibri"/>
                <a:cs typeface="Calibri"/>
              </a:rPr>
              <a:t>-</a:t>
            </a:r>
            <a:r>
              <a:rPr sz="2400">
                <a:latin typeface="Calibri"/>
                <a:cs typeface="Calibri"/>
              </a:rPr>
              <a:t>many</a:t>
            </a:r>
            <a:r>
              <a:rPr sz="2400" spc="-80">
                <a:latin typeface="Calibri"/>
                <a:cs typeface="Calibri"/>
              </a:rPr>
              <a:t> </a:t>
            </a:r>
            <a:r>
              <a:rPr sz="2400">
                <a:latin typeface="Calibri"/>
                <a:cs typeface="Calibri"/>
              </a:rPr>
              <a:t>words,</a:t>
            </a:r>
            <a:r>
              <a:rPr sz="2400" spc="-35">
                <a:latin typeface="Calibri"/>
                <a:cs typeface="Calibri"/>
              </a:rPr>
              <a:t> </a:t>
            </a:r>
            <a:r>
              <a:rPr sz="2400">
                <a:latin typeface="Calibri"/>
                <a:cs typeface="Calibri"/>
              </a:rPr>
              <a:t>we</a:t>
            </a:r>
            <a:r>
              <a:rPr sz="2400" spc="-35">
                <a:latin typeface="Calibri"/>
                <a:cs typeface="Calibri"/>
              </a:rPr>
              <a:t> </a:t>
            </a:r>
            <a:r>
              <a:rPr sz="2400">
                <a:latin typeface="Calibri"/>
                <a:cs typeface="Calibri"/>
              </a:rPr>
              <a:t>have</a:t>
            </a:r>
            <a:r>
              <a:rPr sz="2400" spc="15">
                <a:latin typeface="Calibri"/>
                <a:cs typeface="Calibri"/>
              </a:rPr>
              <a:t> </a:t>
            </a:r>
            <a:r>
              <a:rPr sz="2400" spc="-50">
                <a:latin typeface="Wingdings"/>
                <a:cs typeface="Wingdings"/>
              </a:rPr>
              <a:t></a:t>
            </a:r>
            <a:endParaRPr sz="2400">
              <a:latin typeface="Wingdings"/>
              <a:cs typeface="Wingdings"/>
            </a:endParaRPr>
          </a:p>
          <a:p>
            <a:pPr marL="355600" marR="6282690" indent="-343535">
              <a:lnSpc>
                <a:spcPts val="2850"/>
              </a:lnSpc>
              <a:spcBef>
                <a:spcPts val="690"/>
              </a:spcBef>
              <a:buClr>
                <a:srgbClr val="8B1515"/>
              </a:buClr>
              <a:buFont typeface="Times New Roman"/>
              <a:buChar char="•"/>
              <a:tabLst>
                <a:tab pos="355600" algn="l"/>
              </a:tabLst>
            </a:pPr>
            <a:r>
              <a:rPr sz="2400">
                <a:latin typeface="Calibri"/>
                <a:cs typeface="Calibri"/>
              </a:rPr>
              <a:t>Remember:</a:t>
            </a:r>
            <a:r>
              <a:rPr sz="2400" spc="-15">
                <a:latin typeface="Calibri"/>
                <a:cs typeface="Calibri"/>
              </a:rPr>
              <a:t> </a:t>
            </a:r>
            <a:r>
              <a:rPr sz="2400">
                <a:latin typeface="Calibri"/>
                <a:cs typeface="Calibri"/>
              </a:rPr>
              <a:t>every</a:t>
            </a:r>
            <a:r>
              <a:rPr sz="2400" spc="-75">
                <a:latin typeface="Calibri"/>
                <a:cs typeface="Calibri"/>
              </a:rPr>
              <a:t> </a:t>
            </a:r>
            <a:r>
              <a:rPr sz="2400">
                <a:latin typeface="Calibri"/>
                <a:cs typeface="Calibri"/>
              </a:rPr>
              <a:t>word</a:t>
            </a:r>
            <a:r>
              <a:rPr sz="2400" spc="-25">
                <a:latin typeface="Calibri"/>
                <a:cs typeface="Calibri"/>
              </a:rPr>
              <a:t> has </a:t>
            </a:r>
            <a:r>
              <a:rPr sz="2400">
                <a:latin typeface="Calibri"/>
                <a:cs typeface="Calibri"/>
              </a:rPr>
              <a:t>two</a:t>
            </a:r>
            <a:r>
              <a:rPr sz="2400" spc="10">
                <a:latin typeface="Calibri"/>
                <a:cs typeface="Calibri"/>
              </a:rPr>
              <a:t> </a:t>
            </a:r>
            <a:r>
              <a:rPr sz="2400" spc="-10">
                <a:latin typeface="Calibri"/>
                <a:cs typeface="Calibri"/>
              </a:rPr>
              <a:t>vectors</a:t>
            </a:r>
            <a:endParaRPr sz="2400">
              <a:latin typeface="Calibri"/>
              <a:cs typeface="Calibri"/>
            </a:endParaRPr>
          </a:p>
          <a:p>
            <a:pPr>
              <a:lnSpc>
                <a:spcPct val="100000"/>
              </a:lnSpc>
              <a:spcBef>
                <a:spcPts val="1010"/>
              </a:spcBef>
              <a:buClr>
                <a:srgbClr val="8B1515"/>
              </a:buClr>
              <a:buFont typeface="Times New Roman"/>
              <a:buChar char="•"/>
            </a:pPr>
            <a:endParaRPr sz="2400">
              <a:latin typeface="Calibri"/>
              <a:cs typeface="Calibri"/>
            </a:endParaRPr>
          </a:p>
          <a:p>
            <a:pPr marL="355600" indent="-342900">
              <a:lnSpc>
                <a:spcPct val="100000"/>
              </a:lnSpc>
              <a:spcBef>
                <a:spcPts val="5"/>
              </a:spcBef>
              <a:buClr>
                <a:srgbClr val="8B1515"/>
              </a:buClr>
              <a:buFont typeface="Times New Roman"/>
              <a:buChar char="•"/>
              <a:tabLst>
                <a:tab pos="355600" algn="l"/>
              </a:tabLst>
            </a:pPr>
            <a:r>
              <a:rPr sz="2400">
                <a:latin typeface="Calibri"/>
                <a:cs typeface="Calibri"/>
              </a:rPr>
              <a:t>We</a:t>
            </a:r>
            <a:r>
              <a:rPr sz="2400" spc="-35">
                <a:latin typeface="Calibri"/>
                <a:cs typeface="Calibri"/>
              </a:rPr>
              <a:t> </a:t>
            </a:r>
            <a:r>
              <a:rPr sz="2400">
                <a:latin typeface="Calibri"/>
                <a:cs typeface="Calibri"/>
              </a:rPr>
              <a:t>optimize</a:t>
            </a:r>
            <a:r>
              <a:rPr sz="2400" spc="-30">
                <a:latin typeface="Calibri"/>
                <a:cs typeface="Calibri"/>
              </a:rPr>
              <a:t> </a:t>
            </a:r>
            <a:r>
              <a:rPr sz="2400">
                <a:latin typeface="Calibri"/>
                <a:cs typeface="Calibri"/>
              </a:rPr>
              <a:t>these</a:t>
            </a:r>
            <a:r>
              <a:rPr sz="2400" spc="-30">
                <a:latin typeface="Calibri"/>
                <a:cs typeface="Calibri"/>
              </a:rPr>
              <a:t> </a:t>
            </a:r>
            <a:r>
              <a:rPr sz="2400">
                <a:latin typeface="Calibri"/>
                <a:cs typeface="Calibri"/>
              </a:rPr>
              <a:t>parameters</a:t>
            </a:r>
            <a:r>
              <a:rPr sz="2400" spc="-5">
                <a:latin typeface="Calibri"/>
                <a:cs typeface="Calibri"/>
              </a:rPr>
              <a:t> </a:t>
            </a:r>
            <a:r>
              <a:rPr sz="2400">
                <a:latin typeface="Calibri"/>
                <a:cs typeface="Calibri"/>
              </a:rPr>
              <a:t>by</a:t>
            </a:r>
            <a:r>
              <a:rPr sz="2400" spc="-80">
                <a:latin typeface="Calibri"/>
                <a:cs typeface="Calibri"/>
              </a:rPr>
              <a:t> </a:t>
            </a:r>
            <a:r>
              <a:rPr sz="2400">
                <a:latin typeface="Calibri"/>
                <a:cs typeface="Calibri"/>
              </a:rPr>
              <a:t>walking</a:t>
            </a:r>
            <a:r>
              <a:rPr sz="2400" spc="-40">
                <a:latin typeface="Calibri"/>
                <a:cs typeface="Calibri"/>
              </a:rPr>
              <a:t> </a:t>
            </a:r>
            <a:r>
              <a:rPr sz="2400">
                <a:latin typeface="Calibri"/>
                <a:cs typeface="Calibri"/>
              </a:rPr>
              <a:t>down</a:t>
            </a:r>
            <a:r>
              <a:rPr sz="2400" spc="-30">
                <a:latin typeface="Calibri"/>
                <a:cs typeface="Calibri"/>
              </a:rPr>
              <a:t> </a:t>
            </a:r>
            <a:r>
              <a:rPr sz="2400">
                <a:latin typeface="Calibri"/>
                <a:cs typeface="Calibri"/>
              </a:rPr>
              <a:t>the</a:t>
            </a:r>
            <a:r>
              <a:rPr sz="2400" spc="-30">
                <a:latin typeface="Calibri"/>
                <a:cs typeface="Calibri"/>
              </a:rPr>
              <a:t> </a:t>
            </a:r>
            <a:r>
              <a:rPr sz="2400">
                <a:latin typeface="Calibri"/>
                <a:cs typeface="Calibri"/>
              </a:rPr>
              <a:t>gradient</a:t>
            </a:r>
            <a:r>
              <a:rPr sz="2400" spc="-85">
                <a:latin typeface="Calibri"/>
                <a:cs typeface="Calibri"/>
              </a:rPr>
              <a:t> </a:t>
            </a:r>
            <a:r>
              <a:rPr sz="2400">
                <a:latin typeface="Calibri"/>
                <a:cs typeface="Calibri"/>
              </a:rPr>
              <a:t>(see</a:t>
            </a:r>
            <a:r>
              <a:rPr sz="2400" spc="-30">
                <a:latin typeface="Calibri"/>
                <a:cs typeface="Calibri"/>
              </a:rPr>
              <a:t> </a:t>
            </a:r>
            <a:r>
              <a:rPr sz="2400">
                <a:latin typeface="Calibri"/>
                <a:cs typeface="Calibri"/>
              </a:rPr>
              <a:t>right</a:t>
            </a:r>
            <a:r>
              <a:rPr sz="2400" spc="-15">
                <a:latin typeface="Calibri"/>
                <a:cs typeface="Calibri"/>
              </a:rPr>
              <a:t> </a:t>
            </a:r>
            <a:r>
              <a:rPr sz="2400" spc="-10">
                <a:latin typeface="Calibri"/>
                <a:cs typeface="Calibri"/>
              </a:rPr>
              <a:t>figure)</a:t>
            </a:r>
            <a:endParaRPr sz="2400">
              <a:latin typeface="Calibri"/>
              <a:cs typeface="Calibri"/>
            </a:endParaRPr>
          </a:p>
          <a:p>
            <a:pPr marL="355600" indent="-342900">
              <a:lnSpc>
                <a:spcPct val="100000"/>
              </a:lnSpc>
              <a:spcBef>
                <a:spcPts val="650"/>
              </a:spcBef>
              <a:buClr>
                <a:srgbClr val="8B1515"/>
              </a:buClr>
              <a:buFont typeface="Times New Roman"/>
              <a:buChar char="•"/>
              <a:tabLst>
                <a:tab pos="355600" algn="l"/>
              </a:tabLst>
            </a:pPr>
            <a:r>
              <a:rPr sz="2400">
                <a:latin typeface="Calibri"/>
                <a:cs typeface="Calibri"/>
              </a:rPr>
              <a:t>We</a:t>
            </a:r>
            <a:r>
              <a:rPr sz="2400" spc="-25">
                <a:latin typeface="Calibri"/>
                <a:cs typeface="Calibri"/>
              </a:rPr>
              <a:t> </a:t>
            </a:r>
            <a:r>
              <a:rPr sz="2400">
                <a:latin typeface="Calibri"/>
                <a:cs typeface="Calibri"/>
              </a:rPr>
              <a:t>compute</a:t>
            </a:r>
            <a:r>
              <a:rPr sz="2400" spc="-25">
                <a:latin typeface="Calibri"/>
                <a:cs typeface="Calibri"/>
              </a:rPr>
              <a:t> </a:t>
            </a:r>
            <a:r>
              <a:rPr sz="2400">
                <a:solidFill>
                  <a:srgbClr val="89007E"/>
                </a:solidFill>
                <a:latin typeface="Calibri"/>
                <a:cs typeface="Calibri"/>
              </a:rPr>
              <a:t>all</a:t>
            </a:r>
            <a:r>
              <a:rPr sz="2400" spc="-45">
                <a:solidFill>
                  <a:srgbClr val="89007E"/>
                </a:solidFill>
                <a:latin typeface="Calibri"/>
                <a:cs typeface="Calibri"/>
              </a:rPr>
              <a:t> </a:t>
            </a:r>
            <a:r>
              <a:rPr sz="2400">
                <a:latin typeface="Calibri"/>
                <a:cs typeface="Calibri"/>
              </a:rPr>
              <a:t>vector</a:t>
            </a:r>
            <a:r>
              <a:rPr sz="2400" spc="-45">
                <a:latin typeface="Calibri"/>
                <a:cs typeface="Calibri"/>
              </a:rPr>
              <a:t> </a:t>
            </a:r>
            <a:r>
              <a:rPr sz="2400" spc="-10">
                <a:latin typeface="Calibri"/>
                <a:cs typeface="Calibri"/>
              </a:rPr>
              <a:t>gradients!</a:t>
            </a:r>
            <a:endParaRPr sz="2400">
              <a:latin typeface="Calibri"/>
              <a:cs typeface="Calibri"/>
            </a:endParaRPr>
          </a:p>
        </p:txBody>
      </p:sp>
      <p:pic>
        <p:nvPicPr>
          <p:cNvPr id="4" name="object 4"/>
          <p:cNvPicPr/>
          <p:nvPr/>
        </p:nvPicPr>
        <p:blipFill>
          <a:blip r:embed="rId3" cstate="print"/>
          <a:stretch>
            <a:fillRect/>
          </a:stretch>
        </p:blipFill>
        <p:spPr>
          <a:xfrm>
            <a:off x="4728973" y="2232414"/>
            <a:ext cx="3215254" cy="3023988"/>
          </a:xfrm>
          <a:prstGeom prst="rect">
            <a:avLst/>
          </a:prstGeom>
        </p:spPr>
      </p:pic>
      <p:pic>
        <p:nvPicPr>
          <p:cNvPr id="5" name="object 5"/>
          <p:cNvPicPr/>
          <p:nvPr/>
        </p:nvPicPr>
        <p:blipFill>
          <a:blip r:embed="rId4" cstate="print"/>
          <a:stretch>
            <a:fillRect/>
          </a:stretch>
        </p:blipFill>
        <p:spPr>
          <a:xfrm>
            <a:off x="8345922" y="2044913"/>
            <a:ext cx="3448427" cy="3442437"/>
          </a:xfrm>
          <a:prstGeom prst="rect">
            <a:avLst/>
          </a:prstGeom>
        </p:spPr>
      </p:pic>
      <p:sp>
        <p:nvSpPr>
          <p:cNvPr id="6" name="object 6"/>
          <p:cNvSpPr txBox="1">
            <a:spLocks noGrp="1"/>
          </p:cNvSpPr>
          <p:nvPr>
            <p:ph type="sldNum" sz="quarter" idx="4294967295"/>
          </p:nvPr>
        </p:nvSpPr>
        <p:spPr>
          <a:xfrm>
            <a:off x="460057" y="6543833"/>
            <a:ext cx="280034" cy="2063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pPr>
            <a:fld id="{81D60167-4931-47E6-BA6A-407CBD079E47}" type="slidenum">
              <a:rPr lang="en-US" altLang="ja-JP" spc="-50" smtClean="0"/>
              <a:pPr marL="38100">
                <a:lnSpc>
                  <a:spcPts val="1450"/>
                </a:lnSpc>
              </a:pPr>
              <a:t>67</a:t>
            </a:fld>
            <a:endParaRPr spc="-25"/>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0417" y="0"/>
            <a:ext cx="10515600" cy="1325563"/>
          </a:xfrm>
          <a:prstGeom prst="rect">
            <a:avLst/>
          </a:prstGeom>
        </p:spPr>
        <p:txBody>
          <a:bodyPr vert="horz" wrap="square" lIns="0" tIns="16510" rIns="0" bIns="0" rtlCol="0">
            <a:spAutoFit/>
          </a:bodyPr>
          <a:lstStyle/>
          <a:p>
            <a:pPr marL="12700">
              <a:lnSpc>
                <a:spcPct val="100000"/>
              </a:lnSpc>
              <a:spcBef>
                <a:spcPts val="130"/>
              </a:spcBef>
            </a:pPr>
            <a:r>
              <a:rPr lang="en-US"/>
              <a:t>5.</a:t>
            </a:r>
            <a:r>
              <a:rPr lang="en-US" spc="-60"/>
              <a:t> </a:t>
            </a:r>
            <a:r>
              <a:rPr lang="en-US"/>
              <a:t>Optimization:</a:t>
            </a:r>
            <a:r>
              <a:rPr lang="en-US" spc="-20"/>
              <a:t> </a:t>
            </a:r>
            <a:r>
              <a:rPr lang="en-US"/>
              <a:t>Gradient</a:t>
            </a:r>
            <a:r>
              <a:rPr lang="en-US" spc="-95"/>
              <a:t> </a:t>
            </a:r>
            <a:r>
              <a:rPr lang="en-US" spc="-10"/>
              <a:t>Descent</a:t>
            </a:r>
          </a:p>
        </p:txBody>
      </p:sp>
      <p:sp>
        <p:nvSpPr>
          <p:cNvPr id="3" name="object 3"/>
          <p:cNvSpPr/>
          <p:nvPr/>
        </p:nvSpPr>
        <p:spPr>
          <a:xfrm>
            <a:off x="4043045" y="1245997"/>
            <a:ext cx="380365" cy="282575"/>
          </a:xfrm>
          <a:custGeom>
            <a:avLst/>
            <a:gdLst/>
            <a:ahLst/>
            <a:cxnLst/>
            <a:rect l="l" t="t" r="r" b="b"/>
            <a:pathLst>
              <a:path w="380364" h="282575">
                <a:moveTo>
                  <a:pt x="289940" y="0"/>
                </a:moveTo>
                <a:lnTo>
                  <a:pt x="285876" y="11429"/>
                </a:lnTo>
                <a:lnTo>
                  <a:pt x="302240" y="18504"/>
                </a:lnTo>
                <a:lnTo>
                  <a:pt x="316293" y="28305"/>
                </a:lnTo>
                <a:lnTo>
                  <a:pt x="344826" y="73798"/>
                </a:lnTo>
                <a:lnTo>
                  <a:pt x="353104" y="115232"/>
                </a:lnTo>
                <a:lnTo>
                  <a:pt x="353157" y="115605"/>
                </a:lnTo>
                <a:lnTo>
                  <a:pt x="353155" y="164562"/>
                </a:lnTo>
                <a:lnTo>
                  <a:pt x="344773" y="207476"/>
                </a:lnTo>
                <a:lnTo>
                  <a:pt x="316293" y="253730"/>
                </a:lnTo>
                <a:lnTo>
                  <a:pt x="286384" y="270763"/>
                </a:lnTo>
                <a:lnTo>
                  <a:pt x="289940" y="282193"/>
                </a:lnTo>
                <a:lnTo>
                  <a:pt x="328437" y="264128"/>
                </a:lnTo>
                <a:lnTo>
                  <a:pt x="356742" y="232917"/>
                </a:lnTo>
                <a:lnTo>
                  <a:pt x="374173" y="191007"/>
                </a:lnTo>
                <a:lnTo>
                  <a:pt x="379983" y="141097"/>
                </a:lnTo>
                <a:lnTo>
                  <a:pt x="378550" y="115605"/>
                </a:lnTo>
                <a:lnTo>
                  <a:pt x="366857" y="69409"/>
                </a:lnTo>
                <a:lnTo>
                  <a:pt x="343733" y="32093"/>
                </a:lnTo>
                <a:lnTo>
                  <a:pt x="310395" y="7379"/>
                </a:lnTo>
                <a:lnTo>
                  <a:pt x="289940" y="0"/>
                </a:lnTo>
                <a:close/>
              </a:path>
              <a:path w="380364" h="282575">
                <a:moveTo>
                  <a:pt x="90042" y="0"/>
                </a:moveTo>
                <a:lnTo>
                  <a:pt x="51657" y="18081"/>
                </a:lnTo>
                <a:lnTo>
                  <a:pt x="23367" y="49402"/>
                </a:lnTo>
                <a:lnTo>
                  <a:pt x="5826" y="91344"/>
                </a:lnTo>
                <a:lnTo>
                  <a:pt x="78" y="139700"/>
                </a:lnTo>
                <a:lnTo>
                  <a:pt x="0" y="141097"/>
                </a:lnTo>
                <a:lnTo>
                  <a:pt x="1452" y="167052"/>
                </a:lnTo>
                <a:lnTo>
                  <a:pt x="13073" y="212963"/>
                </a:lnTo>
                <a:lnTo>
                  <a:pt x="36125" y="250154"/>
                </a:lnTo>
                <a:lnTo>
                  <a:pt x="69514" y="274816"/>
                </a:lnTo>
                <a:lnTo>
                  <a:pt x="90042" y="282193"/>
                </a:lnTo>
                <a:lnTo>
                  <a:pt x="93599" y="270763"/>
                </a:lnTo>
                <a:lnTo>
                  <a:pt x="77549" y="263646"/>
                </a:lnTo>
                <a:lnTo>
                  <a:pt x="63690" y="253730"/>
                </a:lnTo>
                <a:lnTo>
                  <a:pt x="35210" y="207476"/>
                </a:lnTo>
                <a:lnTo>
                  <a:pt x="26828" y="164562"/>
                </a:lnTo>
                <a:lnTo>
                  <a:pt x="25780" y="139700"/>
                </a:lnTo>
                <a:lnTo>
                  <a:pt x="26828" y="115605"/>
                </a:lnTo>
                <a:lnTo>
                  <a:pt x="35210" y="73798"/>
                </a:lnTo>
                <a:lnTo>
                  <a:pt x="63801" y="28305"/>
                </a:lnTo>
                <a:lnTo>
                  <a:pt x="94106" y="11429"/>
                </a:lnTo>
                <a:lnTo>
                  <a:pt x="90042" y="0"/>
                </a:lnTo>
                <a:close/>
              </a:path>
            </a:pathLst>
          </a:custGeom>
          <a:solidFill>
            <a:srgbClr val="000000"/>
          </a:solidFill>
        </p:spPr>
        <p:txBody>
          <a:bodyPr wrap="square" lIns="0" tIns="0" rIns="0" bIns="0" rtlCol="0"/>
          <a:lstStyle/>
          <a:p>
            <a:endParaRPr/>
          </a:p>
        </p:txBody>
      </p:sp>
      <p:sp>
        <p:nvSpPr>
          <p:cNvPr id="4" name="object 4"/>
          <p:cNvSpPr/>
          <p:nvPr/>
        </p:nvSpPr>
        <p:spPr>
          <a:xfrm>
            <a:off x="6688581" y="1684020"/>
            <a:ext cx="380365" cy="282575"/>
          </a:xfrm>
          <a:custGeom>
            <a:avLst/>
            <a:gdLst/>
            <a:ahLst/>
            <a:cxnLst/>
            <a:rect l="l" t="t" r="r" b="b"/>
            <a:pathLst>
              <a:path w="380365" h="282575">
                <a:moveTo>
                  <a:pt x="289814" y="0"/>
                </a:moveTo>
                <a:lnTo>
                  <a:pt x="285750" y="11429"/>
                </a:lnTo>
                <a:lnTo>
                  <a:pt x="302131" y="18504"/>
                </a:lnTo>
                <a:lnTo>
                  <a:pt x="316214" y="28305"/>
                </a:lnTo>
                <a:lnTo>
                  <a:pt x="344753" y="73852"/>
                </a:lnTo>
                <a:lnTo>
                  <a:pt x="353008" y="115339"/>
                </a:lnTo>
                <a:lnTo>
                  <a:pt x="354075" y="139700"/>
                </a:lnTo>
                <a:lnTo>
                  <a:pt x="353030" y="164562"/>
                </a:lnTo>
                <a:lnTo>
                  <a:pt x="344699" y="207476"/>
                </a:lnTo>
                <a:lnTo>
                  <a:pt x="316229" y="253730"/>
                </a:lnTo>
                <a:lnTo>
                  <a:pt x="286258" y="270763"/>
                </a:lnTo>
                <a:lnTo>
                  <a:pt x="289814" y="282193"/>
                </a:lnTo>
                <a:lnTo>
                  <a:pt x="328310" y="264175"/>
                </a:lnTo>
                <a:lnTo>
                  <a:pt x="356616" y="232917"/>
                </a:lnTo>
                <a:lnTo>
                  <a:pt x="374046" y="191023"/>
                </a:lnTo>
                <a:lnTo>
                  <a:pt x="379857" y="141224"/>
                </a:lnTo>
                <a:lnTo>
                  <a:pt x="378420" y="115623"/>
                </a:lnTo>
                <a:lnTo>
                  <a:pt x="378404" y="115339"/>
                </a:lnTo>
                <a:lnTo>
                  <a:pt x="366783" y="69429"/>
                </a:lnTo>
                <a:lnTo>
                  <a:pt x="343660" y="32093"/>
                </a:lnTo>
                <a:lnTo>
                  <a:pt x="310270" y="7379"/>
                </a:lnTo>
                <a:lnTo>
                  <a:pt x="289814" y="0"/>
                </a:lnTo>
                <a:close/>
              </a:path>
              <a:path w="380365" h="282575">
                <a:moveTo>
                  <a:pt x="90043" y="0"/>
                </a:moveTo>
                <a:lnTo>
                  <a:pt x="51593" y="18081"/>
                </a:lnTo>
                <a:lnTo>
                  <a:pt x="23241" y="49402"/>
                </a:lnTo>
                <a:lnTo>
                  <a:pt x="5810" y="91408"/>
                </a:lnTo>
                <a:lnTo>
                  <a:pt x="85" y="139700"/>
                </a:lnTo>
                <a:lnTo>
                  <a:pt x="0" y="141224"/>
                </a:lnTo>
                <a:lnTo>
                  <a:pt x="1452" y="167106"/>
                </a:lnTo>
                <a:lnTo>
                  <a:pt x="13073" y="212965"/>
                </a:lnTo>
                <a:lnTo>
                  <a:pt x="36071" y="250207"/>
                </a:lnTo>
                <a:lnTo>
                  <a:pt x="69496" y="274833"/>
                </a:lnTo>
                <a:lnTo>
                  <a:pt x="90043" y="282193"/>
                </a:lnTo>
                <a:lnTo>
                  <a:pt x="93599" y="270763"/>
                </a:lnTo>
                <a:lnTo>
                  <a:pt x="77475" y="263646"/>
                </a:lnTo>
                <a:lnTo>
                  <a:pt x="63579" y="253730"/>
                </a:lnTo>
                <a:lnTo>
                  <a:pt x="35103" y="207476"/>
                </a:lnTo>
                <a:lnTo>
                  <a:pt x="26808" y="164562"/>
                </a:lnTo>
                <a:lnTo>
                  <a:pt x="25781" y="139700"/>
                </a:lnTo>
                <a:lnTo>
                  <a:pt x="26808" y="115623"/>
                </a:lnTo>
                <a:lnTo>
                  <a:pt x="35103" y="73852"/>
                </a:lnTo>
                <a:lnTo>
                  <a:pt x="63722" y="28305"/>
                </a:lnTo>
                <a:lnTo>
                  <a:pt x="93979" y="11429"/>
                </a:lnTo>
                <a:lnTo>
                  <a:pt x="90043" y="0"/>
                </a:lnTo>
                <a:close/>
              </a:path>
            </a:pathLst>
          </a:custGeom>
          <a:solidFill>
            <a:srgbClr val="000000"/>
          </a:solidFill>
        </p:spPr>
        <p:txBody>
          <a:bodyPr wrap="square" lIns="0" tIns="0" rIns="0" bIns="0" rtlCol="0"/>
          <a:lstStyle/>
          <a:p>
            <a:endParaRPr/>
          </a:p>
        </p:txBody>
      </p:sp>
      <p:sp>
        <p:nvSpPr>
          <p:cNvPr id="5" name="object 5"/>
          <p:cNvSpPr/>
          <p:nvPr/>
        </p:nvSpPr>
        <p:spPr>
          <a:xfrm>
            <a:off x="7089775" y="2122042"/>
            <a:ext cx="380365" cy="282575"/>
          </a:xfrm>
          <a:custGeom>
            <a:avLst/>
            <a:gdLst/>
            <a:ahLst/>
            <a:cxnLst/>
            <a:rect l="l" t="t" r="r" b="b"/>
            <a:pathLst>
              <a:path w="380365" h="282575">
                <a:moveTo>
                  <a:pt x="289814" y="0"/>
                </a:moveTo>
                <a:lnTo>
                  <a:pt x="285750" y="11430"/>
                </a:lnTo>
                <a:lnTo>
                  <a:pt x="302113" y="18504"/>
                </a:lnTo>
                <a:lnTo>
                  <a:pt x="316166" y="28305"/>
                </a:lnTo>
                <a:lnTo>
                  <a:pt x="344699" y="73852"/>
                </a:lnTo>
                <a:lnTo>
                  <a:pt x="352989" y="115339"/>
                </a:lnTo>
                <a:lnTo>
                  <a:pt x="353030" y="115623"/>
                </a:lnTo>
                <a:lnTo>
                  <a:pt x="353028" y="164580"/>
                </a:lnTo>
                <a:lnTo>
                  <a:pt x="344646" y="207529"/>
                </a:lnTo>
                <a:lnTo>
                  <a:pt x="316166" y="253730"/>
                </a:lnTo>
                <a:lnTo>
                  <a:pt x="286257" y="270764"/>
                </a:lnTo>
                <a:lnTo>
                  <a:pt x="289814" y="282194"/>
                </a:lnTo>
                <a:lnTo>
                  <a:pt x="328310" y="264175"/>
                </a:lnTo>
                <a:lnTo>
                  <a:pt x="356616" y="232918"/>
                </a:lnTo>
                <a:lnTo>
                  <a:pt x="374046" y="191023"/>
                </a:lnTo>
                <a:lnTo>
                  <a:pt x="379856" y="141224"/>
                </a:lnTo>
                <a:lnTo>
                  <a:pt x="378420" y="115623"/>
                </a:lnTo>
                <a:lnTo>
                  <a:pt x="378404" y="115339"/>
                </a:lnTo>
                <a:lnTo>
                  <a:pt x="366783" y="69429"/>
                </a:lnTo>
                <a:lnTo>
                  <a:pt x="343660" y="32093"/>
                </a:lnTo>
                <a:lnTo>
                  <a:pt x="310270" y="7379"/>
                </a:lnTo>
                <a:lnTo>
                  <a:pt x="289814" y="0"/>
                </a:lnTo>
                <a:close/>
              </a:path>
              <a:path w="380365" h="282575">
                <a:moveTo>
                  <a:pt x="90043" y="0"/>
                </a:moveTo>
                <a:lnTo>
                  <a:pt x="51546" y="18081"/>
                </a:lnTo>
                <a:lnTo>
                  <a:pt x="23241" y="49403"/>
                </a:lnTo>
                <a:lnTo>
                  <a:pt x="5810" y="91408"/>
                </a:lnTo>
                <a:lnTo>
                  <a:pt x="85" y="139700"/>
                </a:lnTo>
                <a:lnTo>
                  <a:pt x="0" y="141224"/>
                </a:lnTo>
                <a:lnTo>
                  <a:pt x="1450" y="167106"/>
                </a:lnTo>
                <a:lnTo>
                  <a:pt x="13019" y="212965"/>
                </a:lnTo>
                <a:lnTo>
                  <a:pt x="36018" y="250207"/>
                </a:lnTo>
                <a:lnTo>
                  <a:pt x="69494" y="274833"/>
                </a:lnTo>
                <a:lnTo>
                  <a:pt x="90043" y="282194"/>
                </a:lnTo>
                <a:lnTo>
                  <a:pt x="93599" y="270764"/>
                </a:lnTo>
                <a:lnTo>
                  <a:pt x="77475" y="263646"/>
                </a:lnTo>
                <a:lnTo>
                  <a:pt x="63579" y="253730"/>
                </a:lnTo>
                <a:lnTo>
                  <a:pt x="35083" y="207529"/>
                </a:lnTo>
                <a:lnTo>
                  <a:pt x="26701" y="164580"/>
                </a:lnTo>
                <a:lnTo>
                  <a:pt x="25653" y="139700"/>
                </a:lnTo>
                <a:lnTo>
                  <a:pt x="26701" y="115623"/>
                </a:lnTo>
                <a:lnTo>
                  <a:pt x="35083" y="73852"/>
                </a:lnTo>
                <a:lnTo>
                  <a:pt x="63674" y="28305"/>
                </a:lnTo>
                <a:lnTo>
                  <a:pt x="93979" y="11430"/>
                </a:lnTo>
                <a:lnTo>
                  <a:pt x="90043" y="0"/>
                </a:lnTo>
                <a:close/>
              </a:path>
            </a:pathLst>
          </a:custGeom>
          <a:solidFill>
            <a:srgbClr val="000000"/>
          </a:solidFill>
        </p:spPr>
        <p:txBody>
          <a:bodyPr wrap="square" lIns="0" tIns="0" rIns="0" bIns="0" rtlCol="0"/>
          <a:lstStyle/>
          <a:p>
            <a:endParaRPr/>
          </a:p>
        </p:txBody>
      </p:sp>
      <p:pic>
        <p:nvPicPr>
          <p:cNvPr id="6" name="object 6"/>
          <p:cNvPicPr/>
          <p:nvPr/>
        </p:nvPicPr>
        <p:blipFill>
          <a:blip r:embed="rId3" cstate="print"/>
          <a:stretch>
            <a:fillRect/>
          </a:stretch>
        </p:blipFill>
        <p:spPr>
          <a:xfrm>
            <a:off x="3286125" y="2951937"/>
            <a:ext cx="5724525" cy="3570986"/>
          </a:xfrm>
          <a:prstGeom prst="rect">
            <a:avLst/>
          </a:prstGeom>
        </p:spPr>
      </p:pic>
      <p:sp>
        <p:nvSpPr>
          <p:cNvPr id="7" name="object 7"/>
          <p:cNvSpPr txBox="1"/>
          <p:nvPr/>
        </p:nvSpPr>
        <p:spPr>
          <a:xfrm>
            <a:off x="485457" y="1085786"/>
            <a:ext cx="11145520" cy="4601845"/>
          </a:xfrm>
          <a:prstGeom prst="rect">
            <a:avLst/>
          </a:prstGeom>
        </p:spPr>
        <p:txBody>
          <a:bodyPr vert="horz" wrap="square" lIns="0" tIns="85090" rIns="0" bIns="0" rtlCol="0">
            <a:spAutoFit/>
          </a:bodyPr>
          <a:lstStyle/>
          <a:p>
            <a:pPr marL="355600" indent="-342900">
              <a:lnSpc>
                <a:spcPct val="100000"/>
              </a:lnSpc>
              <a:spcBef>
                <a:spcPts val="670"/>
              </a:spcBef>
              <a:buClr>
                <a:srgbClr val="8B1515"/>
              </a:buClr>
              <a:buFont typeface="Times New Roman"/>
              <a:buChar char="•"/>
              <a:tabLst>
                <a:tab pos="355600" algn="l"/>
                <a:tab pos="3660140" algn="l"/>
                <a:tab pos="4036060" algn="l"/>
              </a:tabLst>
            </a:pPr>
            <a:r>
              <a:rPr sz="2400">
                <a:latin typeface="Calibri"/>
                <a:cs typeface="Calibri"/>
              </a:rPr>
              <a:t>We</a:t>
            </a:r>
            <a:r>
              <a:rPr sz="2400" spc="-35">
                <a:latin typeface="Calibri"/>
                <a:cs typeface="Calibri"/>
              </a:rPr>
              <a:t> </a:t>
            </a:r>
            <a:r>
              <a:rPr sz="2400">
                <a:latin typeface="Calibri"/>
                <a:cs typeface="Calibri"/>
              </a:rPr>
              <a:t>have</a:t>
            </a:r>
            <a:r>
              <a:rPr sz="2400" spc="35">
                <a:latin typeface="Calibri"/>
                <a:cs typeface="Calibri"/>
              </a:rPr>
              <a:t> </a:t>
            </a:r>
            <a:r>
              <a:rPr sz="2400">
                <a:latin typeface="Calibri"/>
                <a:cs typeface="Calibri"/>
              </a:rPr>
              <a:t>a</a:t>
            </a:r>
            <a:r>
              <a:rPr sz="2400" spc="-65">
                <a:latin typeface="Calibri"/>
                <a:cs typeface="Calibri"/>
              </a:rPr>
              <a:t> </a:t>
            </a:r>
            <a:r>
              <a:rPr sz="2400">
                <a:latin typeface="Calibri"/>
                <a:cs typeface="Calibri"/>
              </a:rPr>
              <a:t>cost</a:t>
            </a:r>
            <a:r>
              <a:rPr sz="2400" spc="-20">
                <a:latin typeface="Calibri"/>
                <a:cs typeface="Calibri"/>
              </a:rPr>
              <a:t> </a:t>
            </a:r>
            <a:r>
              <a:rPr sz="2400">
                <a:latin typeface="Calibri"/>
                <a:cs typeface="Calibri"/>
              </a:rPr>
              <a:t>function</a:t>
            </a:r>
            <a:r>
              <a:rPr sz="2400" spc="-70">
                <a:latin typeface="Calibri"/>
                <a:cs typeface="Calibri"/>
              </a:rPr>
              <a:t> </a:t>
            </a:r>
            <a:r>
              <a:rPr sz="2400" spc="-50">
                <a:latin typeface="Cambria Math"/>
                <a:cs typeface="Cambria Math"/>
              </a:rPr>
              <a:t>𝐽</a:t>
            </a:r>
            <a:r>
              <a:rPr sz="2400">
                <a:latin typeface="Cambria Math"/>
                <a:cs typeface="Cambria Math"/>
              </a:rPr>
              <a:t>	</a:t>
            </a:r>
            <a:r>
              <a:rPr sz="2400" spc="-60">
                <a:latin typeface="Cambria Math"/>
                <a:cs typeface="Cambria Math"/>
              </a:rPr>
              <a:t>𝜃</a:t>
            </a:r>
            <a:r>
              <a:rPr sz="2400">
                <a:latin typeface="Cambria Math"/>
                <a:cs typeface="Cambria Math"/>
              </a:rPr>
              <a:t>	</a:t>
            </a:r>
            <a:r>
              <a:rPr sz="2400">
                <a:latin typeface="Calibri"/>
                <a:cs typeface="Calibri"/>
              </a:rPr>
              <a:t>we</a:t>
            </a:r>
            <a:r>
              <a:rPr sz="2400" spc="-20">
                <a:latin typeface="Calibri"/>
                <a:cs typeface="Calibri"/>
              </a:rPr>
              <a:t> </a:t>
            </a:r>
            <a:r>
              <a:rPr sz="2400">
                <a:latin typeface="Calibri"/>
                <a:cs typeface="Calibri"/>
              </a:rPr>
              <a:t>want</a:t>
            </a:r>
            <a:r>
              <a:rPr sz="2400" spc="-5">
                <a:latin typeface="Calibri"/>
                <a:cs typeface="Calibri"/>
              </a:rPr>
              <a:t> </a:t>
            </a:r>
            <a:r>
              <a:rPr sz="2400">
                <a:latin typeface="Calibri"/>
                <a:cs typeface="Calibri"/>
              </a:rPr>
              <a:t>to</a:t>
            </a:r>
            <a:r>
              <a:rPr sz="2400" spc="-15">
                <a:latin typeface="Calibri"/>
                <a:cs typeface="Calibri"/>
              </a:rPr>
              <a:t> </a:t>
            </a:r>
            <a:r>
              <a:rPr sz="2400" spc="-10">
                <a:latin typeface="Calibri"/>
                <a:cs typeface="Calibri"/>
              </a:rPr>
              <a:t>minimize</a:t>
            </a:r>
            <a:endParaRPr sz="2400">
              <a:latin typeface="Calibri"/>
              <a:cs typeface="Calibri"/>
            </a:endParaRPr>
          </a:p>
          <a:p>
            <a:pPr marL="355600" indent="-342900">
              <a:lnSpc>
                <a:spcPct val="100000"/>
              </a:lnSpc>
              <a:spcBef>
                <a:spcPts val="575"/>
              </a:spcBef>
              <a:buClr>
                <a:srgbClr val="8B1515"/>
              </a:buClr>
              <a:buFont typeface="Times New Roman"/>
              <a:buChar char="•"/>
              <a:tabLst>
                <a:tab pos="355600" algn="l"/>
                <a:tab pos="6307455" algn="l"/>
              </a:tabLst>
            </a:pPr>
            <a:r>
              <a:rPr sz="2400" b="1">
                <a:solidFill>
                  <a:srgbClr val="89007E"/>
                </a:solidFill>
                <a:latin typeface="Calibri"/>
                <a:cs typeface="Calibri"/>
              </a:rPr>
              <a:t>Gradient</a:t>
            </a:r>
            <a:r>
              <a:rPr sz="2400" b="1" spc="-65">
                <a:solidFill>
                  <a:srgbClr val="89007E"/>
                </a:solidFill>
                <a:latin typeface="Calibri"/>
                <a:cs typeface="Calibri"/>
              </a:rPr>
              <a:t> </a:t>
            </a:r>
            <a:r>
              <a:rPr sz="2400" b="1">
                <a:solidFill>
                  <a:srgbClr val="89007E"/>
                </a:solidFill>
                <a:latin typeface="Calibri"/>
                <a:cs typeface="Calibri"/>
              </a:rPr>
              <a:t>Descent</a:t>
            </a:r>
            <a:r>
              <a:rPr sz="2400" b="1" spc="-55">
                <a:solidFill>
                  <a:srgbClr val="89007E"/>
                </a:solidFill>
                <a:latin typeface="Calibri"/>
                <a:cs typeface="Calibri"/>
              </a:rPr>
              <a:t> </a:t>
            </a:r>
            <a:r>
              <a:rPr sz="2400">
                <a:latin typeface="Calibri"/>
                <a:cs typeface="Calibri"/>
              </a:rPr>
              <a:t>is</a:t>
            </a:r>
            <a:r>
              <a:rPr sz="2400" spc="-25">
                <a:latin typeface="Calibri"/>
                <a:cs typeface="Calibri"/>
              </a:rPr>
              <a:t> </a:t>
            </a:r>
            <a:r>
              <a:rPr sz="2400">
                <a:latin typeface="Calibri"/>
                <a:cs typeface="Calibri"/>
              </a:rPr>
              <a:t>an</a:t>
            </a:r>
            <a:r>
              <a:rPr sz="2400" spc="-50">
                <a:latin typeface="Calibri"/>
                <a:cs typeface="Calibri"/>
              </a:rPr>
              <a:t> </a:t>
            </a:r>
            <a:r>
              <a:rPr sz="2400">
                <a:latin typeface="Calibri"/>
                <a:cs typeface="Calibri"/>
              </a:rPr>
              <a:t>algorithm</a:t>
            </a:r>
            <a:r>
              <a:rPr sz="2400" spc="-30">
                <a:latin typeface="Calibri"/>
                <a:cs typeface="Calibri"/>
              </a:rPr>
              <a:t> </a:t>
            </a:r>
            <a:r>
              <a:rPr sz="2400">
                <a:latin typeface="Calibri"/>
                <a:cs typeface="Calibri"/>
              </a:rPr>
              <a:t>to</a:t>
            </a:r>
            <a:r>
              <a:rPr sz="2400" spc="-50">
                <a:latin typeface="Calibri"/>
                <a:cs typeface="Calibri"/>
              </a:rPr>
              <a:t> </a:t>
            </a:r>
            <a:r>
              <a:rPr sz="2400">
                <a:latin typeface="Calibri"/>
                <a:cs typeface="Calibri"/>
              </a:rPr>
              <a:t>minimize</a:t>
            </a:r>
            <a:r>
              <a:rPr sz="2400" spc="-25">
                <a:latin typeface="Calibri"/>
                <a:cs typeface="Calibri"/>
              </a:rPr>
              <a:t> </a:t>
            </a:r>
            <a:r>
              <a:rPr sz="2400" spc="-50">
                <a:latin typeface="Cambria Math"/>
                <a:cs typeface="Cambria Math"/>
              </a:rPr>
              <a:t>𝐽</a:t>
            </a:r>
            <a:r>
              <a:rPr sz="2400">
                <a:latin typeface="Cambria Math"/>
                <a:cs typeface="Cambria Math"/>
              </a:rPr>
              <a:t>	</a:t>
            </a:r>
            <a:r>
              <a:rPr sz="2400" spc="-50">
                <a:latin typeface="Cambria Math"/>
                <a:cs typeface="Cambria Math"/>
              </a:rPr>
              <a:t>𝜃</a:t>
            </a:r>
            <a:endParaRPr sz="2400">
              <a:latin typeface="Cambria Math"/>
              <a:cs typeface="Cambria Math"/>
            </a:endParaRPr>
          </a:p>
          <a:p>
            <a:pPr marL="355600" marR="5080" indent="-343535">
              <a:lnSpc>
                <a:spcPct val="101699"/>
              </a:lnSpc>
              <a:spcBef>
                <a:spcPts val="525"/>
              </a:spcBef>
              <a:buClr>
                <a:srgbClr val="8B1515"/>
              </a:buClr>
              <a:buFont typeface="Times New Roman"/>
              <a:buChar char="•"/>
              <a:tabLst>
                <a:tab pos="355600" algn="l"/>
                <a:tab pos="6709409" algn="l"/>
                <a:tab pos="7016115" algn="l"/>
              </a:tabLst>
            </a:pPr>
            <a:r>
              <a:rPr sz="2400" b="1">
                <a:latin typeface="Calibri"/>
                <a:cs typeface="Calibri"/>
              </a:rPr>
              <a:t>Idea:</a:t>
            </a:r>
            <a:r>
              <a:rPr sz="2400" b="1" spc="-60">
                <a:latin typeface="Calibri"/>
                <a:cs typeface="Calibri"/>
              </a:rPr>
              <a:t> </a:t>
            </a:r>
            <a:r>
              <a:rPr sz="2400">
                <a:latin typeface="Calibri"/>
                <a:cs typeface="Calibri"/>
              </a:rPr>
              <a:t>for</a:t>
            </a:r>
            <a:r>
              <a:rPr sz="2400" spc="-50">
                <a:latin typeface="Calibri"/>
                <a:cs typeface="Calibri"/>
              </a:rPr>
              <a:t> </a:t>
            </a:r>
            <a:r>
              <a:rPr sz="2400">
                <a:latin typeface="Calibri"/>
                <a:cs typeface="Calibri"/>
              </a:rPr>
              <a:t>current</a:t>
            </a:r>
            <a:r>
              <a:rPr sz="2400" spc="-95">
                <a:latin typeface="Calibri"/>
                <a:cs typeface="Calibri"/>
              </a:rPr>
              <a:t> </a:t>
            </a:r>
            <a:r>
              <a:rPr sz="2400">
                <a:latin typeface="Calibri"/>
                <a:cs typeface="Calibri"/>
              </a:rPr>
              <a:t>value</a:t>
            </a:r>
            <a:r>
              <a:rPr sz="2400" spc="30">
                <a:latin typeface="Calibri"/>
                <a:cs typeface="Calibri"/>
              </a:rPr>
              <a:t> </a:t>
            </a:r>
            <a:r>
              <a:rPr sz="2400">
                <a:latin typeface="Calibri"/>
                <a:cs typeface="Calibri"/>
              </a:rPr>
              <a:t>of</a:t>
            </a:r>
            <a:r>
              <a:rPr sz="2400" spc="40">
                <a:latin typeface="Calibri"/>
                <a:cs typeface="Calibri"/>
              </a:rPr>
              <a:t> </a:t>
            </a:r>
            <a:r>
              <a:rPr sz="2400">
                <a:latin typeface="Cambria Math"/>
                <a:cs typeface="Cambria Math"/>
              </a:rPr>
              <a:t>𝜃</a:t>
            </a:r>
            <a:r>
              <a:rPr sz="2400">
                <a:latin typeface="Calibri"/>
                <a:cs typeface="Calibri"/>
              </a:rPr>
              <a:t>,</a:t>
            </a:r>
            <a:r>
              <a:rPr sz="2400" spc="-40">
                <a:latin typeface="Calibri"/>
                <a:cs typeface="Calibri"/>
              </a:rPr>
              <a:t> </a:t>
            </a:r>
            <a:r>
              <a:rPr sz="2400">
                <a:latin typeface="Calibri"/>
                <a:cs typeface="Calibri"/>
              </a:rPr>
              <a:t>calculate</a:t>
            </a:r>
            <a:r>
              <a:rPr sz="2400" spc="-30">
                <a:latin typeface="Calibri"/>
                <a:cs typeface="Calibri"/>
              </a:rPr>
              <a:t> </a:t>
            </a:r>
            <a:r>
              <a:rPr sz="2400">
                <a:latin typeface="Calibri"/>
                <a:cs typeface="Calibri"/>
              </a:rPr>
              <a:t>gradient</a:t>
            </a:r>
            <a:r>
              <a:rPr sz="2400" spc="-20">
                <a:latin typeface="Calibri"/>
                <a:cs typeface="Calibri"/>
              </a:rPr>
              <a:t> </a:t>
            </a:r>
            <a:r>
              <a:rPr sz="2400">
                <a:latin typeface="Calibri"/>
                <a:cs typeface="Calibri"/>
              </a:rPr>
              <a:t>of</a:t>
            </a:r>
            <a:r>
              <a:rPr sz="2400" spc="-20">
                <a:latin typeface="Calibri"/>
                <a:cs typeface="Calibri"/>
              </a:rPr>
              <a:t> </a:t>
            </a:r>
            <a:r>
              <a:rPr sz="2400" spc="-50">
                <a:latin typeface="Cambria Math"/>
                <a:cs typeface="Cambria Math"/>
              </a:rPr>
              <a:t>𝐽</a:t>
            </a:r>
            <a:r>
              <a:rPr sz="2400">
                <a:latin typeface="Cambria Math"/>
                <a:cs typeface="Cambria Math"/>
              </a:rPr>
              <a:t>	</a:t>
            </a:r>
            <a:r>
              <a:rPr sz="2400" spc="-50">
                <a:latin typeface="Cambria Math"/>
                <a:cs typeface="Cambria Math"/>
              </a:rPr>
              <a:t>𝜃</a:t>
            </a:r>
            <a:r>
              <a:rPr sz="2400">
                <a:latin typeface="Cambria Math"/>
                <a:cs typeface="Cambria Math"/>
              </a:rPr>
              <a:t>	</a:t>
            </a:r>
            <a:r>
              <a:rPr sz="2400">
                <a:latin typeface="Calibri"/>
                <a:cs typeface="Calibri"/>
              </a:rPr>
              <a:t>,</a:t>
            </a:r>
            <a:r>
              <a:rPr sz="2400" spc="-45">
                <a:latin typeface="Calibri"/>
                <a:cs typeface="Calibri"/>
              </a:rPr>
              <a:t> </a:t>
            </a:r>
            <a:r>
              <a:rPr sz="2400">
                <a:latin typeface="Calibri"/>
                <a:cs typeface="Calibri"/>
              </a:rPr>
              <a:t>then</a:t>
            </a:r>
            <a:r>
              <a:rPr sz="2400" spc="-25">
                <a:latin typeface="Calibri"/>
                <a:cs typeface="Calibri"/>
              </a:rPr>
              <a:t> </a:t>
            </a:r>
            <a:r>
              <a:rPr sz="2400">
                <a:latin typeface="Calibri"/>
                <a:cs typeface="Calibri"/>
              </a:rPr>
              <a:t>take</a:t>
            </a:r>
            <a:r>
              <a:rPr sz="2400" spc="10">
                <a:latin typeface="Calibri"/>
                <a:cs typeface="Calibri"/>
              </a:rPr>
              <a:t> </a:t>
            </a:r>
            <a:r>
              <a:rPr sz="2400">
                <a:solidFill>
                  <a:srgbClr val="89007E"/>
                </a:solidFill>
                <a:latin typeface="Calibri"/>
                <a:cs typeface="Calibri"/>
              </a:rPr>
              <a:t>small</a:t>
            </a:r>
            <a:r>
              <a:rPr sz="2400" spc="-60">
                <a:solidFill>
                  <a:srgbClr val="89007E"/>
                </a:solidFill>
                <a:latin typeface="Calibri"/>
                <a:cs typeface="Calibri"/>
              </a:rPr>
              <a:t> </a:t>
            </a:r>
            <a:r>
              <a:rPr sz="2400">
                <a:solidFill>
                  <a:srgbClr val="89007E"/>
                </a:solidFill>
                <a:latin typeface="Calibri"/>
                <a:cs typeface="Calibri"/>
              </a:rPr>
              <a:t>step</a:t>
            </a:r>
            <a:r>
              <a:rPr sz="2400" spc="-30">
                <a:solidFill>
                  <a:srgbClr val="89007E"/>
                </a:solidFill>
                <a:latin typeface="Calibri"/>
                <a:cs typeface="Calibri"/>
              </a:rPr>
              <a:t> </a:t>
            </a:r>
            <a:r>
              <a:rPr sz="2400">
                <a:solidFill>
                  <a:srgbClr val="89007E"/>
                </a:solidFill>
                <a:latin typeface="Calibri"/>
                <a:cs typeface="Calibri"/>
              </a:rPr>
              <a:t>in</a:t>
            </a:r>
            <a:r>
              <a:rPr sz="2400" spc="-30">
                <a:solidFill>
                  <a:srgbClr val="89007E"/>
                </a:solidFill>
                <a:latin typeface="Calibri"/>
                <a:cs typeface="Calibri"/>
              </a:rPr>
              <a:t> </a:t>
            </a:r>
            <a:r>
              <a:rPr sz="2400" spc="-10">
                <a:solidFill>
                  <a:srgbClr val="89007E"/>
                </a:solidFill>
                <a:latin typeface="Calibri"/>
                <a:cs typeface="Calibri"/>
              </a:rPr>
              <a:t>direction </a:t>
            </a:r>
            <a:r>
              <a:rPr sz="2400">
                <a:solidFill>
                  <a:srgbClr val="89007E"/>
                </a:solidFill>
                <a:latin typeface="Calibri"/>
                <a:cs typeface="Calibri"/>
              </a:rPr>
              <a:t>of</a:t>
            </a:r>
            <a:r>
              <a:rPr sz="2400" spc="-40">
                <a:solidFill>
                  <a:srgbClr val="89007E"/>
                </a:solidFill>
                <a:latin typeface="Calibri"/>
                <a:cs typeface="Calibri"/>
              </a:rPr>
              <a:t> </a:t>
            </a:r>
            <a:r>
              <a:rPr sz="2400">
                <a:solidFill>
                  <a:srgbClr val="89007E"/>
                </a:solidFill>
                <a:latin typeface="Calibri"/>
                <a:cs typeface="Calibri"/>
              </a:rPr>
              <a:t>negative</a:t>
            </a:r>
            <a:r>
              <a:rPr sz="2400" spc="-45">
                <a:solidFill>
                  <a:srgbClr val="89007E"/>
                </a:solidFill>
                <a:latin typeface="Calibri"/>
                <a:cs typeface="Calibri"/>
              </a:rPr>
              <a:t> </a:t>
            </a:r>
            <a:r>
              <a:rPr sz="2400">
                <a:solidFill>
                  <a:srgbClr val="89007E"/>
                </a:solidFill>
                <a:latin typeface="Calibri"/>
                <a:cs typeface="Calibri"/>
              </a:rPr>
              <a:t>gradient</a:t>
            </a:r>
            <a:r>
              <a:rPr sz="2400">
                <a:latin typeface="Calibri"/>
                <a:cs typeface="Calibri"/>
              </a:rPr>
              <a:t>.</a:t>
            </a:r>
            <a:r>
              <a:rPr sz="2400" spc="-55">
                <a:latin typeface="Calibri"/>
                <a:cs typeface="Calibri"/>
              </a:rPr>
              <a:t> </a:t>
            </a:r>
            <a:r>
              <a:rPr sz="2400" spc="-10">
                <a:latin typeface="Calibri"/>
                <a:cs typeface="Calibri"/>
              </a:rPr>
              <a:t>Repeat.</a:t>
            </a:r>
            <a:endParaRPr sz="2400">
              <a:latin typeface="Calibri"/>
              <a:cs typeface="Calibri"/>
            </a:endParaRPr>
          </a:p>
          <a:p>
            <a:pPr>
              <a:lnSpc>
                <a:spcPct val="100000"/>
              </a:lnSpc>
              <a:spcBef>
                <a:spcPts val="290"/>
              </a:spcBef>
            </a:pPr>
            <a:endParaRPr sz="2400">
              <a:latin typeface="Calibri"/>
              <a:cs typeface="Calibri"/>
            </a:endParaRPr>
          </a:p>
          <a:p>
            <a:pPr marL="9325610" marR="860425">
              <a:lnSpc>
                <a:spcPct val="100800"/>
              </a:lnSpc>
            </a:pPr>
            <a:r>
              <a:rPr sz="1800">
                <a:latin typeface="Calibri"/>
                <a:cs typeface="Calibri"/>
              </a:rPr>
              <a:t>Note:</a:t>
            </a:r>
            <a:r>
              <a:rPr sz="1800" spc="-55">
                <a:latin typeface="Calibri"/>
                <a:cs typeface="Calibri"/>
              </a:rPr>
              <a:t> </a:t>
            </a:r>
            <a:r>
              <a:rPr sz="1800" spc="-25">
                <a:latin typeface="Calibri"/>
                <a:cs typeface="Calibri"/>
              </a:rPr>
              <a:t>Our </a:t>
            </a:r>
            <a:r>
              <a:rPr sz="1800" spc="-10">
                <a:latin typeface="Calibri"/>
                <a:cs typeface="Calibri"/>
              </a:rPr>
              <a:t>objectives </a:t>
            </a:r>
            <a:r>
              <a:rPr sz="1800">
                <a:latin typeface="Calibri"/>
                <a:cs typeface="Calibri"/>
              </a:rPr>
              <a:t>may</a:t>
            </a:r>
            <a:r>
              <a:rPr sz="1800" spc="-45">
                <a:latin typeface="Calibri"/>
                <a:cs typeface="Calibri"/>
              </a:rPr>
              <a:t> </a:t>
            </a:r>
            <a:r>
              <a:rPr sz="1800" spc="-25">
                <a:latin typeface="Calibri"/>
                <a:cs typeface="Calibri"/>
              </a:rPr>
              <a:t>not </a:t>
            </a:r>
            <a:r>
              <a:rPr sz="1800">
                <a:latin typeface="Calibri"/>
                <a:cs typeface="Calibri"/>
              </a:rPr>
              <a:t>be</a:t>
            </a:r>
            <a:r>
              <a:rPr sz="1800" spc="-25">
                <a:latin typeface="Calibri"/>
                <a:cs typeface="Calibri"/>
              </a:rPr>
              <a:t> </a:t>
            </a:r>
            <a:r>
              <a:rPr sz="1800" spc="-10">
                <a:latin typeface="Calibri"/>
                <a:cs typeface="Calibri"/>
              </a:rPr>
              <a:t>convex </a:t>
            </a:r>
            <a:r>
              <a:rPr sz="1800">
                <a:latin typeface="Calibri"/>
                <a:cs typeface="Calibri"/>
              </a:rPr>
              <a:t>like</a:t>
            </a:r>
            <a:r>
              <a:rPr sz="1800" spc="-20">
                <a:latin typeface="Calibri"/>
                <a:cs typeface="Calibri"/>
              </a:rPr>
              <a:t> </a:t>
            </a:r>
            <a:r>
              <a:rPr sz="1800">
                <a:latin typeface="Calibri"/>
                <a:cs typeface="Calibri"/>
              </a:rPr>
              <a:t>this</a:t>
            </a:r>
            <a:r>
              <a:rPr sz="1800" spc="-65">
                <a:latin typeface="Calibri"/>
                <a:cs typeface="Calibri"/>
              </a:rPr>
              <a:t> </a:t>
            </a:r>
            <a:r>
              <a:rPr sz="1800" spc="-50">
                <a:latin typeface="Wingdings"/>
                <a:cs typeface="Wingdings"/>
              </a:rPr>
              <a:t></a:t>
            </a:r>
            <a:endParaRPr sz="1800">
              <a:latin typeface="Wingdings"/>
              <a:cs typeface="Wingdings"/>
            </a:endParaRPr>
          </a:p>
          <a:p>
            <a:pPr>
              <a:lnSpc>
                <a:spcPct val="100000"/>
              </a:lnSpc>
              <a:spcBef>
                <a:spcPts val="100"/>
              </a:spcBef>
            </a:pPr>
            <a:endParaRPr sz="1800">
              <a:latin typeface="Wingdings"/>
              <a:cs typeface="Wingdings"/>
            </a:endParaRPr>
          </a:p>
          <a:p>
            <a:pPr marL="9325610" marR="617855">
              <a:lnSpc>
                <a:spcPct val="100800"/>
              </a:lnSpc>
              <a:spcBef>
                <a:spcPts val="5"/>
              </a:spcBef>
            </a:pPr>
            <a:r>
              <a:rPr sz="1800">
                <a:latin typeface="Calibri"/>
                <a:cs typeface="Calibri"/>
              </a:rPr>
              <a:t>But</a:t>
            </a:r>
            <a:r>
              <a:rPr sz="1800" spc="-60">
                <a:latin typeface="Calibri"/>
                <a:cs typeface="Calibri"/>
              </a:rPr>
              <a:t> </a:t>
            </a:r>
            <a:r>
              <a:rPr sz="1800">
                <a:latin typeface="Calibri"/>
                <a:cs typeface="Calibri"/>
              </a:rPr>
              <a:t>life</a:t>
            </a:r>
            <a:r>
              <a:rPr sz="1800" spc="-50">
                <a:latin typeface="Calibri"/>
                <a:cs typeface="Calibri"/>
              </a:rPr>
              <a:t> </a:t>
            </a:r>
            <a:r>
              <a:rPr sz="1800" spc="-10">
                <a:latin typeface="Calibri"/>
                <a:cs typeface="Calibri"/>
              </a:rPr>
              <a:t>turns </a:t>
            </a:r>
            <a:r>
              <a:rPr sz="1800">
                <a:latin typeface="Calibri"/>
                <a:cs typeface="Calibri"/>
              </a:rPr>
              <a:t>out</a:t>
            </a:r>
            <a:r>
              <a:rPr sz="1800" spc="10">
                <a:latin typeface="Calibri"/>
                <a:cs typeface="Calibri"/>
              </a:rPr>
              <a:t> </a:t>
            </a:r>
            <a:r>
              <a:rPr sz="1800">
                <a:latin typeface="Calibri"/>
                <a:cs typeface="Calibri"/>
              </a:rPr>
              <a:t>to</a:t>
            </a:r>
            <a:r>
              <a:rPr sz="1800" spc="-35">
                <a:latin typeface="Calibri"/>
                <a:cs typeface="Calibri"/>
              </a:rPr>
              <a:t> </a:t>
            </a:r>
            <a:r>
              <a:rPr sz="1800" spc="-25">
                <a:latin typeface="Calibri"/>
                <a:cs typeface="Calibri"/>
              </a:rPr>
              <a:t>be </a:t>
            </a:r>
            <a:r>
              <a:rPr sz="1800">
                <a:latin typeface="Calibri"/>
                <a:cs typeface="Calibri"/>
              </a:rPr>
              <a:t>okay</a:t>
            </a:r>
            <a:r>
              <a:rPr sz="1800" spc="-75">
                <a:latin typeface="Calibri"/>
                <a:cs typeface="Calibri"/>
              </a:rPr>
              <a:t> </a:t>
            </a:r>
            <a:r>
              <a:rPr sz="1800" spc="-50">
                <a:latin typeface="Wingdings"/>
                <a:cs typeface="Wingdings"/>
              </a:rPr>
              <a:t></a:t>
            </a:r>
            <a:endParaRPr sz="1800">
              <a:latin typeface="Wingdings"/>
              <a:cs typeface="Wingdings"/>
            </a:endParaRPr>
          </a:p>
        </p:txBody>
      </p:sp>
      <p:sp>
        <p:nvSpPr>
          <p:cNvPr id="8" name="object 8"/>
          <p:cNvSpPr txBox="1">
            <a:spLocks noGrp="1"/>
          </p:cNvSpPr>
          <p:nvPr>
            <p:ph type="sldNum" sz="quarter" idx="4294967295"/>
          </p:nvPr>
        </p:nvSpPr>
        <p:spPr>
          <a:xfrm>
            <a:off x="460057" y="6543833"/>
            <a:ext cx="280034" cy="2063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pPr>
            <a:fld id="{81D60167-4931-47E6-BA6A-407CBD079E47}" type="slidenum">
              <a:rPr lang="en-US" altLang="ja-JP" spc="-50" smtClean="0"/>
              <a:pPr marL="38100">
                <a:lnSpc>
                  <a:spcPts val="1450"/>
                </a:lnSpc>
              </a:pPr>
              <a:t>68</a:t>
            </a:fld>
            <a:endParaRPr spc="-25"/>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07920" y="1107503"/>
            <a:ext cx="5028565" cy="391795"/>
          </a:xfrm>
          <a:prstGeom prst="rect">
            <a:avLst/>
          </a:prstGeom>
        </p:spPr>
        <p:txBody>
          <a:bodyPr vert="horz" wrap="square" lIns="0" tIns="12700" rIns="0" bIns="0" rtlCol="0">
            <a:spAutoFit/>
          </a:bodyPr>
          <a:lstStyle/>
          <a:p>
            <a:pPr marL="355600" indent="-342900">
              <a:lnSpc>
                <a:spcPct val="100000"/>
              </a:lnSpc>
              <a:spcBef>
                <a:spcPts val="100"/>
              </a:spcBef>
              <a:buClr>
                <a:srgbClr val="CC0000"/>
              </a:buClr>
              <a:buFont typeface="Times New Roman"/>
              <a:buChar char="•"/>
              <a:tabLst>
                <a:tab pos="355600" algn="l"/>
              </a:tabLst>
            </a:pPr>
            <a:r>
              <a:rPr sz="2400">
                <a:latin typeface="Calibri"/>
                <a:cs typeface="Calibri"/>
              </a:rPr>
              <a:t>Update</a:t>
            </a:r>
            <a:r>
              <a:rPr sz="2400" spc="-50">
                <a:latin typeface="Calibri"/>
                <a:cs typeface="Calibri"/>
              </a:rPr>
              <a:t> </a:t>
            </a:r>
            <a:r>
              <a:rPr sz="2400">
                <a:latin typeface="Calibri"/>
                <a:cs typeface="Calibri"/>
              </a:rPr>
              <a:t>equation</a:t>
            </a:r>
            <a:r>
              <a:rPr sz="2400" spc="-45">
                <a:latin typeface="Calibri"/>
                <a:cs typeface="Calibri"/>
              </a:rPr>
              <a:t> </a:t>
            </a:r>
            <a:r>
              <a:rPr sz="2400">
                <a:latin typeface="Calibri"/>
                <a:cs typeface="Calibri"/>
              </a:rPr>
              <a:t>(in</a:t>
            </a:r>
            <a:r>
              <a:rPr sz="2400" spc="-45">
                <a:latin typeface="Calibri"/>
                <a:cs typeface="Calibri"/>
              </a:rPr>
              <a:t> </a:t>
            </a:r>
            <a:r>
              <a:rPr sz="2400">
                <a:latin typeface="Calibri"/>
                <a:cs typeface="Calibri"/>
              </a:rPr>
              <a:t>matrix</a:t>
            </a:r>
            <a:r>
              <a:rPr sz="2400" spc="-45">
                <a:latin typeface="Calibri"/>
                <a:cs typeface="Calibri"/>
              </a:rPr>
              <a:t> </a:t>
            </a:r>
            <a:r>
              <a:rPr sz="2400" spc="-10">
                <a:latin typeface="Calibri"/>
                <a:cs typeface="Calibri"/>
              </a:rPr>
              <a:t>notation):</a:t>
            </a:r>
            <a:endParaRPr sz="2400">
              <a:latin typeface="Calibri"/>
              <a:cs typeface="Calibri"/>
            </a:endParaRPr>
          </a:p>
        </p:txBody>
      </p:sp>
      <p:sp>
        <p:nvSpPr>
          <p:cNvPr id="3" name="object 3"/>
          <p:cNvSpPr txBox="1"/>
          <p:nvPr/>
        </p:nvSpPr>
        <p:spPr>
          <a:xfrm>
            <a:off x="1907920" y="3300666"/>
            <a:ext cx="5334000" cy="391795"/>
          </a:xfrm>
          <a:prstGeom prst="rect">
            <a:avLst/>
          </a:prstGeom>
        </p:spPr>
        <p:txBody>
          <a:bodyPr vert="horz" wrap="square" lIns="0" tIns="12700" rIns="0" bIns="0" rtlCol="0">
            <a:spAutoFit/>
          </a:bodyPr>
          <a:lstStyle/>
          <a:p>
            <a:pPr marL="355600" indent="-342900">
              <a:lnSpc>
                <a:spcPct val="100000"/>
              </a:lnSpc>
              <a:spcBef>
                <a:spcPts val="100"/>
              </a:spcBef>
              <a:buClr>
                <a:srgbClr val="CC0000"/>
              </a:buClr>
              <a:buFont typeface="Times New Roman"/>
              <a:buChar char="•"/>
              <a:tabLst>
                <a:tab pos="355600" algn="l"/>
              </a:tabLst>
            </a:pPr>
            <a:r>
              <a:rPr sz="2400">
                <a:latin typeface="Calibri"/>
                <a:cs typeface="Calibri"/>
              </a:rPr>
              <a:t>Update</a:t>
            </a:r>
            <a:r>
              <a:rPr sz="2400" spc="-45">
                <a:latin typeface="Calibri"/>
                <a:cs typeface="Calibri"/>
              </a:rPr>
              <a:t> </a:t>
            </a:r>
            <a:r>
              <a:rPr sz="2400">
                <a:latin typeface="Calibri"/>
                <a:cs typeface="Calibri"/>
              </a:rPr>
              <a:t>equation</a:t>
            </a:r>
            <a:r>
              <a:rPr sz="2400" spc="-40">
                <a:latin typeface="Calibri"/>
                <a:cs typeface="Calibri"/>
              </a:rPr>
              <a:t> </a:t>
            </a:r>
            <a:r>
              <a:rPr sz="2400">
                <a:latin typeface="Calibri"/>
                <a:cs typeface="Calibri"/>
              </a:rPr>
              <a:t>(for</a:t>
            </a:r>
            <a:r>
              <a:rPr sz="2400" spc="-60">
                <a:latin typeface="Calibri"/>
                <a:cs typeface="Calibri"/>
              </a:rPr>
              <a:t> </a:t>
            </a:r>
            <a:r>
              <a:rPr sz="2400">
                <a:latin typeface="Calibri"/>
                <a:cs typeface="Calibri"/>
              </a:rPr>
              <a:t>single</a:t>
            </a:r>
            <a:r>
              <a:rPr sz="2400" spc="-40">
                <a:latin typeface="Calibri"/>
                <a:cs typeface="Calibri"/>
              </a:rPr>
              <a:t> </a:t>
            </a:r>
            <a:r>
              <a:rPr sz="2400" spc="-10">
                <a:latin typeface="Calibri"/>
                <a:cs typeface="Calibri"/>
              </a:rPr>
              <a:t>parameter):</a:t>
            </a:r>
            <a:endParaRPr sz="2400">
              <a:latin typeface="Calibri"/>
              <a:cs typeface="Calibri"/>
            </a:endParaRPr>
          </a:p>
        </p:txBody>
      </p:sp>
      <p:sp>
        <p:nvSpPr>
          <p:cNvPr id="4" name="object 4"/>
          <p:cNvSpPr txBox="1"/>
          <p:nvPr/>
        </p:nvSpPr>
        <p:spPr>
          <a:xfrm>
            <a:off x="1907920" y="5064823"/>
            <a:ext cx="1680845" cy="391795"/>
          </a:xfrm>
          <a:prstGeom prst="rect">
            <a:avLst/>
          </a:prstGeom>
        </p:spPr>
        <p:txBody>
          <a:bodyPr vert="horz" wrap="square" lIns="0" tIns="12700" rIns="0" bIns="0" rtlCol="0">
            <a:spAutoFit/>
          </a:bodyPr>
          <a:lstStyle/>
          <a:p>
            <a:pPr marL="355600" indent="-342900">
              <a:lnSpc>
                <a:spcPct val="100000"/>
              </a:lnSpc>
              <a:spcBef>
                <a:spcPts val="100"/>
              </a:spcBef>
              <a:buClr>
                <a:srgbClr val="CC0000"/>
              </a:buClr>
              <a:buFont typeface="Times New Roman"/>
              <a:buChar char="•"/>
              <a:tabLst>
                <a:tab pos="355600" algn="l"/>
              </a:tabLst>
            </a:pPr>
            <a:r>
              <a:rPr sz="2400" spc="-10">
                <a:latin typeface="Calibri"/>
                <a:cs typeface="Calibri"/>
              </a:rPr>
              <a:t>Algorithm:</a:t>
            </a:r>
            <a:endParaRPr sz="2400">
              <a:latin typeface="Calibri"/>
              <a:cs typeface="Calibri"/>
            </a:endParaRPr>
          </a:p>
        </p:txBody>
      </p:sp>
      <p:sp>
        <p:nvSpPr>
          <p:cNvPr id="5" name="object 5"/>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lang="en-US"/>
              <a:t>Gradient</a:t>
            </a:r>
            <a:r>
              <a:rPr lang="en-US" spc="-20"/>
              <a:t> </a:t>
            </a:r>
            <a:r>
              <a:rPr lang="en-US" spc="-10"/>
              <a:t>Descent</a:t>
            </a:r>
          </a:p>
        </p:txBody>
      </p:sp>
      <p:pic>
        <p:nvPicPr>
          <p:cNvPr id="6" name="object 6"/>
          <p:cNvPicPr/>
          <p:nvPr/>
        </p:nvPicPr>
        <p:blipFill>
          <a:blip r:embed="rId2" cstate="print"/>
          <a:stretch>
            <a:fillRect/>
          </a:stretch>
        </p:blipFill>
        <p:spPr>
          <a:xfrm>
            <a:off x="2964942" y="5437365"/>
            <a:ext cx="5931408" cy="961771"/>
          </a:xfrm>
          <a:prstGeom prst="rect">
            <a:avLst/>
          </a:prstGeom>
        </p:spPr>
      </p:pic>
      <p:pic>
        <p:nvPicPr>
          <p:cNvPr id="7" name="object 7"/>
          <p:cNvPicPr/>
          <p:nvPr/>
        </p:nvPicPr>
        <p:blipFill>
          <a:blip r:embed="rId3" cstate="print"/>
          <a:stretch>
            <a:fillRect/>
          </a:stretch>
        </p:blipFill>
        <p:spPr>
          <a:xfrm>
            <a:off x="3605024" y="1794507"/>
            <a:ext cx="4629525" cy="515771"/>
          </a:xfrm>
          <a:prstGeom prst="rect">
            <a:avLst/>
          </a:prstGeom>
        </p:spPr>
      </p:pic>
      <p:sp>
        <p:nvSpPr>
          <p:cNvPr id="8" name="object 8"/>
          <p:cNvSpPr txBox="1"/>
          <p:nvPr/>
        </p:nvSpPr>
        <p:spPr>
          <a:xfrm>
            <a:off x="5014976" y="2613888"/>
            <a:ext cx="3162300" cy="400050"/>
          </a:xfrm>
          <a:prstGeom prst="rect">
            <a:avLst/>
          </a:prstGeom>
          <a:ln w="28582">
            <a:solidFill>
              <a:srgbClr val="89007E"/>
            </a:solidFill>
          </a:ln>
        </p:spPr>
        <p:txBody>
          <a:bodyPr vert="horz" wrap="square" lIns="0" tIns="31750" rIns="0" bIns="0" rtlCol="0">
            <a:spAutoFit/>
          </a:bodyPr>
          <a:lstStyle/>
          <a:p>
            <a:pPr marL="116205">
              <a:lnSpc>
                <a:spcPct val="100000"/>
              </a:lnSpc>
              <a:spcBef>
                <a:spcPts val="250"/>
              </a:spcBef>
            </a:pPr>
            <a:r>
              <a:rPr sz="2000">
                <a:latin typeface="Cambria Math"/>
                <a:cs typeface="Cambria Math"/>
              </a:rPr>
              <a:t>𝛼</a:t>
            </a:r>
            <a:r>
              <a:rPr sz="2000" spc="25">
                <a:latin typeface="Cambria Math"/>
                <a:cs typeface="Cambria Math"/>
              </a:rPr>
              <a:t> </a:t>
            </a:r>
            <a:r>
              <a:rPr sz="2000">
                <a:latin typeface="Calibri"/>
                <a:cs typeface="Calibri"/>
              </a:rPr>
              <a:t>=</a:t>
            </a:r>
            <a:r>
              <a:rPr sz="2000" spc="-40">
                <a:latin typeface="Calibri"/>
                <a:cs typeface="Calibri"/>
              </a:rPr>
              <a:t> </a:t>
            </a:r>
            <a:r>
              <a:rPr sz="2000" i="1">
                <a:solidFill>
                  <a:srgbClr val="89007E"/>
                </a:solidFill>
                <a:latin typeface="Calibri"/>
                <a:cs typeface="Calibri"/>
              </a:rPr>
              <a:t>step</a:t>
            </a:r>
            <a:r>
              <a:rPr sz="2000" i="1" spc="-20">
                <a:solidFill>
                  <a:srgbClr val="89007E"/>
                </a:solidFill>
                <a:latin typeface="Calibri"/>
                <a:cs typeface="Calibri"/>
              </a:rPr>
              <a:t> </a:t>
            </a:r>
            <a:r>
              <a:rPr sz="2000" i="1">
                <a:solidFill>
                  <a:srgbClr val="89007E"/>
                </a:solidFill>
                <a:latin typeface="Calibri"/>
                <a:cs typeface="Calibri"/>
              </a:rPr>
              <a:t>size</a:t>
            </a:r>
            <a:r>
              <a:rPr sz="2000" i="1" spc="-65">
                <a:solidFill>
                  <a:srgbClr val="89007E"/>
                </a:solidFill>
                <a:latin typeface="Calibri"/>
                <a:cs typeface="Calibri"/>
              </a:rPr>
              <a:t> </a:t>
            </a:r>
            <a:r>
              <a:rPr sz="2000">
                <a:latin typeface="Calibri"/>
                <a:cs typeface="Calibri"/>
              </a:rPr>
              <a:t>or</a:t>
            </a:r>
            <a:r>
              <a:rPr sz="2000" spc="-35">
                <a:latin typeface="Calibri"/>
                <a:cs typeface="Calibri"/>
              </a:rPr>
              <a:t> </a:t>
            </a:r>
            <a:r>
              <a:rPr sz="2000" i="1">
                <a:solidFill>
                  <a:srgbClr val="89007E"/>
                </a:solidFill>
                <a:latin typeface="Calibri"/>
                <a:cs typeface="Calibri"/>
              </a:rPr>
              <a:t>learning</a:t>
            </a:r>
            <a:r>
              <a:rPr sz="2000" i="1" spc="-25">
                <a:solidFill>
                  <a:srgbClr val="89007E"/>
                </a:solidFill>
                <a:latin typeface="Calibri"/>
                <a:cs typeface="Calibri"/>
              </a:rPr>
              <a:t> </a:t>
            </a:r>
            <a:r>
              <a:rPr sz="2000" i="1" spc="-20">
                <a:solidFill>
                  <a:srgbClr val="89007E"/>
                </a:solidFill>
                <a:latin typeface="Calibri"/>
                <a:cs typeface="Calibri"/>
              </a:rPr>
              <a:t>rate</a:t>
            </a:r>
            <a:endParaRPr sz="2000">
              <a:latin typeface="Calibri"/>
              <a:cs typeface="Calibri"/>
            </a:endParaRPr>
          </a:p>
        </p:txBody>
      </p:sp>
      <p:sp>
        <p:nvSpPr>
          <p:cNvPr id="9" name="object 9"/>
          <p:cNvSpPr/>
          <p:nvPr/>
        </p:nvSpPr>
        <p:spPr>
          <a:xfrm>
            <a:off x="6553200" y="2318766"/>
            <a:ext cx="85725" cy="296545"/>
          </a:xfrm>
          <a:custGeom>
            <a:avLst/>
            <a:gdLst/>
            <a:ahLst/>
            <a:cxnLst/>
            <a:rect l="l" t="t" r="r" b="b"/>
            <a:pathLst>
              <a:path w="85725" h="296544">
                <a:moveTo>
                  <a:pt x="57150" y="71374"/>
                </a:moveTo>
                <a:lnTo>
                  <a:pt x="28575" y="71374"/>
                </a:lnTo>
                <a:lnTo>
                  <a:pt x="28575" y="296545"/>
                </a:lnTo>
                <a:lnTo>
                  <a:pt x="57150" y="296545"/>
                </a:lnTo>
                <a:lnTo>
                  <a:pt x="57150" y="71374"/>
                </a:lnTo>
                <a:close/>
              </a:path>
              <a:path w="85725" h="296544">
                <a:moveTo>
                  <a:pt x="42799" y="0"/>
                </a:moveTo>
                <a:lnTo>
                  <a:pt x="0" y="85725"/>
                </a:lnTo>
                <a:lnTo>
                  <a:pt x="28575" y="85725"/>
                </a:lnTo>
                <a:lnTo>
                  <a:pt x="28575" y="71374"/>
                </a:lnTo>
                <a:lnTo>
                  <a:pt x="78538" y="71374"/>
                </a:lnTo>
                <a:lnTo>
                  <a:pt x="42799" y="0"/>
                </a:lnTo>
                <a:close/>
              </a:path>
              <a:path w="85725" h="296544">
                <a:moveTo>
                  <a:pt x="78538" y="71374"/>
                </a:moveTo>
                <a:lnTo>
                  <a:pt x="57150" y="71374"/>
                </a:lnTo>
                <a:lnTo>
                  <a:pt x="57150" y="85725"/>
                </a:lnTo>
                <a:lnTo>
                  <a:pt x="85725" y="85725"/>
                </a:lnTo>
                <a:lnTo>
                  <a:pt x="78538" y="71374"/>
                </a:lnTo>
                <a:close/>
              </a:path>
            </a:pathLst>
          </a:custGeom>
          <a:solidFill>
            <a:srgbClr val="89007E"/>
          </a:solidFill>
        </p:spPr>
        <p:txBody>
          <a:bodyPr wrap="square" lIns="0" tIns="0" rIns="0" bIns="0" rtlCol="0"/>
          <a:lstStyle/>
          <a:p>
            <a:endParaRPr/>
          </a:p>
        </p:txBody>
      </p:sp>
      <p:pic>
        <p:nvPicPr>
          <p:cNvPr id="10" name="object 10"/>
          <p:cNvPicPr/>
          <p:nvPr/>
        </p:nvPicPr>
        <p:blipFill>
          <a:blip r:embed="rId4" cstate="print"/>
          <a:stretch>
            <a:fillRect/>
          </a:stretch>
        </p:blipFill>
        <p:spPr>
          <a:xfrm>
            <a:off x="3605024" y="3955371"/>
            <a:ext cx="4602077" cy="711636"/>
          </a:xfrm>
          <a:prstGeom prst="rect">
            <a:avLst/>
          </a:prstGeom>
        </p:spPr>
      </p:pic>
      <p:sp>
        <p:nvSpPr>
          <p:cNvPr id="11" name="object 11"/>
          <p:cNvSpPr txBox="1">
            <a:spLocks noGrp="1"/>
          </p:cNvSpPr>
          <p:nvPr>
            <p:ph type="sldNum" sz="quarter" idx="4294967295"/>
          </p:nvPr>
        </p:nvSpPr>
        <p:spPr>
          <a:xfrm>
            <a:off x="460057" y="6543833"/>
            <a:ext cx="280034" cy="2063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pPr>
            <a:fld id="{81D60167-4931-47E6-BA6A-407CBD079E47}" type="slidenum">
              <a:rPr lang="en-US" altLang="ja-JP" spc="-50" smtClean="0"/>
              <a:pPr marL="38100">
                <a:lnSpc>
                  <a:spcPts val="1450"/>
                </a:lnSpc>
              </a:pPr>
              <a:t>69</a:t>
            </a:fld>
            <a:endParaRPr spc="-25"/>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スライド番号プレースホルダー 7"/>
          <p:cNvSpPr>
            <a:spLocks noGrp="1"/>
          </p:cNvSpPr>
          <p:nvPr>
            <p:ph type="sldNum" sz="quarter" idx="12"/>
          </p:nvPr>
        </p:nvSpPr>
        <p:spPr/>
        <p:txBody>
          <a:bodyPr/>
          <a:lstStyle/>
          <a:p>
            <a:fld id="{D838BE3A-7FB2-4F6B-AD7E-A657C15CDC4C}" type="slidenum">
              <a:rPr lang="en-US" altLang="ja-JP"/>
              <a:pPr/>
              <a:t>7</a:t>
            </a:fld>
            <a:endParaRPr lang="en-US" altLang="ja-JP"/>
          </a:p>
        </p:txBody>
      </p:sp>
      <p:sp>
        <p:nvSpPr>
          <p:cNvPr id="395266" name="Rectangle 2"/>
          <p:cNvSpPr>
            <a:spLocks noGrp="1" noChangeArrowheads="1"/>
          </p:cNvSpPr>
          <p:nvPr>
            <p:ph type="title" idx="4294967295"/>
          </p:nvPr>
        </p:nvSpPr>
        <p:spPr/>
        <p:txBody>
          <a:bodyPr/>
          <a:lstStyle/>
          <a:p>
            <a:r>
              <a:rPr lang="en-US" altLang="ja-JP">
                <a:ea typeface="ＭＳ Ｐゴシック" panose="020B0600070205080204" pitchFamily="50" charset="-128"/>
              </a:rPr>
              <a:t>Conflicting Tests</a:t>
            </a:r>
          </a:p>
        </p:txBody>
      </p:sp>
      <p:sp>
        <p:nvSpPr>
          <p:cNvPr id="395267" name="Rectangle 3"/>
          <p:cNvSpPr>
            <a:spLocks noGrp="1" noChangeArrowheads="1"/>
          </p:cNvSpPr>
          <p:nvPr>
            <p:ph type="body" idx="4294967295"/>
          </p:nvPr>
        </p:nvSpPr>
        <p:spPr/>
        <p:txBody>
          <a:bodyPr/>
          <a:lstStyle/>
          <a:p>
            <a:r>
              <a:rPr lang="en-US" altLang="ja-JP">
                <a:ea typeface="ＭＳ Ｐゴシック" panose="020B0600070205080204" pitchFamily="50" charset="-128"/>
              </a:rPr>
              <a:t>Constituency isn’t always clear</a:t>
            </a:r>
          </a:p>
          <a:p>
            <a:pPr lvl="1"/>
            <a:r>
              <a:rPr lang="en-US" altLang="ja-JP">
                <a:ea typeface="ＭＳ Ｐゴシック" panose="020B0600070205080204" pitchFamily="50" charset="-128"/>
              </a:rPr>
              <a:t>Units of transfer:</a:t>
            </a:r>
          </a:p>
          <a:p>
            <a:pPr lvl="2"/>
            <a:r>
              <a:rPr lang="en-US" altLang="ja-JP">
                <a:ea typeface="ＭＳ Ｐゴシック" panose="020B0600070205080204" pitchFamily="50" charset="-128"/>
              </a:rPr>
              <a:t>think about ~ </a:t>
            </a:r>
            <a:r>
              <a:rPr lang="en-US" altLang="ja-JP" err="1">
                <a:ea typeface="ＭＳ Ｐゴシック" panose="020B0600070205080204" pitchFamily="50" charset="-128"/>
              </a:rPr>
              <a:t>penser</a:t>
            </a:r>
            <a:r>
              <a:rPr lang="en-US" altLang="ja-JP">
                <a:ea typeface="ＭＳ Ｐゴシック" panose="020B0600070205080204" pitchFamily="50" charset="-128"/>
              </a:rPr>
              <a:t> à ~ </a:t>
            </a:r>
            <a:r>
              <a:rPr lang="ja-JP" altLang="en-US">
                <a:ea typeface="ＭＳ Ｐゴシック" panose="020B0600070205080204" pitchFamily="50" charset="-128"/>
              </a:rPr>
              <a:t>について考える</a:t>
            </a:r>
            <a:endParaRPr lang="en-US" altLang="ja-JP">
              <a:ea typeface="ＭＳ Ｐゴシック" panose="020B0600070205080204" pitchFamily="50" charset="-128"/>
            </a:endParaRPr>
          </a:p>
          <a:p>
            <a:pPr lvl="2"/>
            <a:r>
              <a:rPr lang="en-US" altLang="ja-JP">
                <a:ea typeface="ＭＳ Ｐゴシック" panose="020B0600070205080204" pitchFamily="50" charset="-128"/>
              </a:rPr>
              <a:t>talk about ~ </a:t>
            </a:r>
            <a:r>
              <a:rPr lang="en-US" altLang="ja-JP" err="1">
                <a:ea typeface="ＭＳ Ｐゴシック" panose="020B0600070205080204" pitchFamily="50" charset="-128"/>
              </a:rPr>
              <a:t>hablar</a:t>
            </a:r>
            <a:r>
              <a:rPr lang="en-US" altLang="ja-JP">
                <a:ea typeface="ＭＳ Ｐゴシック" panose="020B0600070205080204" pitchFamily="50" charset="-128"/>
              </a:rPr>
              <a:t> de ~ </a:t>
            </a:r>
            <a:r>
              <a:rPr lang="ja-JP" altLang="en-US">
                <a:ea typeface="ＭＳ Ｐゴシック" panose="020B0600070205080204" pitchFamily="50" charset="-128"/>
              </a:rPr>
              <a:t>について話す</a:t>
            </a:r>
            <a:endParaRPr lang="en-US" altLang="ja-JP">
              <a:ea typeface="ＭＳ Ｐゴシック" panose="020B0600070205080204" pitchFamily="50" charset="-128"/>
            </a:endParaRPr>
          </a:p>
          <a:p>
            <a:pPr lvl="2"/>
            <a:endParaRPr lang="en-US" altLang="ja-JP">
              <a:ea typeface="ＭＳ Ｐゴシック" panose="020B0600070205080204" pitchFamily="50" charset="-128"/>
            </a:endParaRPr>
          </a:p>
          <a:p>
            <a:pPr lvl="1"/>
            <a:r>
              <a:rPr lang="en-US" altLang="ja-JP">
                <a:ea typeface="ＭＳ Ｐゴシック" panose="020B0600070205080204" pitchFamily="50" charset="-128"/>
              </a:rPr>
              <a:t>Phonological reduction:</a:t>
            </a:r>
          </a:p>
          <a:p>
            <a:pPr lvl="2"/>
            <a:r>
              <a:rPr lang="en-US" altLang="ja-JP">
                <a:ea typeface="ＭＳ Ｐゴシック" panose="020B0600070205080204" pitchFamily="50" charset="-128"/>
                <a:sym typeface="Symbol" panose="05050102010706020507" pitchFamily="18" charset="2"/>
              </a:rPr>
              <a:t>I will go  I’ll go</a:t>
            </a:r>
          </a:p>
          <a:p>
            <a:pPr lvl="2"/>
            <a:r>
              <a:rPr lang="en-US" altLang="ja-JP">
                <a:ea typeface="ＭＳ Ｐゴシック" panose="020B0600070205080204" pitchFamily="50" charset="-128"/>
                <a:sym typeface="Symbol" panose="05050102010706020507" pitchFamily="18" charset="2"/>
              </a:rPr>
              <a:t>I want to go  I </a:t>
            </a:r>
            <a:r>
              <a:rPr lang="en-US" altLang="ja-JP" err="1">
                <a:ea typeface="ＭＳ Ｐゴシック" panose="020B0600070205080204" pitchFamily="50" charset="-128"/>
                <a:sym typeface="Symbol" panose="05050102010706020507" pitchFamily="18" charset="2"/>
              </a:rPr>
              <a:t>wanna</a:t>
            </a:r>
            <a:r>
              <a:rPr lang="en-US" altLang="ja-JP">
                <a:ea typeface="ＭＳ Ｐゴシック" panose="020B0600070205080204" pitchFamily="50" charset="-128"/>
                <a:sym typeface="Symbol" panose="05050102010706020507" pitchFamily="18" charset="2"/>
              </a:rPr>
              <a:t> go</a:t>
            </a:r>
          </a:p>
          <a:p>
            <a:pPr lvl="2"/>
            <a:endParaRPr lang="en-US" altLang="ja-JP">
              <a:ea typeface="ＭＳ Ｐゴシック" panose="020B0600070205080204" pitchFamily="50" charset="-128"/>
              <a:sym typeface="Symbol" panose="05050102010706020507" pitchFamily="18" charset="2"/>
            </a:endParaRPr>
          </a:p>
          <a:p>
            <a:pPr lvl="1"/>
            <a:r>
              <a:rPr lang="en-US" altLang="ja-JP">
                <a:ea typeface="ＭＳ Ｐゴシック" panose="020B0600070205080204" pitchFamily="50" charset="-128"/>
                <a:sym typeface="Symbol" panose="05050102010706020507" pitchFamily="18" charset="2"/>
              </a:rPr>
              <a:t>Coordination</a:t>
            </a:r>
          </a:p>
          <a:p>
            <a:pPr lvl="2"/>
            <a:r>
              <a:rPr lang="en-US" altLang="ja-JP">
                <a:ea typeface="ＭＳ Ｐゴシック" panose="020B0600070205080204" pitchFamily="50" charset="-128"/>
                <a:sym typeface="Symbol" panose="05050102010706020507" pitchFamily="18" charset="2"/>
              </a:rPr>
              <a:t>He went to and came from the store.</a:t>
            </a:r>
          </a:p>
          <a:p>
            <a:pPr lvl="1"/>
            <a:endParaRPr lang="en-US" altLang="ja-JP">
              <a:ea typeface="ＭＳ Ｐゴシック" panose="020B0600070205080204" pitchFamily="50" charset="-128"/>
              <a:sym typeface="Symbol" panose="05050102010706020507" pitchFamily="18" charset="2"/>
            </a:endParaRPr>
          </a:p>
        </p:txBody>
      </p:sp>
      <p:pic>
        <p:nvPicPr>
          <p:cNvPr id="395268" name="Picture 4"/>
          <p:cNvPicPr>
            <a:picLocks noChangeAspect="1" noChangeArrowheads="1"/>
          </p:cNvPicPr>
          <p:nvPr/>
        </p:nvPicPr>
        <p:blipFill>
          <a:blip r:embed="rId3">
            <a:extLst>
              <a:ext uri="{28A0092B-C50C-407E-A947-70E740481C1C}">
                <a14:useLocalDpi xmlns:a14="http://schemas.microsoft.com/office/drawing/2010/main" val="0"/>
              </a:ext>
            </a:extLst>
          </a:blip>
          <a:srcRect t="23483" r="25801"/>
          <a:stretch>
            <a:fillRect/>
          </a:stretch>
        </p:blipFill>
        <p:spPr bwMode="auto">
          <a:xfrm>
            <a:off x="7086600" y="2819401"/>
            <a:ext cx="32004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5269" name="Line 5"/>
          <p:cNvSpPr>
            <a:spLocks noChangeShapeType="1"/>
          </p:cNvSpPr>
          <p:nvPr/>
        </p:nvSpPr>
        <p:spPr bwMode="auto">
          <a:xfrm>
            <a:off x="8610600" y="4114800"/>
            <a:ext cx="76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95270" name="Line 6"/>
          <p:cNvSpPr>
            <a:spLocks noChangeShapeType="1"/>
          </p:cNvSpPr>
          <p:nvPr/>
        </p:nvSpPr>
        <p:spPr bwMode="auto">
          <a:xfrm flipH="1">
            <a:off x="8686800" y="4114800"/>
            <a:ext cx="3048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95271" name="Text Box 7"/>
          <p:cNvSpPr txBox="1">
            <a:spLocks noChangeArrowheads="1"/>
          </p:cNvSpPr>
          <p:nvPr/>
        </p:nvSpPr>
        <p:spPr bwMode="auto">
          <a:xfrm>
            <a:off x="7315200" y="4572000"/>
            <a:ext cx="2895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ja-JP" sz="1400">
                <a:ea typeface="ＭＳ Ｐゴシック" panose="020B0600070205080204" pitchFamily="50" charset="-128"/>
              </a:rPr>
              <a:t>La   vélocité  des ondes sismiques</a:t>
            </a:r>
          </a:p>
        </p:txBody>
      </p:sp>
    </p:spTree>
    <p:extLst>
      <p:ext uri="{BB962C8B-B14F-4D97-AF65-F5344CB8AC3E}">
        <p14:creationId xmlns:p14="http://schemas.microsoft.com/office/powerpoint/2010/main" val="21579472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lang="en-US"/>
              <a:t>Stochastic</a:t>
            </a:r>
            <a:r>
              <a:rPr lang="en-US" spc="-35"/>
              <a:t> </a:t>
            </a:r>
            <a:r>
              <a:rPr lang="en-US"/>
              <a:t>Gradient</a:t>
            </a:r>
            <a:r>
              <a:rPr lang="en-US" spc="-105"/>
              <a:t> </a:t>
            </a:r>
            <a:r>
              <a:rPr lang="en-US" spc="-10"/>
              <a:t>Descent</a:t>
            </a:r>
          </a:p>
        </p:txBody>
      </p:sp>
      <p:sp>
        <p:nvSpPr>
          <p:cNvPr id="3" name="object 3"/>
          <p:cNvSpPr/>
          <p:nvPr/>
        </p:nvSpPr>
        <p:spPr>
          <a:xfrm>
            <a:off x="2212213" y="1245997"/>
            <a:ext cx="380365" cy="282575"/>
          </a:xfrm>
          <a:custGeom>
            <a:avLst/>
            <a:gdLst/>
            <a:ahLst/>
            <a:cxnLst/>
            <a:rect l="l" t="t" r="r" b="b"/>
            <a:pathLst>
              <a:path w="380364" h="282575">
                <a:moveTo>
                  <a:pt x="289813" y="0"/>
                </a:moveTo>
                <a:lnTo>
                  <a:pt x="285876" y="11429"/>
                </a:lnTo>
                <a:lnTo>
                  <a:pt x="302184" y="18504"/>
                </a:lnTo>
                <a:lnTo>
                  <a:pt x="316229" y="28305"/>
                </a:lnTo>
                <a:lnTo>
                  <a:pt x="344773" y="73798"/>
                </a:lnTo>
                <a:lnTo>
                  <a:pt x="353101" y="115232"/>
                </a:lnTo>
                <a:lnTo>
                  <a:pt x="353155" y="115605"/>
                </a:lnTo>
                <a:lnTo>
                  <a:pt x="354203" y="139700"/>
                </a:lnTo>
                <a:lnTo>
                  <a:pt x="353155" y="164562"/>
                </a:lnTo>
                <a:lnTo>
                  <a:pt x="350012" y="187150"/>
                </a:lnTo>
                <a:lnTo>
                  <a:pt x="337438" y="225551"/>
                </a:lnTo>
                <a:lnTo>
                  <a:pt x="302381" y="263646"/>
                </a:lnTo>
                <a:lnTo>
                  <a:pt x="286257" y="270763"/>
                </a:lnTo>
                <a:lnTo>
                  <a:pt x="289813" y="282193"/>
                </a:lnTo>
                <a:lnTo>
                  <a:pt x="328374" y="264128"/>
                </a:lnTo>
                <a:lnTo>
                  <a:pt x="356743" y="232917"/>
                </a:lnTo>
                <a:lnTo>
                  <a:pt x="374062" y="191007"/>
                </a:lnTo>
                <a:lnTo>
                  <a:pt x="379856" y="141097"/>
                </a:lnTo>
                <a:lnTo>
                  <a:pt x="378425" y="115605"/>
                </a:lnTo>
                <a:lnTo>
                  <a:pt x="378404" y="115232"/>
                </a:lnTo>
                <a:lnTo>
                  <a:pt x="366783" y="69409"/>
                </a:lnTo>
                <a:lnTo>
                  <a:pt x="343731" y="32093"/>
                </a:lnTo>
                <a:lnTo>
                  <a:pt x="310342" y="7379"/>
                </a:lnTo>
                <a:lnTo>
                  <a:pt x="289813" y="0"/>
                </a:lnTo>
                <a:close/>
              </a:path>
              <a:path w="380364" h="282575">
                <a:moveTo>
                  <a:pt x="90043" y="0"/>
                </a:moveTo>
                <a:lnTo>
                  <a:pt x="51641" y="18081"/>
                </a:lnTo>
                <a:lnTo>
                  <a:pt x="23241" y="49402"/>
                </a:lnTo>
                <a:lnTo>
                  <a:pt x="5810" y="91344"/>
                </a:lnTo>
                <a:lnTo>
                  <a:pt x="78" y="139700"/>
                </a:lnTo>
                <a:lnTo>
                  <a:pt x="0" y="141097"/>
                </a:lnTo>
                <a:lnTo>
                  <a:pt x="1452" y="167052"/>
                </a:lnTo>
                <a:lnTo>
                  <a:pt x="13073" y="212963"/>
                </a:lnTo>
                <a:lnTo>
                  <a:pt x="36125" y="250154"/>
                </a:lnTo>
                <a:lnTo>
                  <a:pt x="69514" y="274816"/>
                </a:lnTo>
                <a:lnTo>
                  <a:pt x="90043" y="282193"/>
                </a:lnTo>
                <a:lnTo>
                  <a:pt x="93599" y="270763"/>
                </a:lnTo>
                <a:lnTo>
                  <a:pt x="77549" y="263646"/>
                </a:lnTo>
                <a:lnTo>
                  <a:pt x="63690" y="253730"/>
                </a:lnTo>
                <a:lnTo>
                  <a:pt x="35210" y="207476"/>
                </a:lnTo>
                <a:lnTo>
                  <a:pt x="26828" y="164562"/>
                </a:lnTo>
                <a:lnTo>
                  <a:pt x="25781" y="139700"/>
                </a:lnTo>
                <a:lnTo>
                  <a:pt x="26828" y="115605"/>
                </a:lnTo>
                <a:lnTo>
                  <a:pt x="35210" y="73798"/>
                </a:lnTo>
                <a:lnTo>
                  <a:pt x="63801" y="28305"/>
                </a:lnTo>
                <a:lnTo>
                  <a:pt x="94106" y="11429"/>
                </a:lnTo>
                <a:lnTo>
                  <a:pt x="90043" y="0"/>
                </a:lnTo>
                <a:close/>
              </a:path>
            </a:pathLst>
          </a:custGeom>
          <a:solidFill>
            <a:srgbClr val="000000"/>
          </a:solidFill>
        </p:spPr>
        <p:txBody>
          <a:bodyPr wrap="square" lIns="0" tIns="0" rIns="0" bIns="0" rtlCol="0"/>
          <a:lstStyle/>
          <a:p>
            <a:endParaRPr/>
          </a:p>
        </p:txBody>
      </p:sp>
      <p:sp>
        <p:nvSpPr>
          <p:cNvPr id="4" name="object 4"/>
          <p:cNvSpPr txBox="1"/>
          <p:nvPr/>
        </p:nvSpPr>
        <p:spPr>
          <a:xfrm>
            <a:off x="485457" y="1085786"/>
            <a:ext cx="2012950" cy="902969"/>
          </a:xfrm>
          <a:prstGeom prst="rect">
            <a:avLst/>
          </a:prstGeom>
        </p:spPr>
        <p:txBody>
          <a:bodyPr vert="horz" wrap="square" lIns="0" tIns="85090" rIns="0" bIns="0" rtlCol="0">
            <a:spAutoFit/>
          </a:bodyPr>
          <a:lstStyle/>
          <a:p>
            <a:pPr marL="355600" indent="-342900">
              <a:lnSpc>
                <a:spcPct val="100000"/>
              </a:lnSpc>
              <a:spcBef>
                <a:spcPts val="670"/>
              </a:spcBef>
              <a:buClr>
                <a:srgbClr val="8B1515"/>
              </a:buClr>
              <a:buFont typeface="Times New Roman"/>
              <a:buChar char="•"/>
              <a:tabLst>
                <a:tab pos="355600" algn="l"/>
                <a:tab pos="1828164" algn="l"/>
              </a:tabLst>
            </a:pPr>
            <a:r>
              <a:rPr sz="2400" b="1">
                <a:latin typeface="Calibri"/>
                <a:cs typeface="Calibri"/>
              </a:rPr>
              <a:t>Problem</a:t>
            </a:r>
            <a:r>
              <a:rPr sz="2400">
                <a:latin typeface="Calibri"/>
                <a:cs typeface="Calibri"/>
              </a:rPr>
              <a:t>:</a:t>
            </a:r>
            <a:r>
              <a:rPr sz="2400" spc="-45">
                <a:latin typeface="Calibri"/>
                <a:cs typeface="Calibri"/>
              </a:rPr>
              <a:t> </a:t>
            </a:r>
            <a:r>
              <a:rPr sz="2400" spc="-50">
                <a:latin typeface="Cambria Math"/>
                <a:cs typeface="Cambria Math"/>
              </a:rPr>
              <a:t>𝐽</a:t>
            </a:r>
            <a:r>
              <a:rPr sz="2400">
                <a:latin typeface="Cambria Math"/>
                <a:cs typeface="Cambria Math"/>
              </a:rPr>
              <a:t>	</a:t>
            </a:r>
            <a:r>
              <a:rPr sz="2400" spc="-50">
                <a:latin typeface="Cambria Math"/>
                <a:cs typeface="Cambria Math"/>
              </a:rPr>
              <a:t>𝜃</a:t>
            </a:r>
            <a:endParaRPr sz="2400">
              <a:latin typeface="Cambria Math"/>
              <a:cs typeface="Cambria Math"/>
            </a:endParaRPr>
          </a:p>
          <a:p>
            <a:pPr marL="699135" lvl="1" indent="-228600">
              <a:lnSpc>
                <a:spcPct val="100000"/>
              </a:lnSpc>
              <a:spcBef>
                <a:spcPts val="575"/>
              </a:spcBef>
              <a:buClr>
                <a:srgbClr val="007B92"/>
              </a:buClr>
              <a:buFont typeface="Times New Roman"/>
              <a:buChar char="•"/>
              <a:tabLst>
                <a:tab pos="699135" algn="l"/>
              </a:tabLst>
            </a:pPr>
            <a:r>
              <a:rPr sz="2400" spc="-25">
                <a:latin typeface="Calibri"/>
                <a:cs typeface="Calibri"/>
              </a:rPr>
              <a:t>So</a:t>
            </a:r>
            <a:endParaRPr sz="2400">
              <a:latin typeface="Calibri"/>
              <a:cs typeface="Calibri"/>
            </a:endParaRPr>
          </a:p>
        </p:txBody>
      </p:sp>
      <p:sp>
        <p:nvSpPr>
          <p:cNvPr id="5" name="object 5"/>
          <p:cNvSpPr txBox="1"/>
          <p:nvPr/>
        </p:nvSpPr>
        <p:spPr>
          <a:xfrm>
            <a:off x="2630671" y="1085786"/>
            <a:ext cx="7750175" cy="902969"/>
          </a:xfrm>
          <a:prstGeom prst="rect">
            <a:avLst/>
          </a:prstGeom>
        </p:spPr>
        <p:txBody>
          <a:bodyPr vert="horz" wrap="square" lIns="0" tIns="12700" rIns="0" bIns="0" rtlCol="0">
            <a:spAutoFit/>
          </a:bodyPr>
          <a:lstStyle/>
          <a:p>
            <a:pPr marL="12700" marR="5080" indent="45720">
              <a:lnSpc>
                <a:spcPct val="119900"/>
              </a:lnSpc>
              <a:spcBef>
                <a:spcPts val="100"/>
              </a:spcBef>
            </a:pPr>
            <a:r>
              <a:rPr sz="2400">
                <a:latin typeface="Calibri"/>
                <a:cs typeface="Calibri"/>
              </a:rPr>
              <a:t>is</a:t>
            </a:r>
            <a:r>
              <a:rPr sz="2400" spc="-20">
                <a:latin typeface="Calibri"/>
                <a:cs typeface="Calibri"/>
              </a:rPr>
              <a:t> </a:t>
            </a:r>
            <a:r>
              <a:rPr sz="2400">
                <a:latin typeface="Calibri"/>
                <a:cs typeface="Calibri"/>
              </a:rPr>
              <a:t>a </a:t>
            </a:r>
            <a:r>
              <a:rPr sz="2400" spc="-10">
                <a:latin typeface="Calibri"/>
                <a:cs typeface="Calibri"/>
              </a:rPr>
              <a:t>function</a:t>
            </a:r>
            <a:r>
              <a:rPr sz="2400" spc="-35">
                <a:latin typeface="Calibri"/>
                <a:cs typeface="Calibri"/>
              </a:rPr>
              <a:t> </a:t>
            </a:r>
            <a:r>
              <a:rPr sz="2400">
                <a:latin typeface="Calibri"/>
                <a:cs typeface="Calibri"/>
              </a:rPr>
              <a:t>of</a:t>
            </a:r>
            <a:r>
              <a:rPr sz="2400" spc="-15">
                <a:latin typeface="Calibri"/>
                <a:cs typeface="Calibri"/>
              </a:rPr>
              <a:t> </a:t>
            </a:r>
            <a:r>
              <a:rPr sz="2400" b="1">
                <a:solidFill>
                  <a:srgbClr val="89007E"/>
                </a:solidFill>
                <a:latin typeface="Calibri"/>
                <a:cs typeface="Calibri"/>
              </a:rPr>
              <a:t>all</a:t>
            </a:r>
            <a:r>
              <a:rPr sz="2400" b="1" spc="-60">
                <a:solidFill>
                  <a:srgbClr val="89007E"/>
                </a:solidFill>
                <a:latin typeface="Calibri"/>
                <a:cs typeface="Calibri"/>
              </a:rPr>
              <a:t> </a:t>
            </a:r>
            <a:r>
              <a:rPr sz="2400">
                <a:latin typeface="Calibri"/>
                <a:cs typeface="Calibri"/>
              </a:rPr>
              <a:t>windows</a:t>
            </a:r>
            <a:r>
              <a:rPr sz="2400" spc="-85">
                <a:latin typeface="Calibri"/>
                <a:cs typeface="Calibri"/>
              </a:rPr>
              <a:t> </a:t>
            </a:r>
            <a:r>
              <a:rPr sz="2400">
                <a:latin typeface="Calibri"/>
                <a:cs typeface="Calibri"/>
              </a:rPr>
              <a:t>in</a:t>
            </a:r>
            <a:r>
              <a:rPr sz="2400" spc="-40">
                <a:latin typeface="Calibri"/>
                <a:cs typeface="Calibri"/>
              </a:rPr>
              <a:t> </a:t>
            </a:r>
            <a:r>
              <a:rPr sz="2400">
                <a:latin typeface="Calibri"/>
                <a:cs typeface="Calibri"/>
              </a:rPr>
              <a:t>the</a:t>
            </a:r>
            <a:r>
              <a:rPr sz="2400" spc="-40">
                <a:latin typeface="Calibri"/>
                <a:cs typeface="Calibri"/>
              </a:rPr>
              <a:t> </a:t>
            </a:r>
            <a:r>
              <a:rPr sz="2400">
                <a:latin typeface="Calibri"/>
                <a:cs typeface="Calibri"/>
              </a:rPr>
              <a:t>corpus</a:t>
            </a:r>
            <a:r>
              <a:rPr sz="2400" spc="-20">
                <a:latin typeface="Calibri"/>
                <a:cs typeface="Calibri"/>
              </a:rPr>
              <a:t> </a:t>
            </a:r>
            <a:r>
              <a:rPr sz="2400">
                <a:latin typeface="Calibri"/>
                <a:cs typeface="Calibri"/>
              </a:rPr>
              <a:t>(potentially</a:t>
            </a:r>
            <a:r>
              <a:rPr sz="2400" spc="-25">
                <a:latin typeface="Calibri"/>
                <a:cs typeface="Calibri"/>
              </a:rPr>
              <a:t> </a:t>
            </a:r>
            <a:r>
              <a:rPr sz="2400" spc="-10">
                <a:latin typeface="Calibri"/>
                <a:cs typeface="Calibri"/>
              </a:rPr>
              <a:t>billions!) </a:t>
            </a:r>
            <a:r>
              <a:rPr sz="2400">
                <a:latin typeface="Calibri"/>
                <a:cs typeface="Calibri"/>
              </a:rPr>
              <a:t>is</a:t>
            </a:r>
            <a:r>
              <a:rPr sz="2400" spc="-55">
                <a:latin typeface="Calibri"/>
                <a:cs typeface="Calibri"/>
              </a:rPr>
              <a:t> </a:t>
            </a:r>
            <a:r>
              <a:rPr sz="2400">
                <a:solidFill>
                  <a:srgbClr val="89007E"/>
                </a:solidFill>
                <a:latin typeface="Calibri"/>
                <a:cs typeface="Calibri"/>
              </a:rPr>
              <a:t>very</a:t>
            </a:r>
            <a:r>
              <a:rPr sz="2400" spc="-75">
                <a:solidFill>
                  <a:srgbClr val="89007E"/>
                </a:solidFill>
                <a:latin typeface="Calibri"/>
                <a:cs typeface="Calibri"/>
              </a:rPr>
              <a:t> </a:t>
            </a:r>
            <a:r>
              <a:rPr sz="2400">
                <a:solidFill>
                  <a:srgbClr val="89007E"/>
                </a:solidFill>
                <a:latin typeface="Calibri"/>
                <a:cs typeface="Calibri"/>
              </a:rPr>
              <a:t>expensive</a:t>
            </a:r>
            <a:r>
              <a:rPr sz="2400" spc="-30">
                <a:solidFill>
                  <a:srgbClr val="89007E"/>
                </a:solidFill>
                <a:latin typeface="Calibri"/>
                <a:cs typeface="Calibri"/>
              </a:rPr>
              <a:t> </a:t>
            </a:r>
            <a:r>
              <a:rPr sz="2400">
                <a:solidFill>
                  <a:srgbClr val="89007E"/>
                </a:solidFill>
                <a:latin typeface="Calibri"/>
                <a:cs typeface="Calibri"/>
              </a:rPr>
              <a:t>to</a:t>
            </a:r>
            <a:r>
              <a:rPr sz="2400" spc="-20">
                <a:solidFill>
                  <a:srgbClr val="89007E"/>
                </a:solidFill>
                <a:latin typeface="Calibri"/>
                <a:cs typeface="Calibri"/>
              </a:rPr>
              <a:t> </a:t>
            </a:r>
            <a:r>
              <a:rPr sz="2400" spc="-10">
                <a:solidFill>
                  <a:srgbClr val="89007E"/>
                </a:solidFill>
                <a:latin typeface="Calibri"/>
                <a:cs typeface="Calibri"/>
              </a:rPr>
              <a:t>compute</a:t>
            </a:r>
            <a:endParaRPr sz="2400">
              <a:latin typeface="Calibri"/>
              <a:cs typeface="Calibri"/>
            </a:endParaRPr>
          </a:p>
        </p:txBody>
      </p:sp>
      <p:sp>
        <p:nvSpPr>
          <p:cNvPr id="6" name="object 6"/>
          <p:cNvSpPr txBox="1"/>
          <p:nvPr/>
        </p:nvSpPr>
        <p:spPr>
          <a:xfrm>
            <a:off x="485457" y="2035492"/>
            <a:ext cx="8253730" cy="391795"/>
          </a:xfrm>
          <a:prstGeom prst="rect">
            <a:avLst/>
          </a:prstGeom>
        </p:spPr>
        <p:txBody>
          <a:bodyPr vert="horz" wrap="square" lIns="0" tIns="12700" rIns="0" bIns="0" rtlCol="0">
            <a:spAutoFit/>
          </a:bodyPr>
          <a:lstStyle/>
          <a:p>
            <a:pPr marL="355600" indent="-342900">
              <a:lnSpc>
                <a:spcPct val="100000"/>
              </a:lnSpc>
              <a:spcBef>
                <a:spcPts val="100"/>
              </a:spcBef>
              <a:buClr>
                <a:srgbClr val="8B1515"/>
              </a:buClr>
              <a:buFont typeface="Times New Roman"/>
              <a:buChar char="•"/>
              <a:tabLst>
                <a:tab pos="355600" algn="l"/>
              </a:tabLst>
            </a:pPr>
            <a:r>
              <a:rPr sz="2400">
                <a:latin typeface="Calibri"/>
                <a:cs typeface="Calibri"/>
              </a:rPr>
              <a:t>You</a:t>
            </a:r>
            <a:r>
              <a:rPr sz="2400" spc="-25">
                <a:latin typeface="Calibri"/>
                <a:cs typeface="Calibri"/>
              </a:rPr>
              <a:t> </a:t>
            </a:r>
            <a:r>
              <a:rPr sz="2400">
                <a:latin typeface="Calibri"/>
                <a:cs typeface="Calibri"/>
              </a:rPr>
              <a:t>would</a:t>
            </a:r>
            <a:r>
              <a:rPr sz="2400" spc="-25">
                <a:latin typeface="Calibri"/>
                <a:cs typeface="Calibri"/>
              </a:rPr>
              <a:t> </a:t>
            </a:r>
            <a:r>
              <a:rPr sz="2400">
                <a:latin typeface="Calibri"/>
                <a:cs typeface="Calibri"/>
              </a:rPr>
              <a:t>wait</a:t>
            </a:r>
            <a:r>
              <a:rPr sz="2400" spc="-15">
                <a:latin typeface="Calibri"/>
                <a:cs typeface="Calibri"/>
              </a:rPr>
              <a:t> </a:t>
            </a:r>
            <a:r>
              <a:rPr sz="2400">
                <a:latin typeface="Calibri"/>
                <a:cs typeface="Calibri"/>
              </a:rPr>
              <a:t>a</a:t>
            </a:r>
            <a:r>
              <a:rPr sz="2400" spc="-60">
                <a:latin typeface="Calibri"/>
                <a:cs typeface="Calibri"/>
              </a:rPr>
              <a:t> </a:t>
            </a:r>
            <a:r>
              <a:rPr sz="2400">
                <a:latin typeface="Calibri"/>
                <a:cs typeface="Calibri"/>
              </a:rPr>
              <a:t>very</a:t>
            </a:r>
            <a:r>
              <a:rPr sz="2400" spc="-5">
                <a:latin typeface="Calibri"/>
                <a:cs typeface="Calibri"/>
              </a:rPr>
              <a:t> </a:t>
            </a:r>
            <a:r>
              <a:rPr sz="2400">
                <a:latin typeface="Calibri"/>
                <a:cs typeface="Calibri"/>
              </a:rPr>
              <a:t>long</a:t>
            </a:r>
            <a:r>
              <a:rPr sz="2400" spc="-40">
                <a:latin typeface="Calibri"/>
                <a:cs typeface="Calibri"/>
              </a:rPr>
              <a:t> </a:t>
            </a:r>
            <a:r>
              <a:rPr sz="2400">
                <a:latin typeface="Calibri"/>
                <a:cs typeface="Calibri"/>
              </a:rPr>
              <a:t>time</a:t>
            </a:r>
            <a:r>
              <a:rPr sz="2400" spc="-30">
                <a:latin typeface="Calibri"/>
                <a:cs typeface="Calibri"/>
              </a:rPr>
              <a:t> </a:t>
            </a:r>
            <a:r>
              <a:rPr sz="2400">
                <a:latin typeface="Calibri"/>
                <a:cs typeface="Calibri"/>
              </a:rPr>
              <a:t>before</a:t>
            </a:r>
            <a:r>
              <a:rPr sz="2400" spc="-30">
                <a:latin typeface="Calibri"/>
                <a:cs typeface="Calibri"/>
              </a:rPr>
              <a:t> </a:t>
            </a:r>
            <a:r>
              <a:rPr sz="2400">
                <a:latin typeface="Calibri"/>
                <a:cs typeface="Calibri"/>
              </a:rPr>
              <a:t>making</a:t>
            </a:r>
            <a:r>
              <a:rPr sz="2400" spc="-40">
                <a:latin typeface="Calibri"/>
                <a:cs typeface="Calibri"/>
              </a:rPr>
              <a:t> </a:t>
            </a:r>
            <a:r>
              <a:rPr sz="2400">
                <a:latin typeface="Calibri"/>
                <a:cs typeface="Calibri"/>
              </a:rPr>
              <a:t>a</a:t>
            </a:r>
            <a:r>
              <a:rPr sz="2400" spc="10">
                <a:latin typeface="Calibri"/>
                <a:cs typeface="Calibri"/>
              </a:rPr>
              <a:t> </a:t>
            </a:r>
            <a:r>
              <a:rPr sz="2400">
                <a:latin typeface="Calibri"/>
                <a:cs typeface="Calibri"/>
              </a:rPr>
              <a:t>single</a:t>
            </a:r>
            <a:r>
              <a:rPr sz="2400" spc="-30">
                <a:latin typeface="Calibri"/>
                <a:cs typeface="Calibri"/>
              </a:rPr>
              <a:t> </a:t>
            </a:r>
            <a:r>
              <a:rPr sz="2400" spc="-10">
                <a:latin typeface="Calibri"/>
                <a:cs typeface="Calibri"/>
              </a:rPr>
              <a:t>update!</a:t>
            </a:r>
            <a:endParaRPr sz="2400">
              <a:latin typeface="Calibri"/>
              <a:cs typeface="Calibri"/>
            </a:endParaRPr>
          </a:p>
        </p:txBody>
      </p:sp>
      <p:sp>
        <p:nvSpPr>
          <p:cNvPr id="7" name="object 7"/>
          <p:cNvSpPr txBox="1"/>
          <p:nvPr/>
        </p:nvSpPr>
        <p:spPr>
          <a:xfrm>
            <a:off x="485457" y="2839910"/>
            <a:ext cx="6518275" cy="1713864"/>
          </a:xfrm>
          <a:prstGeom prst="rect">
            <a:avLst/>
          </a:prstGeom>
        </p:spPr>
        <p:txBody>
          <a:bodyPr vert="horz" wrap="square" lIns="0" tIns="85725" rIns="0" bIns="0" rtlCol="0">
            <a:spAutoFit/>
          </a:bodyPr>
          <a:lstStyle/>
          <a:p>
            <a:pPr marL="355600" indent="-342900">
              <a:lnSpc>
                <a:spcPct val="100000"/>
              </a:lnSpc>
              <a:spcBef>
                <a:spcPts val="675"/>
              </a:spcBef>
              <a:buClr>
                <a:srgbClr val="8B1515"/>
              </a:buClr>
              <a:buFont typeface="Times New Roman"/>
              <a:buChar char="•"/>
              <a:tabLst>
                <a:tab pos="355600" algn="l"/>
              </a:tabLst>
            </a:pPr>
            <a:r>
              <a:rPr sz="2400" b="1">
                <a:solidFill>
                  <a:srgbClr val="5D4A3B"/>
                </a:solidFill>
                <a:latin typeface="Calibri"/>
                <a:cs typeface="Calibri"/>
              </a:rPr>
              <a:t>Very</a:t>
            </a:r>
            <a:r>
              <a:rPr sz="2400" b="1" spc="-80">
                <a:solidFill>
                  <a:srgbClr val="5D4A3B"/>
                </a:solidFill>
                <a:latin typeface="Calibri"/>
                <a:cs typeface="Calibri"/>
              </a:rPr>
              <a:t> </a:t>
            </a:r>
            <a:r>
              <a:rPr sz="2400">
                <a:latin typeface="Calibri"/>
                <a:cs typeface="Calibri"/>
              </a:rPr>
              <a:t>bad</a:t>
            </a:r>
            <a:r>
              <a:rPr sz="2400" spc="-45">
                <a:latin typeface="Calibri"/>
                <a:cs typeface="Calibri"/>
              </a:rPr>
              <a:t> </a:t>
            </a:r>
            <a:r>
              <a:rPr sz="2400">
                <a:latin typeface="Calibri"/>
                <a:cs typeface="Calibri"/>
              </a:rPr>
              <a:t>idea</a:t>
            </a:r>
            <a:r>
              <a:rPr sz="2400" spc="-10">
                <a:latin typeface="Calibri"/>
                <a:cs typeface="Calibri"/>
              </a:rPr>
              <a:t> </a:t>
            </a:r>
            <a:r>
              <a:rPr sz="2400">
                <a:latin typeface="Calibri"/>
                <a:cs typeface="Calibri"/>
              </a:rPr>
              <a:t>for</a:t>
            </a:r>
            <a:r>
              <a:rPr sz="2400" spc="-65">
                <a:latin typeface="Calibri"/>
                <a:cs typeface="Calibri"/>
              </a:rPr>
              <a:t> </a:t>
            </a:r>
            <a:r>
              <a:rPr sz="2400">
                <a:latin typeface="Calibri"/>
                <a:cs typeface="Calibri"/>
              </a:rPr>
              <a:t>pretty</a:t>
            </a:r>
            <a:r>
              <a:rPr sz="2400" spc="-35">
                <a:latin typeface="Calibri"/>
                <a:cs typeface="Calibri"/>
              </a:rPr>
              <a:t> </a:t>
            </a:r>
            <a:r>
              <a:rPr sz="2400">
                <a:latin typeface="Calibri"/>
                <a:cs typeface="Calibri"/>
              </a:rPr>
              <a:t>much</a:t>
            </a:r>
            <a:r>
              <a:rPr sz="2400" spc="-45">
                <a:latin typeface="Calibri"/>
                <a:cs typeface="Calibri"/>
              </a:rPr>
              <a:t> </a:t>
            </a:r>
            <a:r>
              <a:rPr sz="2400">
                <a:latin typeface="Calibri"/>
                <a:cs typeface="Calibri"/>
              </a:rPr>
              <a:t>all</a:t>
            </a:r>
            <a:r>
              <a:rPr sz="2400" spc="-10">
                <a:latin typeface="Calibri"/>
                <a:cs typeface="Calibri"/>
              </a:rPr>
              <a:t> </a:t>
            </a:r>
            <a:r>
              <a:rPr sz="2400">
                <a:latin typeface="Calibri"/>
                <a:cs typeface="Calibri"/>
              </a:rPr>
              <a:t>neural</a:t>
            </a:r>
            <a:r>
              <a:rPr sz="2400" spc="-10">
                <a:latin typeface="Calibri"/>
                <a:cs typeface="Calibri"/>
              </a:rPr>
              <a:t> nets!</a:t>
            </a:r>
            <a:endParaRPr sz="2400">
              <a:latin typeface="Calibri"/>
              <a:cs typeface="Calibri"/>
            </a:endParaRPr>
          </a:p>
          <a:p>
            <a:pPr marL="355600" indent="-342900">
              <a:lnSpc>
                <a:spcPct val="100000"/>
              </a:lnSpc>
              <a:spcBef>
                <a:spcPts val="575"/>
              </a:spcBef>
              <a:buClr>
                <a:srgbClr val="CC0000"/>
              </a:buClr>
              <a:buFont typeface="Times New Roman"/>
              <a:buChar char="•"/>
              <a:tabLst>
                <a:tab pos="355600" algn="l"/>
              </a:tabLst>
            </a:pPr>
            <a:r>
              <a:rPr sz="2400" b="1">
                <a:latin typeface="Calibri"/>
                <a:cs typeface="Calibri"/>
              </a:rPr>
              <a:t>Solution:</a:t>
            </a:r>
            <a:r>
              <a:rPr sz="2400" b="1" spc="-70">
                <a:latin typeface="Calibri"/>
                <a:cs typeface="Calibri"/>
              </a:rPr>
              <a:t> </a:t>
            </a:r>
            <a:r>
              <a:rPr sz="2400" b="1">
                <a:solidFill>
                  <a:srgbClr val="89007E"/>
                </a:solidFill>
                <a:latin typeface="Calibri"/>
                <a:cs typeface="Calibri"/>
              </a:rPr>
              <a:t>Stochastic</a:t>
            </a:r>
            <a:r>
              <a:rPr sz="2400" b="1" spc="-70">
                <a:solidFill>
                  <a:srgbClr val="89007E"/>
                </a:solidFill>
                <a:latin typeface="Calibri"/>
                <a:cs typeface="Calibri"/>
              </a:rPr>
              <a:t> </a:t>
            </a:r>
            <a:r>
              <a:rPr sz="2400" b="1">
                <a:solidFill>
                  <a:srgbClr val="89007E"/>
                </a:solidFill>
                <a:latin typeface="Calibri"/>
                <a:cs typeface="Calibri"/>
              </a:rPr>
              <a:t>gradient</a:t>
            </a:r>
            <a:r>
              <a:rPr sz="2400" b="1" spc="-55">
                <a:solidFill>
                  <a:srgbClr val="89007E"/>
                </a:solidFill>
                <a:latin typeface="Calibri"/>
                <a:cs typeface="Calibri"/>
              </a:rPr>
              <a:t> </a:t>
            </a:r>
            <a:r>
              <a:rPr sz="2400" b="1">
                <a:solidFill>
                  <a:srgbClr val="89007E"/>
                </a:solidFill>
                <a:latin typeface="Calibri"/>
                <a:cs typeface="Calibri"/>
              </a:rPr>
              <a:t>descent</a:t>
            </a:r>
            <a:r>
              <a:rPr sz="2400" b="1" spc="-55">
                <a:solidFill>
                  <a:srgbClr val="89007E"/>
                </a:solidFill>
                <a:latin typeface="Calibri"/>
                <a:cs typeface="Calibri"/>
              </a:rPr>
              <a:t> </a:t>
            </a:r>
            <a:r>
              <a:rPr sz="2400" b="1" spc="-10">
                <a:solidFill>
                  <a:srgbClr val="89007E"/>
                </a:solidFill>
                <a:latin typeface="Calibri"/>
                <a:cs typeface="Calibri"/>
              </a:rPr>
              <a:t>(SGD)</a:t>
            </a:r>
            <a:endParaRPr sz="2400">
              <a:latin typeface="Calibri"/>
              <a:cs typeface="Calibri"/>
            </a:endParaRPr>
          </a:p>
          <a:p>
            <a:pPr marL="699135" lvl="1" indent="-343535">
              <a:lnSpc>
                <a:spcPct val="100000"/>
              </a:lnSpc>
              <a:spcBef>
                <a:spcPts val="520"/>
              </a:spcBef>
              <a:buClr>
                <a:srgbClr val="8B1515"/>
              </a:buClr>
              <a:buFont typeface="Times New Roman"/>
              <a:buChar char="•"/>
              <a:tabLst>
                <a:tab pos="699135" algn="l"/>
              </a:tabLst>
            </a:pPr>
            <a:r>
              <a:rPr sz="2000">
                <a:latin typeface="Calibri"/>
                <a:cs typeface="Calibri"/>
              </a:rPr>
              <a:t>Repeatedly</a:t>
            </a:r>
            <a:r>
              <a:rPr sz="2000" spc="-65">
                <a:latin typeface="Calibri"/>
                <a:cs typeface="Calibri"/>
              </a:rPr>
              <a:t> </a:t>
            </a:r>
            <a:r>
              <a:rPr sz="2000">
                <a:latin typeface="Calibri"/>
                <a:cs typeface="Calibri"/>
              </a:rPr>
              <a:t>sample</a:t>
            </a:r>
            <a:r>
              <a:rPr sz="2000" spc="-15">
                <a:latin typeface="Calibri"/>
                <a:cs typeface="Calibri"/>
              </a:rPr>
              <a:t> </a:t>
            </a:r>
            <a:r>
              <a:rPr sz="2000">
                <a:latin typeface="Calibri"/>
                <a:cs typeface="Calibri"/>
              </a:rPr>
              <a:t>windows,</a:t>
            </a:r>
            <a:r>
              <a:rPr sz="2000" spc="-35">
                <a:latin typeface="Calibri"/>
                <a:cs typeface="Calibri"/>
              </a:rPr>
              <a:t> </a:t>
            </a:r>
            <a:r>
              <a:rPr sz="2000">
                <a:latin typeface="Calibri"/>
                <a:cs typeface="Calibri"/>
              </a:rPr>
              <a:t>and</a:t>
            </a:r>
            <a:r>
              <a:rPr sz="2000" spc="-65">
                <a:latin typeface="Calibri"/>
                <a:cs typeface="Calibri"/>
              </a:rPr>
              <a:t> </a:t>
            </a:r>
            <a:r>
              <a:rPr sz="2000">
                <a:latin typeface="Calibri"/>
                <a:cs typeface="Calibri"/>
              </a:rPr>
              <a:t>update</a:t>
            </a:r>
            <a:r>
              <a:rPr sz="2000" spc="-85">
                <a:latin typeface="Calibri"/>
                <a:cs typeface="Calibri"/>
              </a:rPr>
              <a:t> </a:t>
            </a:r>
            <a:r>
              <a:rPr sz="2000">
                <a:latin typeface="Calibri"/>
                <a:cs typeface="Calibri"/>
              </a:rPr>
              <a:t>after</a:t>
            </a:r>
            <a:r>
              <a:rPr sz="2000" spc="-15">
                <a:latin typeface="Calibri"/>
                <a:cs typeface="Calibri"/>
              </a:rPr>
              <a:t> </a:t>
            </a:r>
            <a:r>
              <a:rPr sz="2000">
                <a:latin typeface="Calibri"/>
                <a:cs typeface="Calibri"/>
              </a:rPr>
              <a:t>each</a:t>
            </a:r>
            <a:r>
              <a:rPr sz="2000" spc="-65">
                <a:latin typeface="Calibri"/>
                <a:cs typeface="Calibri"/>
              </a:rPr>
              <a:t> </a:t>
            </a:r>
            <a:r>
              <a:rPr sz="2000" spc="-25">
                <a:latin typeface="Calibri"/>
                <a:cs typeface="Calibri"/>
              </a:rPr>
              <a:t>one</a:t>
            </a:r>
            <a:endParaRPr sz="2000">
              <a:latin typeface="Calibri"/>
              <a:cs typeface="Calibri"/>
            </a:endParaRPr>
          </a:p>
          <a:p>
            <a:pPr marL="355600" indent="-342900">
              <a:lnSpc>
                <a:spcPct val="100000"/>
              </a:lnSpc>
              <a:spcBef>
                <a:spcPts val="580"/>
              </a:spcBef>
              <a:buClr>
                <a:srgbClr val="CC0000"/>
              </a:buClr>
              <a:buFont typeface="Times New Roman"/>
              <a:buChar char="•"/>
              <a:tabLst>
                <a:tab pos="355600" algn="l"/>
              </a:tabLst>
            </a:pPr>
            <a:r>
              <a:rPr sz="2400" spc="-10">
                <a:latin typeface="Calibri"/>
                <a:cs typeface="Calibri"/>
              </a:rPr>
              <a:t>Algorithm:</a:t>
            </a:r>
            <a:endParaRPr sz="2400">
              <a:latin typeface="Calibri"/>
              <a:cs typeface="Calibri"/>
            </a:endParaRPr>
          </a:p>
        </p:txBody>
      </p:sp>
      <p:pic>
        <p:nvPicPr>
          <p:cNvPr id="8" name="object 8"/>
          <p:cNvPicPr/>
          <p:nvPr/>
        </p:nvPicPr>
        <p:blipFill>
          <a:blip r:embed="rId2" cstate="print"/>
          <a:stretch>
            <a:fillRect/>
          </a:stretch>
        </p:blipFill>
        <p:spPr>
          <a:xfrm>
            <a:off x="2633345" y="5059078"/>
            <a:ext cx="6935724" cy="1185072"/>
          </a:xfrm>
          <a:prstGeom prst="rect">
            <a:avLst/>
          </a:prstGeom>
        </p:spPr>
      </p:pic>
      <p:pic>
        <p:nvPicPr>
          <p:cNvPr id="9" name="object 9"/>
          <p:cNvPicPr/>
          <p:nvPr/>
        </p:nvPicPr>
        <p:blipFill>
          <a:blip r:embed="rId3" cstate="print"/>
          <a:stretch>
            <a:fillRect/>
          </a:stretch>
        </p:blipFill>
        <p:spPr>
          <a:xfrm>
            <a:off x="1618064" y="1666106"/>
            <a:ext cx="896535" cy="293613"/>
          </a:xfrm>
          <a:prstGeom prst="rect">
            <a:avLst/>
          </a:prstGeom>
        </p:spPr>
      </p:pic>
      <p:sp>
        <p:nvSpPr>
          <p:cNvPr id="10" name="object 10"/>
          <p:cNvSpPr txBox="1"/>
          <p:nvPr/>
        </p:nvSpPr>
        <p:spPr>
          <a:xfrm>
            <a:off x="8849359" y="3360801"/>
            <a:ext cx="2959735" cy="1004569"/>
          </a:xfrm>
          <a:prstGeom prst="rect">
            <a:avLst/>
          </a:prstGeom>
        </p:spPr>
        <p:txBody>
          <a:bodyPr vert="horz" wrap="square" lIns="0" tIns="16510" rIns="0" bIns="0" rtlCol="0">
            <a:spAutoFit/>
          </a:bodyPr>
          <a:lstStyle/>
          <a:p>
            <a:pPr marL="12700" marR="5080">
              <a:lnSpc>
                <a:spcPct val="100000"/>
              </a:lnSpc>
              <a:spcBef>
                <a:spcPts val="130"/>
              </a:spcBef>
            </a:pPr>
            <a:r>
              <a:rPr sz="3200" b="1">
                <a:solidFill>
                  <a:srgbClr val="007B92"/>
                </a:solidFill>
                <a:latin typeface="Calibri"/>
                <a:cs typeface="Calibri"/>
              </a:rPr>
              <a:t>Mini</a:t>
            </a:r>
            <a:r>
              <a:rPr sz="3200" b="1" spc="-35">
                <a:solidFill>
                  <a:srgbClr val="007B92"/>
                </a:solidFill>
                <a:latin typeface="Calibri"/>
                <a:cs typeface="Calibri"/>
              </a:rPr>
              <a:t> </a:t>
            </a:r>
            <a:r>
              <a:rPr sz="3200" b="1" spc="-10">
                <a:solidFill>
                  <a:srgbClr val="007B92"/>
                </a:solidFill>
                <a:latin typeface="Calibri"/>
                <a:cs typeface="Calibri"/>
              </a:rPr>
              <a:t>Batch </a:t>
            </a:r>
            <a:r>
              <a:rPr sz="3200" b="1">
                <a:solidFill>
                  <a:srgbClr val="007B92"/>
                </a:solidFill>
                <a:latin typeface="Calibri"/>
                <a:cs typeface="Calibri"/>
              </a:rPr>
              <a:t>Gradient</a:t>
            </a:r>
            <a:r>
              <a:rPr sz="3200" b="1" spc="-35">
                <a:solidFill>
                  <a:srgbClr val="007B92"/>
                </a:solidFill>
                <a:latin typeface="Calibri"/>
                <a:cs typeface="Calibri"/>
              </a:rPr>
              <a:t> </a:t>
            </a:r>
            <a:r>
              <a:rPr sz="3200" b="1" spc="-10">
                <a:solidFill>
                  <a:srgbClr val="007B92"/>
                </a:solidFill>
                <a:latin typeface="Calibri"/>
                <a:cs typeface="Calibri"/>
              </a:rPr>
              <a:t>Descent</a:t>
            </a:r>
            <a:endParaRPr sz="3200">
              <a:latin typeface="Calibri"/>
              <a:cs typeface="Calibri"/>
            </a:endParaRPr>
          </a:p>
        </p:txBody>
      </p:sp>
      <p:sp>
        <p:nvSpPr>
          <p:cNvPr id="11" name="object 11"/>
          <p:cNvSpPr txBox="1">
            <a:spLocks noGrp="1"/>
          </p:cNvSpPr>
          <p:nvPr>
            <p:ph type="sldNum" sz="quarter" idx="4294967295"/>
          </p:nvPr>
        </p:nvSpPr>
        <p:spPr>
          <a:xfrm>
            <a:off x="460057" y="6543833"/>
            <a:ext cx="280034" cy="2063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pPr>
            <a:fld id="{81D60167-4931-47E6-BA6A-407CBD079E47}" type="slidenum">
              <a:rPr lang="en-US" altLang="ja-JP" spc="-50" smtClean="0"/>
              <a:pPr marL="38100">
                <a:lnSpc>
                  <a:spcPts val="1450"/>
                </a:lnSpc>
              </a:pPr>
              <a:t>70</a:t>
            </a:fld>
            <a:endParaRPr spc="-25"/>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8408" y="86485"/>
            <a:ext cx="10515600" cy="1325563"/>
          </a:xfrm>
        </p:spPr>
        <p:txBody>
          <a:bodyPr vert="horz" wrap="square" lIns="0" tIns="16510" rIns="0" bIns="0" rtlCol="0">
            <a:spAutoFit/>
          </a:bodyPr>
          <a:lstStyle/>
          <a:p>
            <a:r>
              <a:rPr lang="en-US"/>
              <a:t>Word2vec parameters … and computations</a:t>
            </a:r>
          </a:p>
        </p:txBody>
      </p:sp>
      <p:sp>
        <p:nvSpPr>
          <p:cNvPr id="94" name="object 94"/>
          <p:cNvSpPr txBox="1">
            <a:spLocks noGrp="1"/>
          </p:cNvSpPr>
          <p:nvPr>
            <p:ph type="sldNum" sz="quarter" idx="4294967295"/>
          </p:nvPr>
        </p:nvSpPr>
        <p:spPr>
          <a:xfrm>
            <a:off x="0" y="6521450"/>
            <a:ext cx="279400" cy="2317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pPr>
            <a:fld id="{81D60167-4931-47E6-BA6A-407CBD079E47}" type="slidenum">
              <a:rPr lang="en-US" altLang="ja-JP" spc="-50" smtClean="0"/>
              <a:pPr marL="38100">
                <a:lnSpc>
                  <a:spcPts val="1450"/>
                </a:lnSpc>
              </a:pPr>
              <a:t>71</a:t>
            </a:fld>
            <a:endParaRPr spc="-25"/>
          </a:p>
        </p:txBody>
      </p:sp>
      <p:grpSp>
        <p:nvGrpSpPr>
          <p:cNvPr id="5" name="object 5"/>
          <p:cNvGrpSpPr/>
          <p:nvPr/>
        </p:nvGrpSpPr>
        <p:grpSpPr>
          <a:xfrm>
            <a:off x="509473" y="1237361"/>
            <a:ext cx="208279" cy="1877060"/>
            <a:chOff x="509473" y="1237361"/>
            <a:chExt cx="208279" cy="1877060"/>
          </a:xfrm>
        </p:grpSpPr>
        <p:sp>
          <p:nvSpPr>
            <p:cNvPr id="6" name="object 6"/>
            <p:cNvSpPr/>
            <p:nvPr/>
          </p:nvSpPr>
          <p:spPr>
            <a:xfrm>
              <a:off x="509473" y="1285239"/>
              <a:ext cx="90170" cy="1822450"/>
            </a:xfrm>
            <a:custGeom>
              <a:avLst/>
              <a:gdLst/>
              <a:ahLst/>
              <a:cxnLst/>
              <a:rect l="l" t="t" r="r" b="b"/>
              <a:pathLst>
                <a:path w="90170" h="1822450">
                  <a:moveTo>
                    <a:pt x="89598" y="0"/>
                  </a:moveTo>
                  <a:lnTo>
                    <a:pt x="0" y="0"/>
                  </a:lnTo>
                  <a:lnTo>
                    <a:pt x="0" y="12700"/>
                  </a:lnTo>
                  <a:lnTo>
                    <a:pt x="0" y="1809750"/>
                  </a:lnTo>
                  <a:lnTo>
                    <a:pt x="0" y="1822450"/>
                  </a:lnTo>
                  <a:lnTo>
                    <a:pt x="89598" y="1822450"/>
                  </a:lnTo>
                  <a:lnTo>
                    <a:pt x="89598" y="1809750"/>
                  </a:lnTo>
                  <a:lnTo>
                    <a:pt x="31254" y="1809750"/>
                  </a:lnTo>
                  <a:lnTo>
                    <a:pt x="31254" y="12700"/>
                  </a:lnTo>
                  <a:lnTo>
                    <a:pt x="89598" y="12700"/>
                  </a:lnTo>
                  <a:lnTo>
                    <a:pt x="89598" y="0"/>
                  </a:lnTo>
                  <a:close/>
                </a:path>
              </a:pathLst>
            </a:custGeom>
            <a:solidFill>
              <a:srgbClr val="000000"/>
            </a:solidFill>
          </p:spPr>
          <p:txBody>
            <a:bodyPr wrap="square" lIns="0" tIns="0" rIns="0" bIns="0" rtlCol="0"/>
            <a:lstStyle/>
            <a:p>
              <a:endParaRPr/>
            </a:p>
          </p:txBody>
        </p:sp>
        <p:pic>
          <p:nvPicPr>
            <p:cNvPr id="7" name="object 7"/>
            <p:cNvPicPr/>
            <p:nvPr/>
          </p:nvPicPr>
          <p:blipFill>
            <a:blip r:embed="rId3" cstate="print"/>
            <a:stretch>
              <a:fillRect/>
            </a:stretch>
          </p:blipFill>
          <p:spPr>
            <a:xfrm>
              <a:off x="626745" y="1237361"/>
              <a:ext cx="90639" cy="90550"/>
            </a:xfrm>
            <a:prstGeom prst="rect">
              <a:avLst/>
            </a:prstGeom>
          </p:spPr>
        </p:pic>
        <p:pic>
          <p:nvPicPr>
            <p:cNvPr id="8" name="object 8"/>
            <p:cNvPicPr/>
            <p:nvPr/>
          </p:nvPicPr>
          <p:blipFill>
            <a:blip r:embed="rId4" cstate="print"/>
            <a:stretch>
              <a:fillRect/>
            </a:stretch>
          </p:blipFill>
          <p:spPr>
            <a:xfrm>
              <a:off x="626745" y="1594485"/>
              <a:ext cx="90639" cy="90677"/>
            </a:xfrm>
            <a:prstGeom prst="rect">
              <a:avLst/>
            </a:prstGeom>
          </p:spPr>
        </p:pic>
        <p:pic>
          <p:nvPicPr>
            <p:cNvPr id="9" name="object 9"/>
            <p:cNvPicPr/>
            <p:nvPr/>
          </p:nvPicPr>
          <p:blipFill>
            <a:blip r:embed="rId5" cstate="print"/>
            <a:stretch>
              <a:fillRect/>
            </a:stretch>
          </p:blipFill>
          <p:spPr>
            <a:xfrm>
              <a:off x="626745" y="1951736"/>
              <a:ext cx="90639" cy="90677"/>
            </a:xfrm>
            <a:prstGeom prst="rect">
              <a:avLst/>
            </a:prstGeom>
          </p:spPr>
        </p:pic>
        <p:pic>
          <p:nvPicPr>
            <p:cNvPr id="10" name="object 10"/>
            <p:cNvPicPr/>
            <p:nvPr/>
          </p:nvPicPr>
          <p:blipFill>
            <a:blip r:embed="rId6" cstate="print"/>
            <a:stretch>
              <a:fillRect/>
            </a:stretch>
          </p:blipFill>
          <p:spPr>
            <a:xfrm>
              <a:off x="626745" y="2308986"/>
              <a:ext cx="90639" cy="90550"/>
            </a:xfrm>
            <a:prstGeom prst="rect">
              <a:avLst/>
            </a:prstGeom>
          </p:spPr>
        </p:pic>
        <p:pic>
          <p:nvPicPr>
            <p:cNvPr id="11" name="object 11"/>
            <p:cNvPicPr/>
            <p:nvPr/>
          </p:nvPicPr>
          <p:blipFill>
            <a:blip r:embed="rId7" cstate="print"/>
            <a:stretch>
              <a:fillRect/>
            </a:stretch>
          </p:blipFill>
          <p:spPr>
            <a:xfrm>
              <a:off x="626745" y="2666238"/>
              <a:ext cx="90639" cy="90550"/>
            </a:xfrm>
            <a:prstGeom prst="rect">
              <a:avLst/>
            </a:prstGeom>
          </p:spPr>
        </p:pic>
        <p:pic>
          <p:nvPicPr>
            <p:cNvPr id="12" name="object 12"/>
            <p:cNvPicPr/>
            <p:nvPr/>
          </p:nvPicPr>
          <p:blipFill>
            <a:blip r:embed="rId8" cstate="print"/>
            <a:stretch>
              <a:fillRect/>
            </a:stretch>
          </p:blipFill>
          <p:spPr>
            <a:xfrm>
              <a:off x="626745" y="3023362"/>
              <a:ext cx="90639" cy="90677"/>
            </a:xfrm>
            <a:prstGeom prst="rect">
              <a:avLst/>
            </a:prstGeom>
          </p:spPr>
        </p:pic>
      </p:grpSp>
      <p:grpSp>
        <p:nvGrpSpPr>
          <p:cNvPr id="13" name="object 13"/>
          <p:cNvGrpSpPr/>
          <p:nvPr/>
        </p:nvGrpSpPr>
        <p:grpSpPr>
          <a:xfrm>
            <a:off x="1433449" y="1237361"/>
            <a:ext cx="208279" cy="1877060"/>
            <a:chOff x="1433449" y="1237361"/>
            <a:chExt cx="208279" cy="1877060"/>
          </a:xfrm>
        </p:grpSpPr>
        <p:sp>
          <p:nvSpPr>
            <p:cNvPr id="14" name="object 14"/>
            <p:cNvSpPr/>
            <p:nvPr/>
          </p:nvSpPr>
          <p:spPr>
            <a:xfrm>
              <a:off x="1551686" y="1285239"/>
              <a:ext cx="90170" cy="1822450"/>
            </a:xfrm>
            <a:custGeom>
              <a:avLst/>
              <a:gdLst/>
              <a:ahLst/>
              <a:cxnLst/>
              <a:rect l="l" t="t" r="r" b="b"/>
              <a:pathLst>
                <a:path w="90169" h="1822450">
                  <a:moveTo>
                    <a:pt x="89662" y="0"/>
                  </a:moveTo>
                  <a:lnTo>
                    <a:pt x="0" y="0"/>
                  </a:lnTo>
                  <a:lnTo>
                    <a:pt x="0" y="12700"/>
                  </a:lnTo>
                  <a:lnTo>
                    <a:pt x="58420" y="12700"/>
                  </a:lnTo>
                  <a:lnTo>
                    <a:pt x="58420" y="1809750"/>
                  </a:lnTo>
                  <a:lnTo>
                    <a:pt x="0" y="1809750"/>
                  </a:lnTo>
                  <a:lnTo>
                    <a:pt x="0" y="1822450"/>
                  </a:lnTo>
                  <a:lnTo>
                    <a:pt x="89662" y="1822450"/>
                  </a:lnTo>
                  <a:lnTo>
                    <a:pt x="89662" y="1809750"/>
                  </a:lnTo>
                  <a:lnTo>
                    <a:pt x="89662" y="12700"/>
                  </a:lnTo>
                  <a:lnTo>
                    <a:pt x="89662" y="0"/>
                  </a:lnTo>
                  <a:close/>
                </a:path>
              </a:pathLst>
            </a:custGeom>
            <a:solidFill>
              <a:srgbClr val="000000"/>
            </a:solidFill>
          </p:spPr>
          <p:txBody>
            <a:bodyPr wrap="square" lIns="0" tIns="0" rIns="0" bIns="0" rtlCol="0"/>
            <a:lstStyle/>
            <a:p>
              <a:endParaRPr/>
            </a:p>
          </p:txBody>
        </p:sp>
        <p:pic>
          <p:nvPicPr>
            <p:cNvPr id="15" name="object 15"/>
            <p:cNvPicPr/>
            <p:nvPr/>
          </p:nvPicPr>
          <p:blipFill>
            <a:blip r:embed="rId9" cstate="print"/>
            <a:stretch>
              <a:fillRect/>
            </a:stretch>
          </p:blipFill>
          <p:spPr>
            <a:xfrm>
              <a:off x="1433449" y="1237361"/>
              <a:ext cx="90550" cy="90550"/>
            </a:xfrm>
            <a:prstGeom prst="rect">
              <a:avLst/>
            </a:prstGeom>
          </p:spPr>
        </p:pic>
        <p:pic>
          <p:nvPicPr>
            <p:cNvPr id="16" name="object 16"/>
            <p:cNvPicPr/>
            <p:nvPr/>
          </p:nvPicPr>
          <p:blipFill>
            <a:blip r:embed="rId10" cstate="print"/>
            <a:stretch>
              <a:fillRect/>
            </a:stretch>
          </p:blipFill>
          <p:spPr>
            <a:xfrm>
              <a:off x="1433449" y="1594485"/>
              <a:ext cx="90550" cy="90677"/>
            </a:xfrm>
            <a:prstGeom prst="rect">
              <a:avLst/>
            </a:prstGeom>
          </p:spPr>
        </p:pic>
        <p:pic>
          <p:nvPicPr>
            <p:cNvPr id="17" name="object 17"/>
            <p:cNvPicPr/>
            <p:nvPr/>
          </p:nvPicPr>
          <p:blipFill>
            <a:blip r:embed="rId11" cstate="print"/>
            <a:stretch>
              <a:fillRect/>
            </a:stretch>
          </p:blipFill>
          <p:spPr>
            <a:xfrm>
              <a:off x="1433449" y="1951736"/>
              <a:ext cx="90550" cy="90677"/>
            </a:xfrm>
            <a:prstGeom prst="rect">
              <a:avLst/>
            </a:prstGeom>
          </p:spPr>
        </p:pic>
        <p:pic>
          <p:nvPicPr>
            <p:cNvPr id="18" name="object 18"/>
            <p:cNvPicPr/>
            <p:nvPr/>
          </p:nvPicPr>
          <p:blipFill>
            <a:blip r:embed="rId12" cstate="print"/>
            <a:stretch>
              <a:fillRect/>
            </a:stretch>
          </p:blipFill>
          <p:spPr>
            <a:xfrm>
              <a:off x="1433449" y="2308986"/>
              <a:ext cx="90550" cy="90550"/>
            </a:xfrm>
            <a:prstGeom prst="rect">
              <a:avLst/>
            </a:prstGeom>
          </p:spPr>
        </p:pic>
        <p:pic>
          <p:nvPicPr>
            <p:cNvPr id="19" name="object 19"/>
            <p:cNvPicPr/>
            <p:nvPr/>
          </p:nvPicPr>
          <p:blipFill>
            <a:blip r:embed="rId13" cstate="print"/>
            <a:stretch>
              <a:fillRect/>
            </a:stretch>
          </p:blipFill>
          <p:spPr>
            <a:xfrm>
              <a:off x="1433449" y="2666238"/>
              <a:ext cx="90550" cy="90550"/>
            </a:xfrm>
            <a:prstGeom prst="rect">
              <a:avLst/>
            </a:prstGeom>
          </p:spPr>
        </p:pic>
        <p:pic>
          <p:nvPicPr>
            <p:cNvPr id="20" name="object 20"/>
            <p:cNvPicPr/>
            <p:nvPr/>
          </p:nvPicPr>
          <p:blipFill>
            <a:blip r:embed="rId14" cstate="print"/>
            <a:stretch>
              <a:fillRect/>
            </a:stretch>
          </p:blipFill>
          <p:spPr>
            <a:xfrm>
              <a:off x="1433449" y="3023362"/>
              <a:ext cx="90550" cy="90677"/>
            </a:xfrm>
            <a:prstGeom prst="rect">
              <a:avLst/>
            </a:prstGeom>
          </p:spPr>
        </p:pic>
      </p:grpSp>
      <p:pic>
        <p:nvPicPr>
          <p:cNvPr id="21" name="object 21"/>
          <p:cNvPicPr/>
          <p:nvPr/>
        </p:nvPicPr>
        <p:blipFill>
          <a:blip r:embed="rId15" cstate="print"/>
          <a:stretch>
            <a:fillRect/>
          </a:stretch>
        </p:blipFill>
        <p:spPr>
          <a:xfrm>
            <a:off x="828408" y="1237361"/>
            <a:ext cx="90639" cy="90550"/>
          </a:xfrm>
          <a:prstGeom prst="rect">
            <a:avLst/>
          </a:prstGeom>
        </p:spPr>
      </p:pic>
      <p:pic>
        <p:nvPicPr>
          <p:cNvPr id="22" name="object 22"/>
          <p:cNvPicPr/>
          <p:nvPr/>
        </p:nvPicPr>
        <p:blipFill>
          <a:blip r:embed="rId16" cstate="print"/>
          <a:stretch>
            <a:fillRect/>
          </a:stretch>
        </p:blipFill>
        <p:spPr>
          <a:xfrm>
            <a:off x="828408" y="1594485"/>
            <a:ext cx="90639" cy="90677"/>
          </a:xfrm>
          <a:prstGeom prst="rect">
            <a:avLst/>
          </a:prstGeom>
        </p:spPr>
      </p:pic>
      <p:pic>
        <p:nvPicPr>
          <p:cNvPr id="23" name="object 23"/>
          <p:cNvPicPr/>
          <p:nvPr/>
        </p:nvPicPr>
        <p:blipFill>
          <a:blip r:embed="rId17" cstate="print"/>
          <a:stretch>
            <a:fillRect/>
          </a:stretch>
        </p:blipFill>
        <p:spPr>
          <a:xfrm>
            <a:off x="828408" y="1951735"/>
            <a:ext cx="90639" cy="90677"/>
          </a:xfrm>
          <a:prstGeom prst="rect">
            <a:avLst/>
          </a:prstGeom>
        </p:spPr>
      </p:pic>
      <p:pic>
        <p:nvPicPr>
          <p:cNvPr id="24" name="object 24"/>
          <p:cNvPicPr/>
          <p:nvPr/>
        </p:nvPicPr>
        <p:blipFill>
          <a:blip r:embed="rId18" cstate="print"/>
          <a:stretch>
            <a:fillRect/>
          </a:stretch>
        </p:blipFill>
        <p:spPr>
          <a:xfrm>
            <a:off x="828408" y="2308986"/>
            <a:ext cx="90639" cy="90550"/>
          </a:xfrm>
          <a:prstGeom prst="rect">
            <a:avLst/>
          </a:prstGeom>
        </p:spPr>
      </p:pic>
      <p:pic>
        <p:nvPicPr>
          <p:cNvPr id="25" name="object 25"/>
          <p:cNvPicPr/>
          <p:nvPr/>
        </p:nvPicPr>
        <p:blipFill>
          <a:blip r:embed="rId19" cstate="print"/>
          <a:stretch>
            <a:fillRect/>
          </a:stretch>
        </p:blipFill>
        <p:spPr>
          <a:xfrm>
            <a:off x="828408" y="2666238"/>
            <a:ext cx="90639" cy="90550"/>
          </a:xfrm>
          <a:prstGeom prst="rect">
            <a:avLst/>
          </a:prstGeom>
        </p:spPr>
      </p:pic>
      <p:pic>
        <p:nvPicPr>
          <p:cNvPr id="26" name="object 26"/>
          <p:cNvPicPr/>
          <p:nvPr/>
        </p:nvPicPr>
        <p:blipFill>
          <a:blip r:embed="rId20" cstate="print"/>
          <a:stretch>
            <a:fillRect/>
          </a:stretch>
        </p:blipFill>
        <p:spPr>
          <a:xfrm>
            <a:off x="1030071" y="1237361"/>
            <a:ext cx="90639" cy="90550"/>
          </a:xfrm>
          <a:prstGeom prst="rect">
            <a:avLst/>
          </a:prstGeom>
        </p:spPr>
      </p:pic>
      <p:pic>
        <p:nvPicPr>
          <p:cNvPr id="27" name="object 27"/>
          <p:cNvPicPr/>
          <p:nvPr/>
        </p:nvPicPr>
        <p:blipFill>
          <a:blip r:embed="rId21" cstate="print"/>
          <a:stretch>
            <a:fillRect/>
          </a:stretch>
        </p:blipFill>
        <p:spPr>
          <a:xfrm>
            <a:off x="828408" y="3023361"/>
            <a:ext cx="90639" cy="90677"/>
          </a:xfrm>
          <a:prstGeom prst="rect">
            <a:avLst/>
          </a:prstGeom>
        </p:spPr>
      </p:pic>
      <p:pic>
        <p:nvPicPr>
          <p:cNvPr id="28" name="object 28"/>
          <p:cNvPicPr/>
          <p:nvPr/>
        </p:nvPicPr>
        <p:blipFill>
          <a:blip r:embed="rId4" cstate="print"/>
          <a:stretch>
            <a:fillRect/>
          </a:stretch>
        </p:blipFill>
        <p:spPr>
          <a:xfrm>
            <a:off x="1063421" y="1594485"/>
            <a:ext cx="90639" cy="90677"/>
          </a:xfrm>
          <a:prstGeom prst="rect">
            <a:avLst/>
          </a:prstGeom>
        </p:spPr>
      </p:pic>
      <p:pic>
        <p:nvPicPr>
          <p:cNvPr id="29" name="object 29"/>
          <p:cNvPicPr/>
          <p:nvPr/>
        </p:nvPicPr>
        <p:blipFill>
          <a:blip r:embed="rId5" cstate="print"/>
          <a:stretch>
            <a:fillRect/>
          </a:stretch>
        </p:blipFill>
        <p:spPr>
          <a:xfrm>
            <a:off x="1063421" y="1951735"/>
            <a:ext cx="90639" cy="90677"/>
          </a:xfrm>
          <a:prstGeom prst="rect">
            <a:avLst/>
          </a:prstGeom>
        </p:spPr>
      </p:pic>
      <p:pic>
        <p:nvPicPr>
          <p:cNvPr id="30" name="object 30"/>
          <p:cNvPicPr/>
          <p:nvPr/>
        </p:nvPicPr>
        <p:blipFill>
          <a:blip r:embed="rId6" cstate="print"/>
          <a:stretch>
            <a:fillRect/>
          </a:stretch>
        </p:blipFill>
        <p:spPr>
          <a:xfrm>
            <a:off x="1063421" y="2308986"/>
            <a:ext cx="90639" cy="90550"/>
          </a:xfrm>
          <a:prstGeom prst="rect">
            <a:avLst/>
          </a:prstGeom>
        </p:spPr>
      </p:pic>
      <p:pic>
        <p:nvPicPr>
          <p:cNvPr id="31" name="object 31"/>
          <p:cNvPicPr/>
          <p:nvPr/>
        </p:nvPicPr>
        <p:blipFill>
          <a:blip r:embed="rId7" cstate="print"/>
          <a:stretch>
            <a:fillRect/>
          </a:stretch>
        </p:blipFill>
        <p:spPr>
          <a:xfrm>
            <a:off x="1063421" y="2666238"/>
            <a:ext cx="90639" cy="90550"/>
          </a:xfrm>
          <a:prstGeom prst="rect">
            <a:avLst/>
          </a:prstGeom>
        </p:spPr>
      </p:pic>
      <p:pic>
        <p:nvPicPr>
          <p:cNvPr id="32" name="object 32"/>
          <p:cNvPicPr/>
          <p:nvPr/>
        </p:nvPicPr>
        <p:blipFill>
          <a:blip r:embed="rId8" cstate="print"/>
          <a:stretch>
            <a:fillRect/>
          </a:stretch>
        </p:blipFill>
        <p:spPr>
          <a:xfrm>
            <a:off x="1063421" y="3023361"/>
            <a:ext cx="90639" cy="90677"/>
          </a:xfrm>
          <a:prstGeom prst="rect">
            <a:avLst/>
          </a:prstGeom>
        </p:spPr>
      </p:pic>
      <p:pic>
        <p:nvPicPr>
          <p:cNvPr id="33" name="object 33"/>
          <p:cNvPicPr/>
          <p:nvPr/>
        </p:nvPicPr>
        <p:blipFill>
          <a:blip r:embed="rId22" cstate="print"/>
          <a:stretch>
            <a:fillRect/>
          </a:stretch>
        </p:blipFill>
        <p:spPr>
          <a:xfrm>
            <a:off x="1231747" y="1237361"/>
            <a:ext cx="90576" cy="90550"/>
          </a:xfrm>
          <a:prstGeom prst="rect">
            <a:avLst/>
          </a:prstGeom>
        </p:spPr>
      </p:pic>
      <p:pic>
        <p:nvPicPr>
          <p:cNvPr id="34" name="object 34"/>
          <p:cNvPicPr/>
          <p:nvPr/>
        </p:nvPicPr>
        <p:blipFill>
          <a:blip r:embed="rId23" cstate="print"/>
          <a:stretch>
            <a:fillRect/>
          </a:stretch>
        </p:blipFill>
        <p:spPr>
          <a:xfrm>
            <a:off x="1265085" y="1594485"/>
            <a:ext cx="90639" cy="90677"/>
          </a:xfrm>
          <a:prstGeom prst="rect">
            <a:avLst/>
          </a:prstGeom>
        </p:spPr>
      </p:pic>
      <p:pic>
        <p:nvPicPr>
          <p:cNvPr id="35" name="object 35"/>
          <p:cNvPicPr/>
          <p:nvPr/>
        </p:nvPicPr>
        <p:blipFill>
          <a:blip r:embed="rId24" cstate="print"/>
          <a:stretch>
            <a:fillRect/>
          </a:stretch>
        </p:blipFill>
        <p:spPr>
          <a:xfrm>
            <a:off x="1265085" y="1951735"/>
            <a:ext cx="90639" cy="90677"/>
          </a:xfrm>
          <a:prstGeom prst="rect">
            <a:avLst/>
          </a:prstGeom>
        </p:spPr>
      </p:pic>
      <p:pic>
        <p:nvPicPr>
          <p:cNvPr id="36" name="object 36"/>
          <p:cNvPicPr/>
          <p:nvPr/>
        </p:nvPicPr>
        <p:blipFill>
          <a:blip r:embed="rId25" cstate="print"/>
          <a:stretch>
            <a:fillRect/>
          </a:stretch>
        </p:blipFill>
        <p:spPr>
          <a:xfrm>
            <a:off x="1265085" y="2308986"/>
            <a:ext cx="90639" cy="90550"/>
          </a:xfrm>
          <a:prstGeom prst="rect">
            <a:avLst/>
          </a:prstGeom>
        </p:spPr>
      </p:pic>
      <p:pic>
        <p:nvPicPr>
          <p:cNvPr id="37" name="object 37"/>
          <p:cNvPicPr/>
          <p:nvPr/>
        </p:nvPicPr>
        <p:blipFill>
          <a:blip r:embed="rId26" cstate="print"/>
          <a:stretch>
            <a:fillRect/>
          </a:stretch>
        </p:blipFill>
        <p:spPr>
          <a:xfrm>
            <a:off x="1265085" y="2666238"/>
            <a:ext cx="90639" cy="90550"/>
          </a:xfrm>
          <a:prstGeom prst="rect">
            <a:avLst/>
          </a:prstGeom>
        </p:spPr>
      </p:pic>
      <p:pic>
        <p:nvPicPr>
          <p:cNvPr id="38" name="object 38"/>
          <p:cNvPicPr/>
          <p:nvPr/>
        </p:nvPicPr>
        <p:blipFill>
          <a:blip r:embed="rId27" cstate="print"/>
          <a:stretch>
            <a:fillRect/>
          </a:stretch>
        </p:blipFill>
        <p:spPr>
          <a:xfrm>
            <a:off x="1265085" y="3023361"/>
            <a:ext cx="90639" cy="90677"/>
          </a:xfrm>
          <a:prstGeom prst="rect">
            <a:avLst/>
          </a:prstGeom>
        </p:spPr>
      </p:pic>
      <p:grpSp>
        <p:nvGrpSpPr>
          <p:cNvPr id="39" name="object 39"/>
          <p:cNvGrpSpPr/>
          <p:nvPr/>
        </p:nvGrpSpPr>
        <p:grpSpPr>
          <a:xfrm>
            <a:off x="2483866" y="1237361"/>
            <a:ext cx="208279" cy="1877060"/>
            <a:chOff x="2483866" y="1237361"/>
            <a:chExt cx="208279" cy="1877060"/>
          </a:xfrm>
        </p:grpSpPr>
        <p:sp>
          <p:nvSpPr>
            <p:cNvPr id="40" name="object 40"/>
            <p:cNvSpPr/>
            <p:nvPr/>
          </p:nvSpPr>
          <p:spPr>
            <a:xfrm>
              <a:off x="2483866" y="1285239"/>
              <a:ext cx="90170" cy="1822450"/>
            </a:xfrm>
            <a:custGeom>
              <a:avLst/>
              <a:gdLst/>
              <a:ahLst/>
              <a:cxnLst/>
              <a:rect l="l" t="t" r="r" b="b"/>
              <a:pathLst>
                <a:path w="90169" h="1822450">
                  <a:moveTo>
                    <a:pt x="89662" y="0"/>
                  </a:moveTo>
                  <a:lnTo>
                    <a:pt x="0" y="0"/>
                  </a:lnTo>
                  <a:lnTo>
                    <a:pt x="0" y="12700"/>
                  </a:lnTo>
                  <a:lnTo>
                    <a:pt x="0" y="1809750"/>
                  </a:lnTo>
                  <a:lnTo>
                    <a:pt x="0" y="1822450"/>
                  </a:lnTo>
                  <a:lnTo>
                    <a:pt x="89662" y="1822450"/>
                  </a:lnTo>
                  <a:lnTo>
                    <a:pt x="89662" y="1809750"/>
                  </a:lnTo>
                  <a:lnTo>
                    <a:pt x="31242" y="1809750"/>
                  </a:lnTo>
                  <a:lnTo>
                    <a:pt x="31242" y="12700"/>
                  </a:lnTo>
                  <a:lnTo>
                    <a:pt x="89662" y="12700"/>
                  </a:lnTo>
                  <a:lnTo>
                    <a:pt x="89662" y="0"/>
                  </a:lnTo>
                  <a:close/>
                </a:path>
              </a:pathLst>
            </a:custGeom>
            <a:solidFill>
              <a:srgbClr val="000000"/>
            </a:solidFill>
          </p:spPr>
          <p:txBody>
            <a:bodyPr wrap="square" lIns="0" tIns="0" rIns="0" bIns="0" rtlCol="0"/>
            <a:lstStyle/>
            <a:p>
              <a:endParaRPr/>
            </a:p>
          </p:txBody>
        </p:sp>
        <p:pic>
          <p:nvPicPr>
            <p:cNvPr id="41" name="object 41"/>
            <p:cNvPicPr/>
            <p:nvPr/>
          </p:nvPicPr>
          <p:blipFill>
            <a:blip r:embed="rId9" cstate="print"/>
            <a:stretch>
              <a:fillRect/>
            </a:stretch>
          </p:blipFill>
          <p:spPr>
            <a:xfrm>
              <a:off x="2601214" y="1237361"/>
              <a:ext cx="90550" cy="90550"/>
            </a:xfrm>
            <a:prstGeom prst="rect">
              <a:avLst/>
            </a:prstGeom>
          </p:spPr>
        </p:pic>
        <p:pic>
          <p:nvPicPr>
            <p:cNvPr id="42" name="object 42"/>
            <p:cNvPicPr/>
            <p:nvPr/>
          </p:nvPicPr>
          <p:blipFill>
            <a:blip r:embed="rId10" cstate="print"/>
            <a:stretch>
              <a:fillRect/>
            </a:stretch>
          </p:blipFill>
          <p:spPr>
            <a:xfrm>
              <a:off x="2601214" y="1594485"/>
              <a:ext cx="90550" cy="90677"/>
            </a:xfrm>
            <a:prstGeom prst="rect">
              <a:avLst/>
            </a:prstGeom>
          </p:spPr>
        </p:pic>
        <p:pic>
          <p:nvPicPr>
            <p:cNvPr id="43" name="object 43"/>
            <p:cNvPicPr/>
            <p:nvPr/>
          </p:nvPicPr>
          <p:blipFill>
            <a:blip r:embed="rId11" cstate="print"/>
            <a:stretch>
              <a:fillRect/>
            </a:stretch>
          </p:blipFill>
          <p:spPr>
            <a:xfrm>
              <a:off x="2601214" y="1951736"/>
              <a:ext cx="90550" cy="90677"/>
            </a:xfrm>
            <a:prstGeom prst="rect">
              <a:avLst/>
            </a:prstGeom>
          </p:spPr>
        </p:pic>
        <p:pic>
          <p:nvPicPr>
            <p:cNvPr id="44" name="object 44"/>
            <p:cNvPicPr/>
            <p:nvPr/>
          </p:nvPicPr>
          <p:blipFill>
            <a:blip r:embed="rId12" cstate="print"/>
            <a:stretch>
              <a:fillRect/>
            </a:stretch>
          </p:blipFill>
          <p:spPr>
            <a:xfrm>
              <a:off x="2601214" y="2308986"/>
              <a:ext cx="90550" cy="90550"/>
            </a:xfrm>
            <a:prstGeom prst="rect">
              <a:avLst/>
            </a:prstGeom>
          </p:spPr>
        </p:pic>
        <p:pic>
          <p:nvPicPr>
            <p:cNvPr id="45" name="object 45"/>
            <p:cNvPicPr/>
            <p:nvPr/>
          </p:nvPicPr>
          <p:blipFill>
            <a:blip r:embed="rId13" cstate="print"/>
            <a:stretch>
              <a:fillRect/>
            </a:stretch>
          </p:blipFill>
          <p:spPr>
            <a:xfrm>
              <a:off x="2601214" y="2666238"/>
              <a:ext cx="90550" cy="90550"/>
            </a:xfrm>
            <a:prstGeom prst="rect">
              <a:avLst/>
            </a:prstGeom>
          </p:spPr>
        </p:pic>
        <p:pic>
          <p:nvPicPr>
            <p:cNvPr id="46" name="object 46"/>
            <p:cNvPicPr/>
            <p:nvPr/>
          </p:nvPicPr>
          <p:blipFill>
            <a:blip r:embed="rId14" cstate="print"/>
            <a:stretch>
              <a:fillRect/>
            </a:stretch>
          </p:blipFill>
          <p:spPr>
            <a:xfrm>
              <a:off x="2601214" y="3023362"/>
              <a:ext cx="90550" cy="90677"/>
            </a:xfrm>
            <a:prstGeom prst="rect">
              <a:avLst/>
            </a:prstGeom>
          </p:spPr>
        </p:pic>
      </p:grpSp>
      <p:grpSp>
        <p:nvGrpSpPr>
          <p:cNvPr id="47" name="object 47"/>
          <p:cNvGrpSpPr/>
          <p:nvPr/>
        </p:nvGrpSpPr>
        <p:grpSpPr>
          <a:xfrm>
            <a:off x="3407790" y="1237361"/>
            <a:ext cx="208279" cy="1877060"/>
            <a:chOff x="3407790" y="1237361"/>
            <a:chExt cx="208279" cy="1877060"/>
          </a:xfrm>
        </p:grpSpPr>
        <p:sp>
          <p:nvSpPr>
            <p:cNvPr id="48" name="object 48"/>
            <p:cNvSpPr/>
            <p:nvPr/>
          </p:nvSpPr>
          <p:spPr>
            <a:xfrm>
              <a:off x="3526154" y="1285239"/>
              <a:ext cx="89535" cy="1822450"/>
            </a:xfrm>
            <a:custGeom>
              <a:avLst/>
              <a:gdLst/>
              <a:ahLst/>
              <a:cxnLst/>
              <a:rect l="l" t="t" r="r" b="b"/>
              <a:pathLst>
                <a:path w="89535" h="1822450">
                  <a:moveTo>
                    <a:pt x="89535" y="0"/>
                  </a:moveTo>
                  <a:lnTo>
                    <a:pt x="0" y="0"/>
                  </a:lnTo>
                  <a:lnTo>
                    <a:pt x="0" y="12700"/>
                  </a:lnTo>
                  <a:lnTo>
                    <a:pt x="58293" y="12700"/>
                  </a:lnTo>
                  <a:lnTo>
                    <a:pt x="58293" y="1809750"/>
                  </a:lnTo>
                  <a:lnTo>
                    <a:pt x="0" y="1809750"/>
                  </a:lnTo>
                  <a:lnTo>
                    <a:pt x="0" y="1822450"/>
                  </a:lnTo>
                  <a:lnTo>
                    <a:pt x="89535" y="1822450"/>
                  </a:lnTo>
                  <a:lnTo>
                    <a:pt x="89535" y="1809750"/>
                  </a:lnTo>
                  <a:lnTo>
                    <a:pt x="89535" y="12700"/>
                  </a:lnTo>
                  <a:lnTo>
                    <a:pt x="89535" y="0"/>
                  </a:lnTo>
                  <a:close/>
                </a:path>
              </a:pathLst>
            </a:custGeom>
            <a:solidFill>
              <a:srgbClr val="000000"/>
            </a:solidFill>
          </p:spPr>
          <p:txBody>
            <a:bodyPr wrap="square" lIns="0" tIns="0" rIns="0" bIns="0" rtlCol="0"/>
            <a:lstStyle/>
            <a:p>
              <a:endParaRPr/>
            </a:p>
          </p:txBody>
        </p:sp>
        <p:pic>
          <p:nvPicPr>
            <p:cNvPr id="49" name="object 49"/>
            <p:cNvPicPr/>
            <p:nvPr/>
          </p:nvPicPr>
          <p:blipFill>
            <a:blip r:embed="rId28" cstate="print"/>
            <a:stretch>
              <a:fillRect/>
            </a:stretch>
          </p:blipFill>
          <p:spPr>
            <a:xfrm>
              <a:off x="3407790" y="1237361"/>
              <a:ext cx="90678" cy="90550"/>
            </a:xfrm>
            <a:prstGeom prst="rect">
              <a:avLst/>
            </a:prstGeom>
          </p:spPr>
        </p:pic>
        <p:pic>
          <p:nvPicPr>
            <p:cNvPr id="50" name="object 50"/>
            <p:cNvPicPr/>
            <p:nvPr/>
          </p:nvPicPr>
          <p:blipFill>
            <a:blip r:embed="rId29" cstate="print"/>
            <a:stretch>
              <a:fillRect/>
            </a:stretch>
          </p:blipFill>
          <p:spPr>
            <a:xfrm>
              <a:off x="3407790" y="1594485"/>
              <a:ext cx="90678" cy="90677"/>
            </a:xfrm>
            <a:prstGeom prst="rect">
              <a:avLst/>
            </a:prstGeom>
          </p:spPr>
        </p:pic>
        <p:pic>
          <p:nvPicPr>
            <p:cNvPr id="51" name="object 51"/>
            <p:cNvPicPr/>
            <p:nvPr/>
          </p:nvPicPr>
          <p:blipFill>
            <a:blip r:embed="rId30" cstate="print"/>
            <a:stretch>
              <a:fillRect/>
            </a:stretch>
          </p:blipFill>
          <p:spPr>
            <a:xfrm>
              <a:off x="3407790" y="1951736"/>
              <a:ext cx="90678" cy="90677"/>
            </a:xfrm>
            <a:prstGeom prst="rect">
              <a:avLst/>
            </a:prstGeom>
          </p:spPr>
        </p:pic>
        <p:pic>
          <p:nvPicPr>
            <p:cNvPr id="52" name="object 52"/>
            <p:cNvPicPr/>
            <p:nvPr/>
          </p:nvPicPr>
          <p:blipFill>
            <a:blip r:embed="rId31" cstate="print"/>
            <a:stretch>
              <a:fillRect/>
            </a:stretch>
          </p:blipFill>
          <p:spPr>
            <a:xfrm>
              <a:off x="3407790" y="2308986"/>
              <a:ext cx="90678" cy="90550"/>
            </a:xfrm>
            <a:prstGeom prst="rect">
              <a:avLst/>
            </a:prstGeom>
          </p:spPr>
        </p:pic>
        <p:pic>
          <p:nvPicPr>
            <p:cNvPr id="53" name="object 53"/>
            <p:cNvPicPr/>
            <p:nvPr/>
          </p:nvPicPr>
          <p:blipFill>
            <a:blip r:embed="rId32" cstate="print"/>
            <a:stretch>
              <a:fillRect/>
            </a:stretch>
          </p:blipFill>
          <p:spPr>
            <a:xfrm>
              <a:off x="3407790" y="3023362"/>
              <a:ext cx="90678" cy="90677"/>
            </a:xfrm>
            <a:prstGeom prst="rect">
              <a:avLst/>
            </a:prstGeom>
          </p:spPr>
        </p:pic>
        <p:pic>
          <p:nvPicPr>
            <p:cNvPr id="54" name="object 54"/>
            <p:cNvPicPr/>
            <p:nvPr/>
          </p:nvPicPr>
          <p:blipFill>
            <a:blip r:embed="rId33" cstate="print"/>
            <a:stretch>
              <a:fillRect/>
            </a:stretch>
          </p:blipFill>
          <p:spPr>
            <a:xfrm>
              <a:off x="3407790" y="2666238"/>
              <a:ext cx="90678" cy="90550"/>
            </a:xfrm>
            <a:prstGeom prst="rect">
              <a:avLst/>
            </a:prstGeom>
          </p:spPr>
        </p:pic>
      </p:grpSp>
      <p:pic>
        <p:nvPicPr>
          <p:cNvPr id="55" name="object 55"/>
          <p:cNvPicPr/>
          <p:nvPr/>
        </p:nvPicPr>
        <p:blipFill>
          <a:blip r:embed="rId34" cstate="print"/>
          <a:stretch>
            <a:fillRect/>
          </a:stretch>
        </p:blipFill>
        <p:spPr>
          <a:xfrm>
            <a:off x="2802763" y="1237361"/>
            <a:ext cx="90678" cy="90550"/>
          </a:xfrm>
          <a:prstGeom prst="rect">
            <a:avLst/>
          </a:prstGeom>
        </p:spPr>
      </p:pic>
      <p:pic>
        <p:nvPicPr>
          <p:cNvPr id="56" name="object 56"/>
          <p:cNvPicPr/>
          <p:nvPr/>
        </p:nvPicPr>
        <p:blipFill>
          <a:blip r:embed="rId35" cstate="print"/>
          <a:stretch>
            <a:fillRect/>
          </a:stretch>
        </p:blipFill>
        <p:spPr>
          <a:xfrm>
            <a:off x="2802763" y="1594485"/>
            <a:ext cx="90678" cy="90677"/>
          </a:xfrm>
          <a:prstGeom prst="rect">
            <a:avLst/>
          </a:prstGeom>
        </p:spPr>
      </p:pic>
      <p:pic>
        <p:nvPicPr>
          <p:cNvPr id="57" name="object 57"/>
          <p:cNvPicPr/>
          <p:nvPr/>
        </p:nvPicPr>
        <p:blipFill>
          <a:blip r:embed="rId36" cstate="print"/>
          <a:stretch>
            <a:fillRect/>
          </a:stretch>
        </p:blipFill>
        <p:spPr>
          <a:xfrm>
            <a:off x="2802763" y="1951735"/>
            <a:ext cx="90678" cy="90677"/>
          </a:xfrm>
          <a:prstGeom prst="rect">
            <a:avLst/>
          </a:prstGeom>
        </p:spPr>
      </p:pic>
      <p:pic>
        <p:nvPicPr>
          <p:cNvPr id="58" name="object 58"/>
          <p:cNvPicPr/>
          <p:nvPr/>
        </p:nvPicPr>
        <p:blipFill>
          <a:blip r:embed="rId37" cstate="print"/>
          <a:stretch>
            <a:fillRect/>
          </a:stretch>
        </p:blipFill>
        <p:spPr>
          <a:xfrm>
            <a:off x="2802763" y="2308986"/>
            <a:ext cx="90678" cy="90550"/>
          </a:xfrm>
          <a:prstGeom prst="rect">
            <a:avLst/>
          </a:prstGeom>
        </p:spPr>
      </p:pic>
      <p:pic>
        <p:nvPicPr>
          <p:cNvPr id="59" name="object 59"/>
          <p:cNvPicPr/>
          <p:nvPr/>
        </p:nvPicPr>
        <p:blipFill>
          <a:blip r:embed="rId38" cstate="print"/>
          <a:stretch>
            <a:fillRect/>
          </a:stretch>
        </p:blipFill>
        <p:spPr>
          <a:xfrm>
            <a:off x="2802763" y="2666238"/>
            <a:ext cx="90678" cy="90550"/>
          </a:xfrm>
          <a:prstGeom prst="rect">
            <a:avLst/>
          </a:prstGeom>
        </p:spPr>
      </p:pic>
      <p:pic>
        <p:nvPicPr>
          <p:cNvPr id="60" name="object 60"/>
          <p:cNvPicPr/>
          <p:nvPr/>
        </p:nvPicPr>
        <p:blipFill>
          <a:blip r:embed="rId39" cstate="print"/>
          <a:stretch>
            <a:fillRect/>
          </a:stretch>
        </p:blipFill>
        <p:spPr>
          <a:xfrm>
            <a:off x="2802763" y="3023361"/>
            <a:ext cx="90678" cy="90677"/>
          </a:xfrm>
          <a:prstGeom prst="rect">
            <a:avLst/>
          </a:prstGeom>
        </p:spPr>
      </p:pic>
      <p:pic>
        <p:nvPicPr>
          <p:cNvPr id="61" name="object 61"/>
          <p:cNvPicPr/>
          <p:nvPr/>
        </p:nvPicPr>
        <p:blipFill>
          <a:blip r:embed="rId34" cstate="print"/>
          <a:stretch>
            <a:fillRect/>
          </a:stretch>
        </p:blipFill>
        <p:spPr>
          <a:xfrm>
            <a:off x="3004439" y="1237361"/>
            <a:ext cx="90678" cy="90550"/>
          </a:xfrm>
          <a:prstGeom prst="rect">
            <a:avLst/>
          </a:prstGeom>
        </p:spPr>
      </p:pic>
      <p:pic>
        <p:nvPicPr>
          <p:cNvPr id="62" name="object 62"/>
          <p:cNvPicPr/>
          <p:nvPr/>
        </p:nvPicPr>
        <p:blipFill>
          <a:blip r:embed="rId40" cstate="print"/>
          <a:stretch>
            <a:fillRect/>
          </a:stretch>
        </p:blipFill>
        <p:spPr>
          <a:xfrm>
            <a:off x="3037839" y="1594485"/>
            <a:ext cx="90678" cy="90677"/>
          </a:xfrm>
          <a:prstGeom prst="rect">
            <a:avLst/>
          </a:prstGeom>
        </p:spPr>
      </p:pic>
      <p:pic>
        <p:nvPicPr>
          <p:cNvPr id="63" name="object 63"/>
          <p:cNvPicPr/>
          <p:nvPr/>
        </p:nvPicPr>
        <p:blipFill>
          <a:blip r:embed="rId41" cstate="print"/>
          <a:stretch>
            <a:fillRect/>
          </a:stretch>
        </p:blipFill>
        <p:spPr>
          <a:xfrm>
            <a:off x="3037839" y="1951735"/>
            <a:ext cx="90678" cy="90677"/>
          </a:xfrm>
          <a:prstGeom prst="rect">
            <a:avLst/>
          </a:prstGeom>
        </p:spPr>
      </p:pic>
      <p:pic>
        <p:nvPicPr>
          <p:cNvPr id="64" name="object 64"/>
          <p:cNvPicPr/>
          <p:nvPr/>
        </p:nvPicPr>
        <p:blipFill>
          <a:blip r:embed="rId42" cstate="print"/>
          <a:stretch>
            <a:fillRect/>
          </a:stretch>
        </p:blipFill>
        <p:spPr>
          <a:xfrm>
            <a:off x="3037839" y="2308986"/>
            <a:ext cx="90678" cy="90550"/>
          </a:xfrm>
          <a:prstGeom prst="rect">
            <a:avLst/>
          </a:prstGeom>
        </p:spPr>
      </p:pic>
      <p:pic>
        <p:nvPicPr>
          <p:cNvPr id="65" name="object 65"/>
          <p:cNvPicPr/>
          <p:nvPr/>
        </p:nvPicPr>
        <p:blipFill>
          <a:blip r:embed="rId43" cstate="print"/>
          <a:stretch>
            <a:fillRect/>
          </a:stretch>
        </p:blipFill>
        <p:spPr>
          <a:xfrm>
            <a:off x="3037839" y="2666238"/>
            <a:ext cx="90678" cy="90550"/>
          </a:xfrm>
          <a:prstGeom prst="rect">
            <a:avLst/>
          </a:prstGeom>
        </p:spPr>
      </p:pic>
      <p:pic>
        <p:nvPicPr>
          <p:cNvPr id="66" name="object 66"/>
          <p:cNvPicPr/>
          <p:nvPr/>
        </p:nvPicPr>
        <p:blipFill>
          <a:blip r:embed="rId44" cstate="print"/>
          <a:stretch>
            <a:fillRect/>
          </a:stretch>
        </p:blipFill>
        <p:spPr>
          <a:xfrm>
            <a:off x="3206114" y="1237361"/>
            <a:ext cx="90677" cy="90550"/>
          </a:xfrm>
          <a:prstGeom prst="rect">
            <a:avLst/>
          </a:prstGeom>
        </p:spPr>
      </p:pic>
      <p:pic>
        <p:nvPicPr>
          <p:cNvPr id="67" name="object 67"/>
          <p:cNvPicPr/>
          <p:nvPr/>
        </p:nvPicPr>
        <p:blipFill>
          <a:blip r:embed="rId45" cstate="print"/>
          <a:stretch>
            <a:fillRect/>
          </a:stretch>
        </p:blipFill>
        <p:spPr>
          <a:xfrm>
            <a:off x="3037839" y="3023361"/>
            <a:ext cx="90678" cy="90677"/>
          </a:xfrm>
          <a:prstGeom prst="rect">
            <a:avLst/>
          </a:prstGeom>
        </p:spPr>
      </p:pic>
      <p:pic>
        <p:nvPicPr>
          <p:cNvPr id="68" name="object 68"/>
          <p:cNvPicPr/>
          <p:nvPr/>
        </p:nvPicPr>
        <p:blipFill>
          <a:blip r:embed="rId46" cstate="print"/>
          <a:stretch>
            <a:fillRect/>
          </a:stretch>
        </p:blipFill>
        <p:spPr>
          <a:xfrm>
            <a:off x="3239516" y="1594485"/>
            <a:ext cx="90678" cy="90677"/>
          </a:xfrm>
          <a:prstGeom prst="rect">
            <a:avLst/>
          </a:prstGeom>
        </p:spPr>
      </p:pic>
      <p:pic>
        <p:nvPicPr>
          <p:cNvPr id="69" name="object 69"/>
          <p:cNvPicPr/>
          <p:nvPr/>
        </p:nvPicPr>
        <p:blipFill>
          <a:blip r:embed="rId47" cstate="print"/>
          <a:stretch>
            <a:fillRect/>
          </a:stretch>
        </p:blipFill>
        <p:spPr>
          <a:xfrm>
            <a:off x="3239516" y="1951735"/>
            <a:ext cx="90678" cy="90677"/>
          </a:xfrm>
          <a:prstGeom prst="rect">
            <a:avLst/>
          </a:prstGeom>
        </p:spPr>
      </p:pic>
      <p:pic>
        <p:nvPicPr>
          <p:cNvPr id="70" name="object 70"/>
          <p:cNvPicPr/>
          <p:nvPr/>
        </p:nvPicPr>
        <p:blipFill>
          <a:blip r:embed="rId48" cstate="print"/>
          <a:stretch>
            <a:fillRect/>
          </a:stretch>
        </p:blipFill>
        <p:spPr>
          <a:xfrm>
            <a:off x="3239516" y="2308986"/>
            <a:ext cx="90678" cy="90550"/>
          </a:xfrm>
          <a:prstGeom prst="rect">
            <a:avLst/>
          </a:prstGeom>
        </p:spPr>
      </p:pic>
      <p:pic>
        <p:nvPicPr>
          <p:cNvPr id="71" name="object 71"/>
          <p:cNvPicPr/>
          <p:nvPr/>
        </p:nvPicPr>
        <p:blipFill>
          <a:blip r:embed="rId49" cstate="print"/>
          <a:stretch>
            <a:fillRect/>
          </a:stretch>
        </p:blipFill>
        <p:spPr>
          <a:xfrm>
            <a:off x="3239516" y="3023361"/>
            <a:ext cx="90678" cy="90677"/>
          </a:xfrm>
          <a:prstGeom prst="rect">
            <a:avLst/>
          </a:prstGeom>
        </p:spPr>
      </p:pic>
      <p:pic>
        <p:nvPicPr>
          <p:cNvPr id="72" name="object 72"/>
          <p:cNvPicPr/>
          <p:nvPr/>
        </p:nvPicPr>
        <p:blipFill>
          <a:blip r:embed="rId50" cstate="print"/>
          <a:stretch>
            <a:fillRect/>
          </a:stretch>
        </p:blipFill>
        <p:spPr>
          <a:xfrm>
            <a:off x="3239516" y="2666238"/>
            <a:ext cx="90678" cy="90550"/>
          </a:xfrm>
          <a:prstGeom prst="rect">
            <a:avLst/>
          </a:prstGeom>
        </p:spPr>
      </p:pic>
      <p:grpSp>
        <p:nvGrpSpPr>
          <p:cNvPr id="73" name="object 73"/>
          <p:cNvGrpSpPr/>
          <p:nvPr/>
        </p:nvGrpSpPr>
        <p:grpSpPr>
          <a:xfrm>
            <a:off x="6911975" y="1237361"/>
            <a:ext cx="325120" cy="1877060"/>
            <a:chOff x="6911975" y="1237361"/>
            <a:chExt cx="325120" cy="1877060"/>
          </a:xfrm>
        </p:grpSpPr>
        <p:sp>
          <p:nvSpPr>
            <p:cNvPr id="74" name="object 74"/>
            <p:cNvSpPr/>
            <p:nvPr/>
          </p:nvSpPr>
          <p:spPr>
            <a:xfrm>
              <a:off x="6911975" y="1285239"/>
              <a:ext cx="325120" cy="1822450"/>
            </a:xfrm>
            <a:custGeom>
              <a:avLst/>
              <a:gdLst/>
              <a:ahLst/>
              <a:cxnLst/>
              <a:rect l="l" t="t" r="r" b="b"/>
              <a:pathLst>
                <a:path w="325120" h="1822450">
                  <a:moveTo>
                    <a:pt x="89535" y="0"/>
                  </a:moveTo>
                  <a:lnTo>
                    <a:pt x="0" y="0"/>
                  </a:lnTo>
                  <a:lnTo>
                    <a:pt x="0" y="12700"/>
                  </a:lnTo>
                  <a:lnTo>
                    <a:pt x="0" y="1809750"/>
                  </a:lnTo>
                  <a:lnTo>
                    <a:pt x="0" y="1822450"/>
                  </a:lnTo>
                  <a:lnTo>
                    <a:pt x="89535" y="1822450"/>
                  </a:lnTo>
                  <a:lnTo>
                    <a:pt x="89535" y="1809750"/>
                  </a:lnTo>
                  <a:lnTo>
                    <a:pt x="31242" y="1809750"/>
                  </a:lnTo>
                  <a:lnTo>
                    <a:pt x="31242" y="12700"/>
                  </a:lnTo>
                  <a:lnTo>
                    <a:pt x="89535" y="12700"/>
                  </a:lnTo>
                  <a:lnTo>
                    <a:pt x="89535" y="0"/>
                  </a:lnTo>
                  <a:close/>
                </a:path>
                <a:path w="325120" h="1822450">
                  <a:moveTo>
                    <a:pt x="325120" y="0"/>
                  </a:moveTo>
                  <a:lnTo>
                    <a:pt x="235585" y="0"/>
                  </a:lnTo>
                  <a:lnTo>
                    <a:pt x="235585" y="12700"/>
                  </a:lnTo>
                  <a:lnTo>
                    <a:pt x="293878" y="12700"/>
                  </a:lnTo>
                  <a:lnTo>
                    <a:pt x="293878" y="1809750"/>
                  </a:lnTo>
                  <a:lnTo>
                    <a:pt x="235585" y="1809750"/>
                  </a:lnTo>
                  <a:lnTo>
                    <a:pt x="235585" y="1822450"/>
                  </a:lnTo>
                  <a:lnTo>
                    <a:pt x="325120" y="1822450"/>
                  </a:lnTo>
                  <a:lnTo>
                    <a:pt x="325120" y="1809750"/>
                  </a:lnTo>
                  <a:lnTo>
                    <a:pt x="325120" y="12700"/>
                  </a:lnTo>
                  <a:lnTo>
                    <a:pt x="325120" y="0"/>
                  </a:lnTo>
                  <a:close/>
                </a:path>
              </a:pathLst>
            </a:custGeom>
            <a:solidFill>
              <a:srgbClr val="000000"/>
            </a:solidFill>
          </p:spPr>
          <p:txBody>
            <a:bodyPr wrap="square" lIns="0" tIns="0" rIns="0" bIns="0" rtlCol="0"/>
            <a:lstStyle/>
            <a:p>
              <a:endParaRPr/>
            </a:p>
          </p:txBody>
        </p:sp>
        <p:pic>
          <p:nvPicPr>
            <p:cNvPr id="75" name="object 75"/>
            <p:cNvPicPr/>
            <p:nvPr/>
          </p:nvPicPr>
          <p:blipFill>
            <a:blip r:embed="rId28" cstate="print"/>
            <a:stretch>
              <a:fillRect/>
            </a:stretch>
          </p:blipFill>
          <p:spPr>
            <a:xfrm>
              <a:off x="7029195" y="1237361"/>
              <a:ext cx="90677" cy="90550"/>
            </a:xfrm>
            <a:prstGeom prst="rect">
              <a:avLst/>
            </a:prstGeom>
          </p:spPr>
        </p:pic>
        <p:pic>
          <p:nvPicPr>
            <p:cNvPr id="76" name="object 76"/>
            <p:cNvPicPr/>
            <p:nvPr/>
          </p:nvPicPr>
          <p:blipFill>
            <a:blip r:embed="rId29" cstate="print"/>
            <a:stretch>
              <a:fillRect/>
            </a:stretch>
          </p:blipFill>
          <p:spPr>
            <a:xfrm>
              <a:off x="7029195" y="1594485"/>
              <a:ext cx="90677" cy="90677"/>
            </a:xfrm>
            <a:prstGeom prst="rect">
              <a:avLst/>
            </a:prstGeom>
          </p:spPr>
        </p:pic>
        <p:pic>
          <p:nvPicPr>
            <p:cNvPr id="77" name="object 77"/>
            <p:cNvPicPr/>
            <p:nvPr/>
          </p:nvPicPr>
          <p:blipFill>
            <a:blip r:embed="rId30" cstate="print"/>
            <a:stretch>
              <a:fillRect/>
            </a:stretch>
          </p:blipFill>
          <p:spPr>
            <a:xfrm>
              <a:off x="7029195" y="1951736"/>
              <a:ext cx="90677" cy="90677"/>
            </a:xfrm>
            <a:prstGeom prst="rect">
              <a:avLst/>
            </a:prstGeom>
          </p:spPr>
        </p:pic>
        <p:pic>
          <p:nvPicPr>
            <p:cNvPr id="78" name="object 78"/>
            <p:cNvPicPr/>
            <p:nvPr/>
          </p:nvPicPr>
          <p:blipFill>
            <a:blip r:embed="rId31" cstate="print"/>
            <a:stretch>
              <a:fillRect/>
            </a:stretch>
          </p:blipFill>
          <p:spPr>
            <a:xfrm>
              <a:off x="7029195" y="2308986"/>
              <a:ext cx="90677" cy="90550"/>
            </a:xfrm>
            <a:prstGeom prst="rect">
              <a:avLst/>
            </a:prstGeom>
          </p:spPr>
        </p:pic>
        <p:pic>
          <p:nvPicPr>
            <p:cNvPr id="79" name="object 79"/>
            <p:cNvPicPr/>
            <p:nvPr/>
          </p:nvPicPr>
          <p:blipFill>
            <a:blip r:embed="rId32" cstate="print"/>
            <a:stretch>
              <a:fillRect/>
            </a:stretch>
          </p:blipFill>
          <p:spPr>
            <a:xfrm>
              <a:off x="7029195" y="3023362"/>
              <a:ext cx="90677" cy="90677"/>
            </a:xfrm>
            <a:prstGeom prst="rect">
              <a:avLst/>
            </a:prstGeom>
          </p:spPr>
        </p:pic>
        <p:pic>
          <p:nvPicPr>
            <p:cNvPr id="80" name="object 80"/>
            <p:cNvPicPr/>
            <p:nvPr/>
          </p:nvPicPr>
          <p:blipFill>
            <a:blip r:embed="rId33" cstate="print"/>
            <a:stretch>
              <a:fillRect/>
            </a:stretch>
          </p:blipFill>
          <p:spPr>
            <a:xfrm>
              <a:off x="7029195" y="2666238"/>
              <a:ext cx="90677" cy="90550"/>
            </a:xfrm>
            <a:prstGeom prst="rect">
              <a:avLst/>
            </a:prstGeom>
          </p:spPr>
        </p:pic>
      </p:grpSp>
      <p:grpSp>
        <p:nvGrpSpPr>
          <p:cNvPr id="81" name="object 81"/>
          <p:cNvGrpSpPr/>
          <p:nvPr/>
        </p:nvGrpSpPr>
        <p:grpSpPr>
          <a:xfrm>
            <a:off x="8899017" y="1237361"/>
            <a:ext cx="325755" cy="1877060"/>
            <a:chOff x="8899017" y="1237361"/>
            <a:chExt cx="325755" cy="1877060"/>
          </a:xfrm>
        </p:grpSpPr>
        <p:sp>
          <p:nvSpPr>
            <p:cNvPr id="82" name="object 82"/>
            <p:cNvSpPr/>
            <p:nvPr/>
          </p:nvSpPr>
          <p:spPr>
            <a:xfrm>
              <a:off x="8899017" y="1285239"/>
              <a:ext cx="325755" cy="1822450"/>
            </a:xfrm>
            <a:custGeom>
              <a:avLst/>
              <a:gdLst/>
              <a:ahLst/>
              <a:cxnLst/>
              <a:rect l="l" t="t" r="r" b="b"/>
              <a:pathLst>
                <a:path w="325754" h="1822450">
                  <a:moveTo>
                    <a:pt x="89662" y="0"/>
                  </a:moveTo>
                  <a:lnTo>
                    <a:pt x="0" y="0"/>
                  </a:lnTo>
                  <a:lnTo>
                    <a:pt x="0" y="12700"/>
                  </a:lnTo>
                  <a:lnTo>
                    <a:pt x="0" y="1809750"/>
                  </a:lnTo>
                  <a:lnTo>
                    <a:pt x="0" y="1822450"/>
                  </a:lnTo>
                  <a:lnTo>
                    <a:pt x="89662" y="1822450"/>
                  </a:lnTo>
                  <a:lnTo>
                    <a:pt x="89662" y="1809750"/>
                  </a:lnTo>
                  <a:lnTo>
                    <a:pt x="31242" y="1809750"/>
                  </a:lnTo>
                  <a:lnTo>
                    <a:pt x="31242" y="12700"/>
                  </a:lnTo>
                  <a:lnTo>
                    <a:pt x="89662" y="12700"/>
                  </a:lnTo>
                  <a:lnTo>
                    <a:pt x="89662" y="0"/>
                  </a:lnTo>
                  <a:close/>
                </a:path>
                <a:path w="325754" h="1822450">
                  <a:moveTo>
                    <a:pt x="325247" y="0"/>
                  </a:moveTo>
                  <a:lnTo>
                    <a:pt x="235585" y="0"/>
                  </a:lnTo>
                  <a:lnTo>
                    <a:pt x="235585" y="12700"/>
                  </a:lnTo>
                  <a:lnTo>
                    <a:pt x="294005" y="12700"/>
                  </a:lnTo>
                  <a:lnTo>
                    <a:pt x="294005" y="1809750"/>
                  </a:lnTo>
                  <a:lnTo>
                    <a:pt x="235585" y="1809750"/>
                  </a:lnTo>
                  <a:lnTo>
                    <a:pt x="235585" y="1822450"/>
                  </a:lnTo>
                  <a:lnTo>
                    <a:pt x="325247" y="1822450"/>
                  </a:lnTo>
                  <a:lnTo>
                    <a:pt x="325247" y="1809750"/>
                  </a:lnTo>
                  <a:lnTo>
                    <a:pt x="325247" y="12700"/>
                  </a:lnTo>
                  <a:lnTo>
                    <a:pt x="325247" y="0"/>
                  </a:lnTo>
                  <a:close/>
                </a:path>
              </a:pathLst>
            </a:custGeom>
            <a:solidFill>
              <a:srgbClr val="000000"/>
            </a:solidFill>
          </p:spPr>
          <p:txBody>
            <a:bodyPr wrap="square" lIns="0" tIns="0" rIns="0" bIns="0" rtlCol="0"/>
            <a:lstStyle/>
            <a:p>
              <a:endParaRPr/>
            </a:p>
          </p:txBody>
        </p:sp>
        <p:pic>
          <p:nvPicPr>
            <p:cNvPr id="83" name="object 83"/>
            <p:cNvPicPr/>
            <p:nvPr/>
          </p:nvPicPr>
          <p:blipFill>
            <a:blip r:embed="rId9" cstate="print"/>
            <a:stretch>
              <a:fillRect/>
            </a:stretch>
          </p:blipFill>
          <p:spPr>
            <a:xfrm>
              <a:off x="9016365" y="1237361"/>
              <a:ext cx="90550" cy="90550"/>
            </a:xfrm>
            <a:prstGeom prst="rect">
              <a:avLst/>
            </a:prstGeom>
          </p:spPr>
        </p:pic>
        <p:pic>
          <p:nvPicPr>
            <p:cNvPr id="84" name="object 84"/>
            <p:cNvPicPr/>
            <p:nvPr/>
          </p:nvPicPr>
          <p:blipFill>
            <a:blip r:embed="rId10" cstate="print"/>
            <a:stretch>
              <a:fillRect/>
            </a:stretch>
          </p:blipFill>
          <p:spPr>
            <a:xfrm>
              <a:off x="9016365" y="1594485"/>
              <a:ext cx="90550" cy="90677"/>
            </a:xfrm>
            <a:prstGeom prst="rect">
              <a:avLst/>
            </a:prstGeom>
          </p:spPr>
        </p:pic>
        <p:pic>
          <p:nvPicPr>
            <p:cNvPr id="85" name="object 85"/>
            <p:cNvPicPr/>
            <p:nvPr/>
          </p:nvPicPr>
          <p:blipFill>
            <a:blip r:embed="rId11" cstate="print"/>
            <a:stretch>
              <a:fillRect/>
            </a:stretch>
          </p:blipFill>
          <p:spPr>
            <a:xfrm>
              <a:off x="9016365" y="1951736"/>
              <a:ext cx="90550" cy="90677"/>
            </a:xfrm>
            <a:prstGeom prst="rect">
              <a:avLst/>
            </a:prstGeom>
          </p:spPr>
        </p:pic>
        <p:pic>
          <p:nvPicPr>
            <p:cNvPr id="86" name="object 86"/>
            <p:cNvPicPr/>
            <p:nvPr/>
          </p:nvPicPr>
          <p:blipFill>
            <a:blip r:embed="rId12" cstate="print"/>
            <a:stretch>
              <a:fillRect/>
            </a:stretch>
          </p:blipFill>
          <p:spPr>
            <a:xfrm>
              <a:off x="9016365" y="2308986"/>
              <a:ext cx="90550" cy="90550"/>
            </a:xfrm>
            <a:prstGeom prst="rect">
              <a:avLst/>
            </a:prstGeom>
          </p:spPr>
        </p:pic>
        <p:pic>
          <p:nvPicPr>
            <p:cNvPr id="87" name="object 87"/>
            <p:cNvPicPr/>
            <p:nvPr/>
          </p:nvPicPr>
          <p:blipFill>
            <a:blip r:embed="rId13" cstate="print"/>
            <a:stretch>
              <a:fillRect/>
            </a:stretch>
          </p:blipFill>
          <p:spPr>
            <a:xfrm>
              <a:off x="9016365" y="2666238"/>
              <a:ext cx="90550" cy="90550"/>
            </a:xfrm>
            <a:prstGeom prst="rect">
              <a:avLst/>
            </a:prstGeom>
          </p:spPr>
        </p:pic>
        <p:pic>
          <p:nvPicPr>
            <p:cNvPr id="88" name="object 88"/>
            <p:cNvPicPr/>
            <p:nvPr/>
          </p:nvPicPr>
          <p:blipFill>
            <a:blip r:embed="rId14" cstate="print"/>
            <a:stretch>
              <a:fillRect/>
            </a:stretch>
          </p:blipFill>
          <p:spPr>
            <a:xfrm>
              <a:off x="9016365" y="3023362"/>
              <a:ext cx="90550" cy="90677"/>
            </a:xfrm>
            <a:prstGeom prst="rect">
              <a:avLst/>
            </a:prstGeom>
          </p:spPr>
        </p:pic>
      </p:grpSp>
      <p:graphicFrame>
        <p:nvGraphicFramePr>
          <p:cNvPr id="89" name="object 89"/>
          <p:cNvGraphicFramePr>
            <a:graphicFrameLocks noGrp="1"/>
          </p:cNvGraphicFramePr>
          <p:nvPr/>
        </p:nvGraphicFramePr>
        <p:xfrm>
          <a:off x="671512" y="3234219"/>
          <a:ext cx="9950450" cy="796925"/>
        </p:xfrm>
        <a:graphic>
          <a:graphicData uri="http://schemas.openxmlformats.org/drawingml/2006/table">
            <a:tbl>
              <a:tblPr firstRow="1" bandRow="1">
                <a:tableStyleId>{2D5ABB26-0587-4C30-8999-92F81FD0307C}</a:tableStyleId>
              </a:tblPr>
              <a:tblGrid>
                <a:gridCol w="1398270">
                  <a:extLst>
                    <a:ext uri="{9D8B030D-6E8A-4147-A177-3AD203B41FA5}">
                      <a16:colId xmlns:a16="http://schemas.microsoft.com/office/drawing/2014/main" val="20000"/>
                    </a:ext>
                  </a:extLst>
                </a:gridCol>
                <a:gridCol w="2889885">
                  <a:extLst>
                    <a:ext uri="{9D8B030D-6E8A-4147-A177-3AD203B41FA5}">
                      <a16:colId xmlns:a16="http://schemas.microsoft.com/office/drawing/2014/main" val="20001"/>
                    </a:ext>
                  </a:extLst>
                </a:gridCol>
                <a:gridCol w="3302000">
                  <a:extLst>
                    <a:ext uri="{9D8B030D-6E8A-4147-A177-3AD203B41FA5}">
                      <a16:colId xmlns:a16="http://schemas.microsoft.com/office/drawing/2014/main" val="20002"/>
                    </a:ext>
                  </a:extLst>
                </a:gridCol>
                <a:gridCol w="2360295">
                  <a:extLst>
                    <a:ext uri="{9D8B030D-6E8A-4147-A177-3AD203B41FA5}">
                      <a16:colId xmlns:a16="http://schemas.microsoft.com/office/drawing/2014/main" val="20003"/>
                    </a:ext>
                  </a:extLst>
                </a:gridCol>
              </a:tblGrid>
              <a:tr h="442595">
                <a:tc>
                  <a:txBody>
                    <a:bodyPr/>
                    <a:lstStyle/>
                    <a:p>
                      <a:pPr marL="236854">
                        <a:lnSpc>
                          <a:spcPts val="2705"/>
                        </a:lnSpc>
                      </a:pPr>
                      <a:r>
                        <a:rPr sz="2400" i="1" spc="-50">
                          <a:latin typeface="Calibri"/>
                          <a:cs typeface="Calibri"/>
                        </a:rPr>
                        <a:t>U</a:t>
                      </a:r>
                      <a:endParaRPr sz="2400">
                        <a:latin typeface="Calibri"/>
                        <a:cs typeface="Calibri"/>
                      </a:endParaRPr>
                    </a:p>
                  </a:txBody>
                  <a:tcPr marL="0" marR="0" marT="0" marB="0"/>
                </a:tc>
                <a:tc>
                  <a:txBody>
                    <a:bodyPr/>
                    <a:lstStyle/>
                    <a:p>
                      <a:pPr marL="879475">
                        <a:lnSpc>
                          <a:spcPts val="2705"/>
                        </a:lnSpc>
                      </a:pPr>
                      <a:r>
                        <a:rPr sz="2400" i="1" spc="-50">
                          <a:latin typeface="Calibri"/>
                          <a:cs typeface="Calibri"/>
                        </a:rPr>
                        <a:t>V</a:t>
                      </a:r>
                      <a:endParaRPr sz="2400">
                        <a:latin typeface="Calibri"/>
                        <a:cs typeface="Calibri"/>
                      </a:endParaRPr>
                    </a:p>
                  </a:txBody>
                  <a:tcPr marL="0" marR="0" marT="0" marB="0"/>
                </a:tc>
                <a:tc>
                  <a:txBody>
                    <a:bodyPr/>
                    <a:lstStyle/>
                    <a:p>
                      <a:pPr marL="1850389">
                        <a:lnSpc>
                          <a:spcPts val="2705"/>
                        </a:lnSpc>
                      </a:pPr>
                      <a:r>
                        <a:rPr sz="2400">
                          <a:latin typeface="Cambria Math"/>
                          <a:cs typeface="Cambria Math"/>
                        </a:rPr>
                        <a:t>𝑈</a:t>
                      </a:r>
                      <a:r>
                        <a:rPr sz="2400" spc="45">
                          <a:latin typeface="Cambria Math"/>
                          <a:cs typeface="Cambria Math"/>
                        </a:rPr>
                        <a:t> </a:t>
                      </a:r>
                      <a:r>
                        <a:rPr sz="2400">
                          <a:latin typeface="Cambria Math"/>
                          <a:cs typeface="Cambria Math"/>
                        </a:rPr>
                        <a:t>⋅ </a:t>
                      </a:r>
                      <a:r>
                        <a:rPr sz="2400" spc="-25">
                          <a:latin typeface="Cambria Math"/>
                          <a:cs typeface="Cambria Math"/>
                        </a:rPr>
                        <a:t>𝑣</a:t>
                      </a:r>
                      <a:r>
                        <a:rPr sz="2550" spc="-37" baseline="-16339">
                          <a:latin typeface="Cambria Math"/>
                          <a:cs typeface="Cambria Math"/>
                        </a:rPr>
                        <a:t>4</a:t>
                      </a:r>
                      <a:r>
                        <a:rPr sz="2550" spc="-37" baseline="29411">
                          <a:latin typeface="Cambria Math"/>
                          <a:cs typeface="Cambria Math"/>
                        </a:rPr>
                        <a:t>𝑇</a:t>
                      </a:r>
                      <a:endParaRPr sz="2550" baseline="29411">
                        <a:latin typeface="Cambria Math"/>
                        <a:cs typeface="Cambria Math"/>
                      </a:endParaRPr>
                    </a:p>
                  </a:txBody>
                  <a:tcPr marL="0" marR="0" marT="0" marB="0"/>
                </a:tc>
                <a:tc>
                  <a:txBody>
                    <a:bodyPr/>
                    <a:lstStyle/>
                    <a:p>
                      <a:pPr marL="184150">
                        <a:lnSpc>
                          <a:spcPts val="2705"/>
                        </a:lnSpc>
                      </a:pPr>
                      <a:r>
                        <a:rPr sz="2400">
                          <a:latin typeface="Cambria Math"/>
                          <a:cs typeface="Cambria Math"/>
                        </a:rPr>
                        <a:t>softmax(𝑈</a:t>
                      </a:r>
                      <a:r>
                        <a:rPr sz="2400" spc="50">
                          <a:latin typeface="Cambria Math"/>
                          <a:cs typeface="Cambria Math"/>
                        </a:rPr>
                        <a:t> </a:t>
                      </a:r>
                      <a:r>
                        <a:rPr sz="2400">
                          <a:latin typeface="Cambria Math"/>
                          <a:cs typeface="Cambria Math"/>
                        </a:rPr>
                        <a:t>⋅</a:t>
                      </a:r>
                      <a:r>
                        <a:rPr sz="2400" spc="5">
                          <a:latin typeface="Cambria Math"/>
                          <a:cs typeface="Cambria Math"/>
                        </a:rPr>
                        <a:t> </a:t>
                      </a:r>
                      <a:r>
                        <a:rPr sz="2400">
                          <a:latin typeface="Cambria Math"/>
                          <a:cs typeface="Cambria Math"/>
                        </a:rPr>
                        <a:t>𝑣</a:t>
                      </a:r>
                      <a:r>
                        <a:rPr sz="2550" baseline="-16339">
                          <a:latin typeface="Cambria Math"/>
                          <a:cs typeface="Cambria Math"/>
                        </a:rPr>
                        <a:t>4</a:t>
                      </a:r>
                      <a:r>
                        <a:rPr sz="2550" baseline="29411">
                          <a:latin typeface="Cambria Math"/>
                          <a:cs typeface="Cambria Math"/>
                        </a:rPr>
                        <a:t>𝑇</a:t>
                      </a:r>
                      <a:r>
                        <a:rPr sz="2550" spc="-315" baseline="29411">
                          <a:latin typeface="Cambria Math"/>
                          <a:cs typeface="Cambria Math"/>
                        </a:rPr>
                        <a:t> </a:t>
                      </a:r>
                      <a:r>
                        <a:rPr sz="2400" spc="-50">
                          <a:latin typeface="Calibri"/>
                          <a:cs typeface="Calibri"/>
                        </a:rPr>
                        <a:t>)</a:t>
                      </a:r>
                      <a:endParaRPr sz="2400">
                        <a:latin typeface="Calibri"/>
                        <a:cs typeface="Calibri"/>
                      </a:endParaRPr>
                    </a:p>
                  </a:txBody>
                  <a:tcPr marL="0" marR="0" marT="0" marB="0"/>
                </a:tc>
                <a:extLst>
                  <a:ext uri="{0D108BD9-81ED-4DB2-BD59-A6C34878D82A}">
                    <a16:rowId xmlns:a16="http://schemas.microsoft.com/office/drawing/2014/main" val="10000"/>
                  </a:ext>
                </a:extLst>
              </a:tr>
              <a:tr h="354330">
                <a:tc>
                  <a:txBody>
                    <a:bodyPr/>
                    <a:lstStyle/>
                    <a:p>
                      <a:pPr marL="31750">
                        <a:lnSpc>
                          <a:spcPts val="2670"/>
                        </a:lnSpc>
                      </a:pPr>
                      <a:r>
                        <a:rPr sz="2400" spc="-10">
                          <a:latin typeface="Calibri"/>
                          <a:cs typeface="Calibri"/>
                        </a:rPr>
                        <a:t>outside</a:t>
                      </a:r>
                      <a:endParaRPr sz="2400">
                        <a:latin typeface="Calibri"/>
                        <a:cs typeface="Calibri"/>
                      </a:endParaRPr>
                    </a:p>
                  </a:txBody>
                  <a:tcPr marL="0" marR="0" marT="0" marB="0"/>
                </a:tc>
                <a:tc>
                  <a:txBody>
                    <a:bodyPr/>
                    <a:lstStyle/>
                    <a:p>
                      <a:pPr marL="443230">
                        <a:lnSpc>
                          <a:spcPts val="2670"/>
                        </a:lnSpc>
                      </a:pPr>
                      <a:r>
                        <a:rPr sz="2400" spc="-10">
                          <a:latin typeface="Calibri"/>
                          <a:cs typeface="Calibri"/>
                        </a:rPr>
                        <a:t>center</a:t>
                      </a:r>
                      <a:endParaRPr sz="2400">
                        <a:latin typeface="Calibri"/>
                        <a:cs typeface="Calibri"/>
                      </a:endParaRPr>
                    </a:p>
                  </a:txBody>
                  <a:tcPr marL="0" marR="0" marT="0" marB="0"/>
                </a:tc>
                <a:tc>
                  <a:txBody>
                    <a:bodyPr/>
                    <a:lstStyle/>
                    <a:p>
                      <a:pPr marL="1645285">
                        <a:lnSpc>
                          <a:spcPts val="2670"/>
                        </a:lnSpc>
                      </a:pPr>
                      <a:r>
                        <a:rPr sz="2400">
                          <a:latin typeface="Calibri"/>
                          <a:cs typeface="Calibri"/>
                        </a:rPr>
                        <a:t>dot </a:t>
                      </a:r>
                      <a:r>
                        <a:rPr sz="2400" spc="-10">
                          <a:latin typeface="Calibri"/>
                          <a:cs typeface="Calibri"/>
                        </a:rPr>
                        <a:t>product</a:t>
                      </a:r>
                      <a:endParaRPr sz="2400">
                        <a:latin typeface="Calibri"/>
                        <a:cs typeface="Calibri"/>
                      </a:endParaRPr>
                    </a:p>
                  </a:txBody>
                  <a:tcPr marL="0" marR="0" marT="0" marB="0"/>
                </a:tc>
                <a:tc>
                  <a:txBody>
                    <a:bodyPr/>
                    <a:lstStyle/>
                    <a:p>
                      <a:pPr marL="285115">
                        <a:lnSpc>
                          <a:spcPts val="2670"/>
                        </a:lnSpc>
                      </a:pPr>
                      <a:r>
                        <a:rPr sz="2400" spc="-10">
                          <a:latin typeface="Calibri"/>
                          <a:cs typeface="Calibri"/>
                        </a:rPr>
                        <a:t>probabilities</a:t>
                      </a:r>
                      <a:endParaRPr sz="2400">
                        <a:latin typeface="Calibri"/>
                        <a:cs typeface="Calibri"/>
                      </a:endParaRPr>
                    </a:p>
                  </a:txBody>
                  <a:tcPr marL="0" marR="0" marT="0" marB="0"/>
                </a:tc>
                <a:extLst>
                  <a:ext uri="{0D108BD9-81ED-4DB2-BD59-A6C34878D82A}">
                    <a16:rowId xmlns:a16="http://schemas.microsoft.com/office/drawing/2014/main" val="10001"/>
                  </a:ext>
                </a:extLst>
              </a:tr>
            </a:tbl>
          </a:graphicData>
        </a:graphic>
      </p:graphicFrame>
      <p:sp>
        <p:nvSpPr>
          <p:cNvPr id="90" name="object 90"/>
          <p:cNvSpPr txBox="1"/>
          <p:nvPr/>
        </p:nvSpPr>
        <p:spPr>
          <a:xfrm>
            <a:off x="4585715" y="4514786"/>
            <a:ext cx="6913245" cy="391795"/>
          </a:xfrm>
          <a:prstGeom prst="rect">
            <a:avLst/>
          </a:prstGeom>
        </p:spPr>
        <p:txBody>
          <a:bodyPr vert="horz" wrap="square" lIns="0" tIns="12700" rIns="0" bIns="0" rtlCol="0">
            <a:spAutoFit/>
          </a:bodyPr>
          <a:lstStyle/>
          <a:p>
            <a:pPr marL="12700">
              <a:lnSpc>
                <a:spcPct val="100000"/>
              </a:lnSpc>
              <a:spcBef>
                <a:spcPts val="100"/>
              </a:spcBef>
            </a:pPr>
            <a:r>
              <a:rPr sz="2400">
                <a:latin typeface="Calibri"/>
                <a:cs typeface="Calibri"/>
              </a:rPr>
              <a:t>The</a:t>
            </a:r>
            <a:r>
              <a:rPr sz="2400" spc="-55">
                <a:latin typeface="Calibri"/>
                <a:cs typeface="Calibri"/>
              </a:rPr>
              <a:t> </a:t>
            </a:r>
            <a:r>
              <a:rPr sz="2400">
                <a:latin typeface="Calibri"/>
                <a:cs typeface="Calibri"/>
              </a:rPr>
              <a:t>model</a:t>
            </a:r>
            <a:r>
              <a:rPr sz="2400" spc="-80">
                <a:latin typeface="Calibri"/>
                <a:cs typeface="Calibri"/>
              </a:rPr>
              <a:t> </a:t>
            </a:r>
            <a:r>
              <a:rPr sz="2400">
                <a:latin typeface="Calibri"/>
                <a:cs typeface="Calibri"/>
              </a:rPr>
              <a:t>makes</a:t>
            </a:r>
            <a:r>
              <a:rPr sz="2400" spc="-90">
                <a:latin typeface="Calibri"/>
                <a:cs typeface="Calibri"/>
              </a:rPr>
              <a:t> </a:t>
            </a:r>
            <a:r>
              <a:rPr sz="2400">
                <a:latin typeface="Calibri"/>
                <a:cs typeface="Calibri"/>
              </a:rPr>
              <a:t>the</a:t>
            </a:r>
            <a:r>
              <a:rPr sz="2400" spc="-55">
                <a:latin typeface="Calibri"/>
                <a:cs typeface="Calibri"/>
              </a:rPr>
              <a:t> </a:t>
            </a:r>
            <a:r>
              <a:rPr sz="2400">
                <a:latin typeface="Calibri"/>
                <a:cs typeface="Calibri"/>
              </a:rPr>
              <a:t>same</a:t>
            </a:r>
            <a:r>
              <a:rPr sz="2400" spc="15">
                <a:latin typeface="Calibri"/>
                <a:cs typeface="Calibri"/>
              </a:rPr>
              <a:t> </a:t>
            </a:r>
            <a:r>
              <a:rPr sz="2400">
                <a:latin typeface="Calibri"/>
                <a:cs typeface="Calibri"/>
              </a:rPr>
              <a:t>predictions</a:t>
            </a:r>
            <a:r>
              <a:rPr sz="2400" spc="-30">
                <a:latin typeface="Calibri"/>
                <a:cs typeface="Calibri"/>
              </a:rPr>
              <a:t> </a:t>
            </a:r>
            <a:r>
              <a:rPr sz="2400">
                <a:latin typeface="Calibri"/>
                <a:cs typeface="Calibri"/>
              </a:rPr>
              <a:t>at</a:t>
            </a:r>
            <a:r>
              <a:rPr sz="2400" spc="-40">
                <a:latin typeface="Calibri"/>
                <a:cs typeface="Calibri"/>
              </a:rPr>
              <a:t> </a:t>
            </a:r>
            <a:r>
              <a:rPr sz="2400">
                <a:latin typeface="Calibri"/>
                <a:cs typeface="Calibri"/>
              </a:rPr>
              <a:t>each</a:t>
            </a:r>
            <a:r>
              <a:rPr sz="2400" spc="-50">
                <a:latin typeface="Calibri"/>
                <a:cs typeface="Calibri"/>
              </a:rPr>
              <a:t> </a:t>
            </a:r>
            <a:r>
              <a:rPr sz="2400" spc="-10">
                <a:latin typeface="Calibri"/>
                <a:cs typeface="Calibri"/>
              </a:rPr>
              <a:t>position</a:t>
            </a:r>
            <a:endParaRPr sz="2400">
              <a:latin typeface="Calibri"/>
              <a:cs typeface="Calibri"/>
            </a:endParaRPr>
          </a:p>
        </p:txBody>
      </p:sp>
      <p:sp>
        <p:nvSpPr>
          <p:cNvPr id="91" name="object 91"/>
          <p:cNvSpPr txBox="1"/>
          <p:nvPr/>
        </p:nvSpPr>
        <p:spPr>
          <a:xfrm>
            <a:off x="4653915" y="5134673"/>
            <a:ext cx="6136005" cy="1125855"/>
          </a:xfrm>
          <a:prstGeom prst="rect">
            <a:avLst/>
          </a:prstGeom>
        </p:spPr>
        <p:txBody>
          <a:bodyPr vert="horz" wrap="square" lIns="0" tIns="11430" rIns="0" bIns="0" rtlCol="0">
            <a:spAutoFit/>
          </a:bodyPr>
          <a:lstStyle/>
          <a:p>
            <a:pPr marL="12700" marR="5080">
              <a:lnSpc>
                <a:spcPct val="100400"/>
              </a:lnSpc>
              <a:spcBef>
                <a:spcPts val="90"/>
              </a:spcBef>
            </a:pPr>
            <a:r>
              <a:rPr sz="2400">
                <a:latin typeface="Calibri"/>
                <a:cs typeface="Calibri"/>
              </a:rPr>
              <a:t>We</a:t>
            </a:r>
            <a:r>
              <a:rPr sz="2400" spc="5">
                <a:latin typeface="Calibri"/>
                <a:cs typeface="Calibri"/>
              </a:rPr>
              <a:t> </a:t>
            </a:r>
            <a:r>
              <a:rPr sz="2400">
                <a:latin typeface="Calibri"/>
                <a:cs typeface="Calibri"/>
              </a:rPr>
              <a:t>want</a:t>
            </a:r>
            <a:r>
              <a:rPr sz="2400" spc="-50">
                <a:latin typeface="Calibri"/>
                <a:cs typeface="Calibri"/>
              </a:rPr>
              <a:t> </a:t>
            </a:r>
            <a:r>
              <a:rPr sz="2400">
                <a:latin typeface="Calibri"/>
                <a:cs typeface="Calibri"/>
              </a:rPr>
              <a:t>a</a:t>
            </a:r>
            <a:r>
              <a:rPr sz="2400" spc="-90">
                <a:latin typeface="Calibri"/>
                <a:cs typeface="Calibri"/>
              </a:rPr>
              <a:t> </a:t>
            </a:r>
            <a:r>
              <a:rPr sz="2400">
                <a:latin typeface="Calibri"/>
                <a:cs typeface="Calibri"/>
              </a:rPr>
              <a:t>model</a:t>
            </a:r>
            <a:r>
              <a:rPr sz="2400" spc="-20">
                <a:latin typeface="Calibri"/>
                <a:cs typeface="Calibri"/>
              </a:rPr>
              <a:t> </a:t>
            </a:r>
            <a:r>
              <a:rPr sz="2400">
                <a:latin typeface="Calibri"/>
                <a:cs typeface="Calibri"/>
              </a:rPr>
              <a:t>that</a:t>
            </a:r>
            <a:r>
              <a:rPr sz="2400" spc="-50">
                <a:latin typeface="Calibri"/>
                <a:cs typeface="Calibri"/>
              </a:rPr>
              <a:t> </a:t>
            </a:r>
            <a:r>
              <a:rPr sz="2400">
                <a:latin typeface="Calibri"/>
                <a:cs typeface="Calibri"/>
              </a:rPr>
              <a:t>gives</a:t>
            </a:r>
            <a:r>
              <a:rPr sz="2400" spc="-100">
                <a:latin typeface="Calibri"/>
                <a:cs typeface="Calibri"/>
              </a:rPr>
              <a:t> </a:t>
            </a:r>
            <a:r>
              <a:rPr sz="2400">
                <a:latin typeface="Calibri"/>
                <a:cs typeface="Calibri"/>
              </a:rPr>
              <a:t>a</a:t>
            </a:r>
            <a:r>
              <a:rPr sz="2400" spc="-20">
                <a:latin typeface="Calibri"/>
                <a:cs typeface="Calibri"/>
              </a:rPr>
              <a:t> </a:t>
            </a:r>
            <a:r>
              <a:rPr sz="2400" spc="-10">
                <a:latin typeface="Calibri"/>
                <a:cs typeface="Calibri"/>
              </a:rPr>
              <a:t>reasonably</a:t>
            </a:r>
            <a:r>
              <a:rPr sz="2400" spc="-110">
                <a:latin typeface="Calibri"/>
                <a:cs typeface="Calibri"/>
              </a:rPr>
              <a:t> </a:t>
            </a:r>
            <a:r>
              <a:rPr sz="2400" spc="-20">
                <a:latin typeface="Calibri"/>
                <a:cs typeface="Calibri"/>
              </a:rPr>
              <a:t>high </a:t>
            </a:r>
            <a:r>
              <a:rPr sz="2400">
                <a:latin typeface="Calibri"/>
                <a:cs typeface="Calibri"/>
              </a:rPr>
              <a:t>probability</a:t>
            </a:r>
            <a:r>
              <a:rPr sz="2400" spc="-55">
                <a:latin typeface="Calibri"/>
                <a:cs typeface="Calibri"/>
              </a:rPr>
              <a:t> </a:t>
            </a:r>
            <a:r>
              <a:rPr sz="2400" spc="-10">
                <a:latin typeface="Calibri"/>
                <a:cs typeface="Calibri"/>
              </a:rPr>
              <a:t>estimate</a:t>
            </a:r>
            <a:r>
              <a:rPr sz="2400" spc="-70">
                <a:latin typeface="Calibri"/>
                <a:cs typeface="Calibri"/>
              </a:rPr>
              <a:t> </a:t>
            </a:r>
            <a:r>
              <a:rPr sz="2400">
                <a:latin typeface="Calibri"/>
                <a:cs typeface="Calibri"/>
              </a:rPr>
              <a:t>to</a:t>
            </a:r>
            <a:r>
              <a:rPr sz="2400" spc="-40">
                <a:latin typeface="Calibri"/>
                <a:cs typeface="Calibri"/>
              </a:rPr>
              <a:t> </a:t>
            </a:r>
            <a:r>
              <a:rPr sz="2400" i="1">
                <a:latin typeface="Calibri"/>
                <a:cs typeface="Calibri"/>
              </a:rPr>
              <a:t>all</a:t>
            </a:r>
            <a:r>
              <a:rPr sz="2400" i="1" spc="-80">
                <a:latin typeface="Calibri"/>
                <a:cs typeface="Calibri"/>
              </a:rPr>
              <a:t> </a:t>
            </a:r>
            <a:r>
              <a:rPr sz="2400">
                <a:latin typeface="Calibri"/>
                <a:cs typeface="Calibri"/>
              </a:rPr>
              <a:t>words</a:t>
            </a:r>
            <a:r>
              <a:rPr sz="2400" spc="-45">
                <a:latin typeface="Calibri"/>
                <a:cs typeface="Calibri"/>
              </a:rPr>
              <a:t> </a:t>
            </a:r>
            <a:r>
              <a:rPr sz="2400">
                <a:latin typeface="Calibri"/>
                <a:cs typeface="Calibri"/>
              </a:rPr>
              <a:t>that</a:t>
            </a:r>
            <a:r>
              <a:rPr sz="2400" spc="-60">
                <a:latin typeface="Calibri"/>
                <a:cs typeface="Calibri"/>
              </a:rPr>
              <a:t> </a:t>
            </a:r>
            <a:r>
              <a:rPr sz="2400">
                <a:latin typeface="Calibri"/>
                <a:cs typeface="Calibri"/>
              </a:rPr>
              <a:t>occur</a:t>
            </a:r>
            <a:r>
              <a:rPr sz="2400" spc="-85">
                <a:latin typeface="Calibri"/>
                <a:cs typeface="Calibri"/>
              </a:rPr>
              <a:t> </a:t>
            </a:r>
            <a:r>
              <a:rPr sz="2400">
                <a:latin typeface="Calibri"/>
                <a:cs typeface="Calibri"/>
              </a:rPr>
              <a:t>in</a:t>
            </a:r>
            <a:r>
              <a:rPr sz="2400" spc="-70">
                <a:latin typeface="Calibri"/>
                <a:cs typeface="Calibri"/>
              </a:rPr>
              <a:t> </a:t>
            </a:r>
            <a:r>
              <a:rPr sz="2400" spc="-25">
                <a:latin typeface="Calibri"/>
                <a:cs typeface="Calibri"/>
              </a:rPr>
              <a:t>the </a:t>
            </a:r>
            <a:r>
              <a:rPr sz="2400" spc="-10">
                <a:latin typeface="Calibri"/>
                <a:cs typeface="Calibri"/>
              </a:rPr>
              <a:t>context</a:t>
            </a:r>
            <a:r>
              <a:rPr sz="2400" spc="-60">
                <a:latin typeface="Calibri"/>
                <a:cs typeface="Calibri"/>
              </a:rPr>
              <a:t> </a:t>
            </a:r>
            <a:r>
              <a:rPr sz="2400">
                <a:latin typeface="Calibri"/>
                <a:cs typeface="Calibri"/>
              </a:rPr>
              <a:t>(at</a:t>
            </a:r>
            <a:r>
              <a:rPr sz="2400" spc="-55">
                <a:latin typeface="Calibri"/>
                <a:cs typeface="Calibri"/>
              </a:rPr>
              <a:t> </a:t>
            </a:r>
            <a:r>
              <a:rPr sz="2400">
                <a:latin typeface="Calibri"/>
                <a:cs typeface="Calibri"/>
              </a:rPr>
              <a:t>all</a:t>
            </a:r>
            <a:r>
              <a:rPr sz="2400" spc="-30">
                <a:latin typeface="Calibri"/>
                <a:cs typeface="Calibri"/>
              </a:rPr>
              <a:t> </a:t>
            </a:r>
            <a:r>
              <a:rPr sz="2400" spc="-10">
                <a:latin typeface="Calibri"/>
                <a:cs typeface="Calibri"/>
              </a:rPr>
              <a:t>often)</a:t>
            </a:r>
            <a:endParaRPr sz="2400">
              <a:latin typeface="Calibri"/>
              <a:cs typeface="Calibri"/>
            </a:endParaRPr>
          </a:p>
        </p:txBody>
      </p:sp>
      <p:sp>
        <p:nvSpPr>
          <p:cNvPr id="92" name="object 92"/>
          <p:cNvSpPr txBox="1"/>
          <p:nvPr/>
        </p:nvSpPr>
        <p:spPr>
          <a:xfrm>
            <a:off x="990600" y="4570831"/>
            <a:ext cx="2714625" cy="400050"/>
          </a:xfrm>
          <a:prstGeom prst="rect">
            <a:avLst/>
          </a:prstGeom>
          <a:ln w="19055">
            <a:solidFill>
              <a:srgbClr val="89007E"/>
            </a:solidFill>
          </a:ln>
        </p:spPr>
        <p:txBody>
          <a:bodyPr vert="horz" wrap="square" lIns="0" tIns="36195" rIns="0" bIns="0" rtlCol="0">
            <a:spAutoFit/>
          </a:bodyPr>
          <a:lstStyle/>
          <a:p>
            <a:pPr marL="90805">
              <a:lnSpc>
                <a:spcPct val="100000"/>
              </a:lnSpc>
              <a:spcBef>
                <a:spcPts val="285"/>
              </a:spcBef>
            </a:pPr>
            <a:r>
              <a:rPr sz="2000">
                <a:latin typeface="Calibri"/>
                <a:cs typeface="Calibri"/>
              </a:rPr>
              <a:t>“Bag</a:t>
            </a:r>
            <a:r>
              <a:rPr sz="2000" spc="-75">
                <a:latin typeface="Calibri"/>
                <a:cs typeface="Calibri"/>
              </a:rPr>
              <a:t> </a:t>
            </a:r>
            <a:r>
              <a:rPr sz="2000">
                <a:latin typeface="Calibri"/>
                <a:cs typeface="Calibri"/>
              </a:rPr>
              <a:t>of</a:t>
            </a:r>
            <a:r>
              <a:rPr sz="2000" spc="-50">
                <a:latin typeface="Calibri"/>
                <a:cs typeface="Calibri"/>
              </a:rPr>
              <a:t> </a:t>
            </a:r>
            <a:r>
              <a:rPr sz="2000">
                <a:latin typeface="Calibri"/>
                <a:cs typeface="Calibri"/>
              </a:rPr>
              <a:t>words”</a:t>
            </a:r>
            <a:r>
              <a:rPr sz="2000" spc="20">
                <a:latin typeface="Calibri"/>
                <a:cs typeface="Calibri"/>
              </a:rPr>
              <a:t> </a:t>
            </a:r>
            <a:r>
              <a:rPr sz="2000" spc="-10">
                <a:latin typeface="Calibri"/>
                <a:cs typeface="Calibri"/>
              </a:rPr>
              <a:t>model!</a:t>
            </a:r>
            <a:endParaRPr sz="2000">
              <a:latin typeface="Calibri"/>
              <a:cs typeface="Calibri"/>
            </a:endParaRPr>
          </a:p>
        </p:txBody>
      </p:sp>
      <p:sp>
        <p:nvSpPr>
          <p:cNvPr id="93" name="object 93"/>
          <p:cNvSpPr/>
          <p:nvPr/>
        </p:nvSpPr>
        <p:spPr>
          <a:xfrm>
            <a:off x="3705225" y="4685029"/>
            <a:ext cx="867410" cy="76200"/>
          </a:xfrm>
          <a:custGeom>
            <a:avLst/>
            <a:gdLst/>
            <a:ahLst/>
            <a:cxnLst/>
            <a:rect l="l" t="t" r="r" b="b"/>
            <a:pathLst>
              <a:path w="867410" h="76200">
                <a:moveTo>
                  <a:pt x="790701" y="0"/>
                </a:moveTo>
                <a:lnTo>
                  <a:pt x="790701" y="76200"/>
                </a:lnTo>
                <a:lnTo>
                  <a:pt x="847851" y="47625"/>
                </a:lnTo>
                <a:lnTo>
                  <a:pt x="803401" y="47625"/>
                </a:lnTo>
                <a:lnTo>
                  <a:pt x="803401" y="28575"/>
                </a:lnTo>
                <a:lnTo>
                  <a:pt x="847851" y="28575"/>
                </a:lnTo>
                <a:lnTo>
                  <a:pt x="790701" y="0"/>
                </a:lnTo>
                <a:close/>
              </a:path>
              <a:path w="867410" h="76200">
                <a:moveTo>
                  <a:pt x="790701" y="28575"/>
                </a:moveTo>
                <a:lnTo>
                  <a:pt x="0" y="28575"/>
                </a:lnTo>
                <a:lnTo>
                  <a:pt x="0" y="47625"/>
                </a:lnTo>
                <a:lnTo>
                  <a:pt x="790701" y="47625"/>
                </a:lnTo>
                <a:lnTo>
                  <a:pt x="790701" y="28575"/>
                </a:lnTo>
                <a:close/>
              </a:path>
              <a:path w="867410" h="76200">
                <a:moveTo>
                  <a:pt x="847851" y="28575"/>
                </a:moveTo>
                <a:lnTo>
                  <a:pt x="803401" y="28575"/>
                </a:lnTo>
                <a:lnTo>
                  <a:pt x="803401" y="47625"/>
                </a:lnTo>
                <a:lnTo>
                  <a:pt x="847851" y="47625"/>
                </a:lnTo>
                <a:lnTo>
                  <a:pt x="866901" y="38100"/>
                </a:lnTo>
                <a:lnTo>
                  <a:pt x="847851" y="28575"/>
                </a:lnTo>
                <a:close/>
              </a:path>
            </a:pathLst>
          </a:custGeom>
          <a:solidFill>
            <a:srgbClr val="89007E"/>
          </a:solidFill>
        </p:spPr>
        <p:txBody>
          <a:bodyPr wrap="square" lIns="0" tIns="0" rIns="0" bIns="0" rtlCol="0"/>
          <a:lstStyle/>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7920" y="207327"/>
            <a:ext cx="7274559" cy="1003935"/>
          </a:xfrm>
          <a:prstGeom prst="rect">
            <a:avLst/>
          </a:prstGeom>
        </p:spPr>
        <p:txBody>
          <a:bodyPr vert="horz" wrap="square" lIns="0" tIns="30480" rIns="0" bIns="0" rtlCol="0">
            <a:spAutoFit/>
          </a:bodyPr>
          <a:lstStyle/>
          <a:p>
            <a:pPr marL="12700" marR="5080">
              <a:lnSpc>
                <a:spcPts val="3829"/>
              </a:lnSpc>
              <a:spcBef>
                <a:spcPts val="240"/>
              </a:spcBef>
            </a:pPr>
            <a:r>
              <a:t>Word2vec</a:t>
            </a:r>
            <a:r>
              <a:rPr spc="-75"/>
              <a:t> </a:t>
            </a:r>
            <a:r>
              <a:t>maximizes</a:t>
            </a:r>
            <a:r>
              <a:rPr spc="-85"/>
              <a:t> </a:t>
            </a:r>
            <a:r>
              <a:t>objective</a:t>
            </a:r>
            <a:r>
              <a:rPr spc="-114"/>
              <a:t> </a:t>
            </a:r>
            <a:r>
              <a:t>function</a:t>
            </a:r>
            <a:r>
              <a:rPr spc="-150"/>
              <a:t> </a:t>
            </a:r>
            <a:r>
              <a:rPr spc="-25"/>
              <a:t>by </a:t>
            </a:r>
            <a:r>
              <a:t>putting</a:t>
            </a:r>
            <a:r>
              <a:rPr spc="-50"/>
              <a:t> </a:t>
            </a:r>
            <a:r>
              <a:t>similar</a:t>
            </a:r>
            <a:r>
              <a:rPr spc="-40"/>
              <a:t> </a:t>
            </a:r>
            <a:r>
              <a:t>words</a:t>
            </a:r>
            <a:r>
              <a:rPr spc="-25"/>
              <a:t> </a:t>
            </a:r>
            <a:r>
              <a:t>nearby</a:t>
            </a:r>
            <a:r>
              <a:rPr spc="-40"/>
              <a:t> </a:t>
            </a:r>
            <a:r>
              <a:t>in</a:t>
            </a:r>
            <a:r>
              <a:rPr spc="-90"/>
              <a:t> </a:t>
            </a:r>
            <a:r>
              <a:rPr spc="-10"/>
              <a:t>space</a:t>
            </a:r>
          </a:p>
        </p:txBody>
      </p:sp>
      <p:grpSp>
        <p:nvGrpSpPr>
          <p:cNvPr id="3" name="object 3"/>
          <p:cNvGrpSpPr/>
          <p:nvPr/>
        </p:nvGrpSpPr>
        <p:grpSpPr>
          <a:xfrm>
            <a:off x="1704975" y="1303029"/>
            <a:ext cx="8782050" cy="5525770"/>
            <a:chOff x="1704975" y="1303029"/>
            <a:chExt cx="8782050" cy="5525770"/>
          </a:xfrm>
        </p:grpSpPr>
        <p:pic>
          <p:nvPicPr>
            <p:cNvPr id="4" name="object 4"/>
            <p:cNvPicPr/>
            <p:nvPr/>
          </p:nvPicPr>
          <p:blipFill>
            <a:blip r:embed="rId2" cstate="print"/>
            <a:stretch>
              <a:fillRect/>
            </a:stretch>
          </p:blipFill>
          <p:spPr>
            <a:xfrm>
              <a:off x="2228850" y="1303029"/>
              <a:ext cx="7389107" cy="5525737"/>
            </a:xfrm>
            <a:prstGeom prst="rect">
              <a:avLst/>
            </a:prstGeom>
          </p:spPr>
        </p:pic>
        <p:pic>
          <p:nvPicPr>
            <p:cNvPr id="5" name="object 5"/>
            <p:cNvPicPr/>
            <p:nvPr/>
          </p:nvPicPr>
          <p:blipFill>
            <a:blip r:embed="rId3" cstate="print"/>
            <a:stretch>
              <a:fillRect/>
            </a:stretch>
          </p:blipFill>
          <p:spPr>
            <a:xfrm>
              <a:off x="1704975" y="1352207"/>
              <a:ext cx="8782050" cy="5332603"/>
            </a:xfrm>
            <a:prstGeom prst="rect">
              <a:avLst/>
            </a:prstGeom>
          </p:spPr>
        </p:pic>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450"/>
              </a:lnSpc>
            </a:pPr>
            <a:r>
              <a:rPr spc="-25"/>
              <a:t>10</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74" y="227962"/>
            <a:ext cx="11000509" cy="754757"/>
          </a:xfrm>
          <a:prstGeom prst="rect">
            <a:avLst/>
          </a:prstGeom>
        </p:spPr>
        <p:txBody>
          <a:bodyPr vert="horz" wrap="square" lIns="0" tIns="259778" rIns="0" bIns="0" rtlCol="0">
            <a:spAutoFit/>
          </a:bodyPr>
          <a:lstStyle/>
          <a:p>
            <a:pPr marL="12700">
              <a:lnSpc>
                <a:spcPct val="100000"/>
              </a:lnSpc>
              <a:spcBef>
                <a:spcPts val="130"/>
              </a:spcBef>
            </a:pPr>
            <a:r>
              <a:rPr sz="3200"/>
              <a:t>Word2vec</a:t>
            </a:r>
            <a:r>
              <a:rPr sz="3200" spc="-15"/>
              <a:t> </a:t>
            </a:r>
            <a:r>
              <a:rPr sz="3200"/>
              <a:t>algorithm</a:t>
            </a:r>
            <a:r>
              <a:rPr sz="3200" spc="-85"/>
              <a:t> </a:t>
            </a:r>
            <a:r>
              <a:rPr sz="3200"/>
              <a:t>family</a:t>
            </a:r>
            <a:r>
              <a:rPr sz="3200" spc="-45"/>
              <a:t> </a:t>
            </a:r>
            <a:r>
              <a:rPr sz="3200"/>
              <a:t>(Mikolov</a:t>
            </a:r>
            <a:r>
              <a:rPr sz="3200" spc="-45"/>
              <a:t> </a:t>
            </a:r>
            <a:r>
              <a:rPr sz="3200"/>
              <a:t>et</a:t>
            </a:r>
            <a:r>
              <a:rPr sz="3200" spc="-85"/>
              <a:t> </a:t>
            </a:r>
            <a:r>
              <a:rPr sz="3200"/>
              <a:t>al.</a:t>
            </a:r>
            <a:r>
              <a:rPr sz="3200" spc="-55"/>
              <a:t> </a:t>
            </a:r>
            <a:r>
              <a:rPr sz="3200"/>
              <a:t>2013):</a:t>
            </a:r>
            <a:r>
              <a:rPr sz="3200" spc="-85"/>
              <a:t> </a:t>
            </a:r>
            <a:r>
              <a:rPr sz="3200"/>
              <a:t>More</a:t>
            </a:r>
            <a:r>
              <a:rPr sz="3200" spc="-65"/>
              <a:t> </a:t>
            </a:r>
            <a:r>
              <a:rPr sz="3200" spc="-10"/>
              <a:t>details</a:t>
            </a:r>
          </a:p>
        </p:txBody>
      </p:sp>
      <p:sp>
        <p:nvSpPr>
          <p:cNvPr id="4" name="object 4"/>
          <p:cNvSpPr txBox="1">
            <a:spLocks noGrp="1"/>
          </p:cNvSpPr>
          <p:nvPr>
            <p:ph type="sldNum" sz="quarter" idx="7"/>
          </p:nvPr>
        </p:nvSpPr>
        <p:spPr>
          <a:xfrm>
            <a:off x="460057" y="6521193"/>
            <a:ext cx="280034" cy="2317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pPr>
            <a:fld id="{81D60167-4931-47E6-BA6A-407CBD079E47}" type="slidenum">
              <a:rPr lang="en-US" altLang="ja-JP" spc="-50" smtClean="0"/>
              <a:pPr marL="38100">
                <a:lnSpc>
                  <a:spcPts val="1450"/>
                </a:lnSpc>
              </a:pPr>
              <a:t>73</a:t>
            </a:fld>
            <a:endParaRPr spc="-25"/>
          </a:p>
        </p:txBody>
      </p:sp>
      <p:sp>
        <p:nvSpPr>
          <p:cNvPr id="3" name="object 3"/>
          <p:cNvSpPr txBox="1"/>
          <p:nvPr/>
        </p:nvSpPr>
        <p:spPr>
          <a:xfrm>
            <a:off x="485457" y="1085786"/>
            <a:ext cx="10941685" cy="5413375"/>
          </a:xfrm>
          <a:prstGeom prst="rect">
            <a:avLst/>
          </a:prstGeom>
        </p:spPr>
        <p:txBody>
          <a:bodyPr vert="horz" wrap="square" lIns="0" tIns="85090" rIns="0" bIns="0" rtlCol="0">
            <a:spAutoFit/>
          </a:bodyPr>
          <a:lstStyle/>
          <a:p>
            <a:pPr marL="12700">
              <a:lnSpc>
                <a:spcPct val="100000"/>
              </a:lnSpc>
              <a:spcBef>
                <a:spcPts val="670"/>
              </a:spcBef>
            </a:pPr>
            <a:r>
              <a:rPr sz="2400">
                <a:latin typeface="Calibri"/>
                <a:cs typeface="Calibri"/>
              </a:rPr>
              <a:t>Why</a:t>
            </a:r>
            <a:r>
              <a:rPr sz="2400" spc="-80">
                <a:latin typeface="Calibri"/>
                <a:cs typeface="Calibri"/>
              </a:rPr>
              <a:t> </a:t>
            </a:r>
            <a:r>
              <a:rPr sz="2400">
                <a:latin typeface="Calibri"/>
                <a:cs typeface="Calibri"/>
              </a:rPr>
              <a:t>two</a:t>
            </a:r>
            <a:r>
              <a:rPr sz="2400" spc="-50">
                <a:latin typeface="Calibri"/>
                <a:cs typeface="Calibri"/>
              </a:rPr>
              <a:t> </a:t>
            </a:r>
            <a:r>
              <a:rPr sz="2400">
                <a:latin typeface="Calibri"/>
                <a:cs typeface="Calibri"/>
              </a:rPr>
              <a:t>vectors?</a:t>
            </a:r>
            <a:r>
              <a:rPr sz="2400" spc="-70">
                <a:latin typeface="Calibri"/>
                <a:cs typeface="Calibri"/>
              </a:rPr>
              <a:t> </a:t>
            </a:r>
            <a:r>
              <a:rPr sz="2400" spc="-240">
                <a:latin typeface="Wingdings"/>
                <a:cs typeface="Wingdings"/>
              </a:rPr>
              <a:t></a:t>
            </a:r>
            <a:r>
              <a:rPr sz="2400" spc="-65">
                <a:latin typeface="Times New Roman"/>
                <a:cs typeface="Times New Roman"/>
              </a:rPr>
              <a:t> </a:t>
            </a:r>
            <a:r>
              <a:rPr sz="2400">
                <a:latin typeface="Calibri"/>
                <a:cs typeface="Calibri"/>
              </a:rPr>
              <a:t>Easier</a:t>
            </a:r>
            <a:r>
              <a:rPr sz="2400" spc="-70">
                <a:latin typeface="Calibri"/>
                <a:cs typeface="Calibri"/>
              </a:rPr>
              <a:t> </a:t>
            </a:r>
            <a:r>
              <a:rPr sz="2400">
                <a:latin typeface="Calibri"/>
                <a:cs typeface="Calibri"/>
              </a:rPr>
              <a:t>optimization. Average</a:t>
            </a:r>
            <a:r>
              <a:rPr sz="2400" spc="-65">
                <a:latin typeface="Calibri"/>
                <a:cs typeface="Calibri"/>
              </a:rPr>
              <a:t> </a:t>
            </a:r>
            <a:r>
              <a:rPr sz="2400">
                <a:latin typeface="Calibri"/>
                <a:cs typeface="Calibri"/>
              </a:rPr>
              <a:t>both</a:t>
            </a:r>
            <a:r>
              <a:rPr sz="2400" spc="-55">
                <a:latin typeface="Calibri"/>
                <a:cs typeface="Calibri"/>
              </a:rPr>
              <a:t> </a:t>
            </a:r>
            <a:r>
              <a:rPr sz="2400">
                <a:latin typeface="Calibri"/>
                <a:cs typeface="Calibri"/>
              </a:rPr>
              <a:t>at</a:t>
            </a:r>
            <a:r>
              <a:rPr sz="2400" spc="-40">
                <a:latin typeface="Calibri"/>
                <a:cs typeface="Calibri"/>
              </a:rPr>
              <a:t> </a:t>
            </a:r>
            <a:r>
              <a:rPr sz="2400">
                <a:latin typeface="Calibri"/>
                <a:cs typeface="Calibri"/>
              </a:rPr>
              <a:t>the</a:t>
            </a:r>
            <a:r>
              <a:rPr sz="2400" spc="-60">
                <a:latin typeface="Calibri"/>
                <a:cs typeface="Calibri"/>
              </a:rPr>
              <a:t> </a:t>
            </a:r>
            <a:r>
              <a:rPr sz="2400" spc="-25">
                <a:latin typeface="Calibri"/>
                <a:cs typeface="Calibri"/>
              </a:rPr>
              <a:t>end</a:t>
            </a:r>
            <a:endParaRPr sz="2400">
              <a:latin typeface="Calibri"/>
              <a:cs typeface="Calibri"/>
            </a:endParaRPr>
          </a:p>
          <a:p>
            <a:pPr marL="699135" indent="-228600">
              <a:lnSpc>
                <a:spcPct val="100000"/>
              </a:lnSpc>
              <a:spcBef>
                <a:spcPts val="575"/>
              </a:spcBef>
              <a:buClr>
                <a:srgbClr val="007B92"/>
              </a:buClr>
              <a:buFont typeface="Times New Roman"/>
              <a:buChar char="•"/>
              <a:tabLst>
                <a:tab pos="699135" algn="l"/>
              </a:tabLst>
            </a:pPr>
            <a:r>
              <a:rPr sz="2400">
                <a:latin typeface="Calibri"/>
                <a:cs typeface="Calibri"/>
              </a:rPr>
              <a:t>But</a:t>
            </a:r>
            <a:r>
              <a:rPr sz="2400" spc="-45">
                <a:latin typeface="Calibri"/>
                <a:cs typeface="Calibri"/>
              </a:rPr>
              <a:t> </a:t>
            </a:r>
            <a:r>
              <a:rPr sz="2400">
                <a:latin typeface="Calibri"/>
                <a:cs typeface="Calibri"/>
              </a:rPr>
              <a:t>can</a:t>
            </a:r>
            <a:r>
              <a:rPr sz="2400" spc="-50">
                <a:latin typeface="Calibri"/>
                <a:cs typeface="Calibri"/>
              </a:rPr>
              <a:t> </a:t>
            </a:r>
            <a:r>
              <a:rPr sz="2400">
                <a:latin typeface="Calibri"/>
                <a:cs typeface="Calibri"/>
              </a:rPr>
              <a:t>implement</a:t>
            </a:r>
            <a:r>
              <a:rPr sz="2400" spc="-40">
                <a:latin typeface="Calibri"/>
                <a:cs typeface="Calibri"/>
              </a:rPr>
              <a:t> </a:t>
            </a:r>
            <a:r>
              <a:rPr sz="2400">
                <a:latin typeface="Calibri"/>
                <a:cs typeface="Calibri"/>
              </a:rPr>
              <a:t>the</a:t>
            </a:r>
            <a:r>
              <a:rPr sz="2400" spc="-55">
                <a:latin typeface="Calibri"/>
                <a:cs typeface="Calibri"/>
              </a:rPr>
              <a:t> </a:t>
            </a:r>
            <a:r>
              <a:rPr sz="2400">
                <a:latin typeface="Calibri"/>
                <a:cs typeface="Calibri"/>
              </a:rPr>
              <a:t>algorithm</a:t>
            </a:r>
            <a:r>
              <a:rPr sz="2400" spc="-30">
                <a:latin typeface="Calibri"/>
                <a:cs typeface="Calibri"/>
              </a:rPr>
              <a:t> </a:t>
            </a:r>
            <a:r>
              <a:rPr sz="2400">
                <a:latin typeface="Calibri"/>
                <a:cs typeface="Calibri"/>
              </a:rPr>
              <a:t>with</a:t>
            </a:r>
            <a:r>
              <a:rPr sz="2400" spc="-50">
                <a:latin typeface="Calibri"/>
                <a:cs typeface="Calibri"/>
              </a:rPr>
              <a:t> </a:t>
            </a:r>
            <a:r>
              <a:rPr sz="2400">
                <a:latin typeface="Calibri"/>
                <a:cs typeface="Calibri"/>
              </a:rPr>
              <a:t>just</a:t>
            </a:r>
            <a:r>
              <a:rPr sz="2400" spc="-45">
                <a:latin typeface="Calibri"/>
                <a:cs typeface="Calibri"/>
              </a:rPr>
              <a:t> </a:t>
            </a:r>
            <a:r>
              <a:rPr sz="2400">
                <a:latin typeface="Calibri"/>
                <a:cs typeface="Calibri"/>
              </a:rPr>
              <a:t>one</a:t>
            </a:r>
            <a:r>
              <a:rPr sz="2400" spc="-50">
                <a:latin typeface="Calibri"/>
                <a:cs typeface="Calibri"/>
              </a:rPr>
              <a:t> </a:t>
            </a:r>
            <a:r>
              <a:rPr sz="2400">
                <a:latin typeface="Calibri"/>
                <a:cs typeface="Calibri"/>
              </a:rPr>
              <a:t>vector</a:t>
            </a:r>
            <a:r>
              <a:rPr sz="2400" spc="-70">
                <a:latin typeface="Calibri"/>
                <a:cs typeface="Calibri"/>
              </a:rPr>
              <a:t> </a:t>
            </a:r>
            <a:r>
              <a:rPr sz="2400">
                <a:latin typeface="Calibri"/>
                <a:cs typeface="Calibri"/>
              </a:rPr>
              <a:t>per word</a:t>
            </a:r>
            <a:r>
              <a:rPr sz="2400" spc="-50">
                <a:latin typeface="Calibri"/>
                <a:cs typeface="Calibri"/>
              </a:rPr>
              <a:t> </a:t>
            </a:r>
            <a:r>
              <a:rPr sz="2400">
                <a:latin typeface="Calibri"/>
                <a:cs typeface="Calibri"/>
              </a:rPr>
              <a:t>… and</a:t>
            </a:r>
            <a:r>
              <a:rPr sz="2400" spc="-50">
                <a:latin typeface="Calibri"/>
                <a:cs typeface="Calibri"/>
              </a:rPr>
              <a:t> </a:t>
            </a:r>
            <a:r>
              <a:rPr sz="2400">
                <a:latin typeface="Calibri"/>
                <a:cs typeface="Calibri"/>
              </a:rPr>
              <a:t>it</a:t>
            </a:r>
            <a:r>
              <a:rPr sz="2400" spc="-40">
                <a:latin typeface="Calibri"/>
                <a:cs typeface="Calibri"/>
              </a:rPr>
              <a:t> </a:t>
            </a:r>
            <a:r>
              <a:rPr sz="2400">
                <a:latin typeface="Calibri"/>
                <a:cs typeface="Calibri"/>
              </a:rPr>
              <a:t>helps</a:t>
            </a:r>
            <a:r>
              <a:rPr sz="2400" spc="-30">
                <a:latin typeface="Calibri"/>
                <a:cs typeface="Calibri"/>
              </a:rPr>
              <a:t> </a:t>
            </a:r>
            <a:r>
              <a:rPr sz="2400">
                <a:latin typeface="Calibri"/>
                <a:cs typeface="Calibri"/>
              </a:rPr>
              <a:t>a</a:t>
            </a:r>
            <a:r>
              <a:rPr sz="2400" spc="-80">
                <a:latin typeface="Calibri"/>
                <a:cs typeface="Calibri"/>
              </a:rPr>
              <a:t> </a:t>
            </a:r>
            <a:r>
              <a:rPr sz="2400" spc="-25">
                <a:latin typeface="Calibri"/>
                <a:cs typeface="Calibri"/>
              </a:rPr>
              <a:t>bit</a:t>
            </a:r>
            <a:endParaRPr sz="2400">
              <a:latin typeface="Calibri"/>
              <a:cs typeface="Calibri"/>
            </a:endParaRPr>
          </a:p>
          <a:p>
            <a:pPr marL="12700">
              <a:lnSpc>
                <a:spcPct val="100000"/>
              </a:lnSpc>
              <a:spcBef>
                <a:spcPts val="575"/>
              </a:spcBef>
            </a:pPr>
            <a:r>
              <a:rPr sz="2400">
                <a:latin typeface="Calibri"/>
                <a:cs typeface="Calibri"/>
              </a:rPr>
              <a:t>Two</a:t>
            </a:r>
            <a:r>
              <a:rPr sz="2400" spc="-30">
                <a:latin typeface="Calibri"/>
                <a:cs typeface="Calibri"/>
              </a:rPr>
              <a:t> </a:t>
            </a:r>
            <a:r>
              <a:rPr sz="2400">
                <a:latin typeface="Calibri"/>
                <a:cs typeface="Calibri"/>
              </a:rPr>
              <a:t>model</a:t>
            </a:r>
            <a:r>
              <a:rPr sz="2400" spc="-60">
                <a:latin typeface="Calibri"/>
                <a:cs typeface="Calibri"/>
              </a:rPr>
              <a:t> </a:t>
            </a:r>
            <a:r>
              <a:rPr sz="2400" spc="-10">
                <a:latin typeface="Calibri"/>
                <a:cs typeface="Calibri"/>
              </a:rPr>
              <a:t>variants:</a:t>
            </a:r>
            <a:endParaRPr sz="2400">
              <a:latin typeface="Calibri"/>
              <a:cs typeface="Calibri"/>
            </a:endParaRPr>
          </a:p>
          <a:p>
            <a:pPr marL="927735" indent="-457200">
              <a:lnSpc>
                <a:spcPct val="100000"/>
              </a:lnSpc>
              <a:spcBef>
                <a:spcPts val="575"/>
              </a:spcBef>
              <a:buClr>
                <a:srgbClr val="007B92"/>
              </a:buClr>
              <a:buAutoNum type="arabicPeriod"/>
              <a:tabLst>
                <a:tab pos="927735" algn="l"/>
              </a:tabLst>
            </a:pPr>
            <a:r>
              <a:rPr sz="2400" spc="-10">
                <a:latin typeface="Calibri"/>
                <a:cs typeface="Calibri"/>
              </a:rPr>
              <a:t>Skip-</a:t>
            </a:r>
            <a:r>
              <a:rPr sz="2400">
                <a:latin typeface="Calibri"/>
                <a:cs typeface="Calibri"/>
              </a:rPr>
              <a:t>grams</a:t>
            </a:r>
            <a:r>
              <a:rPr sz="2400" spc="20">
                <a:latin typeface="Calibri"/>
                <a:cs typeface="Calibri"/>
              </a:rPr>
              <a:t> </a:t>
            </a:r>
            <a:r>
              <a:rPr sz="2400" spc="-20">
                <a:latin typeface="Calibri"/>
                <a:cs typeface="Calibri"/>
              </a:rPr>
              <a:t>(SG)</a:t>
            </a:r>
            <a:endParaRPr sz="2400">
              <a:latin typeface="Calibri"/>
              <a:cs typeface="Calibri"/>
            </a:endParaRPr>
          </a:p>
          <a:p>
            <a:pPr marL="927735">
              <a:lnSpc>
                <a:spcPct val="100000"/>
              </a:lnSpc>
              <a:spcBef>
                <a:spcPts val="520"/>
              </a:spcBef>
            </a:pPr>
            <a:r>
              <a:rPr sz="2000">
                <a:latin typeface="Calibri"/>
                <a:cs typeface="Calibri"/>
              </a:rPr>
              <a:t>Predict</a:t>
            </a:r>
            <a:r>
              <a:rPr sz="2000" spc="-60">
                <a:latin typeface="Calibri"/>
                <a:cs typeface="Calibri"/>
              </a:rPr>
              <a:t> </a:t>
            </a:r>
            <a:r>
              <a:rPr sz="2000">
                <a:latin typeface="Calibri"/>
                <a:cs typeface="Calibri"/>
              </a:rPr>
              <a:t>context</a:t>
            </a:r>
            <a:r>
              <a:rPr sz="2000" spc="-55">
                <a:latin typeface="Calibri"/>
                <a:cs typeface="Calibri"/>
              </a:rPr>
              <a:t> </a:t>
            </a:r>
            <a:r>
              <a:rPr sz="2000">
                <a:latin typeface="Calibri"/>
                <a:cs typeface="Calibri"/>
              </a:rPr>
              <a:t>(“outside”)</a:t>
            </a:r>
            <a:r>
              <a:rPr sz="2000" spc="-65">
                <a:latin typeface="Calibri"/>
                <a:cs typeface="Calibri"/>
              </a:rPr>
              <a:t> </a:t>
            </a:r>
            <a:r>
              <a:rPr sz="2000">
                <a:latin typeface="Calibri"/>
                <a:cs typeface="Calibri"/>
              </a:rPr>
              <a:t>words</a:t>
            </a:r>
            <a:r>
              <a:rPr sz="2000" spc="-20">
                <a:latin typeface="Calibri"/>
                <a:cs typeface="Calibri"/>
              </a:rPr>
              <a:t> </a:t>
            </a:r>
            <a:r>
              <a:rPr sz="2000">
                <a:latin typeface="Calibri"/>
                <a:cs typeface="Calibri"/>
              </a:rPr>
              <a:t>(position</a:t>
            </a:r>
            <a:r>
              <a:rPr sz="2000" spc="-60">
                <a:latin typeface="Calibri"/>
                <a:cs typeface="Calibri"/>
              </a:rPr>
              <a:t> </a:t>
            </a:r>
            <a:r>
              <a:rPr sz="2000">
                <a:latin typeface="Calibri"/>
                <a:cs typeface="Calibri"/>
              </a:rPr>
              <a:t>independent)</a:t>
            </a:r>
            <a:r>
              <a:rPr sz="2000" spc="-70">
                <a:latin typeface="Calibri"/>
                <a:cs typeface="Calibri"/>
              </a:rPr>
              <a:t> </a:t>
            </a:r>
            <a:r>
              <a:rPr sz="2000">
                <a:latin typeface="Calibri"/>
                <a:cs typeface="Calibri"/>
              </a:rPr>
              <a:t>given</a:t>
            </a:r>
            <a:r>
              <a:rPr sz="2000" spc="-60">
                <a:latin typeface="Calibri"/>
                <a:cs typeface="Calibri"/>
              </a:rPr>
              <a:t> </a:t>
            </a:r>
            <a:r>
              <a:rPr sz="2000">
                <a:latin typeface="Calibri"/>
                <a:cs typeface="Calibri"/>
              </a:rPr>
              <a:t>center</a:t>
            </a:r>
            <a:r>
              <a:rPr sz="2000" spc="-10">
                <a:latin typeface="Calibri"/>
                <a:cs typeface="Calibri"/>
              </a:rPr>
              <a:t> </a:t>
            </a:r>
            <a:r>
              <a:rPr sz="2000" spc="-20">
                <a:latin typeface="Calibri"/>
                <a:cs typeface="Calibri"/>
              </a:rPr>
              <a:t>word</a:t>
            </a:r>
            <a:endParaRPr sz="2000">
              <a:latin typeface="Calibri"/>
              <a:cs typeface="Calibri"/>
            </a:endParaRPr>
          </a:p>
          <a:p>
            <a:pPr marL="927735" indent="-457200">
              <a:lnSpc>
                <a:spcPct val="100000"/>
              </a:lnSpc>
              <a:spcBef>
                <a:spcPts val="580"/>
              </a:spcBef>
              <a:buClr>
                <a:srgbClr val="007B92"/>
              </a:buClr>
              <a:buAutoNum type="arabicPeriod" startAt="2"/>
              <a:tabLst>
                <a:tab pos="927735" algn="l"/>
              </a:tabLst>
            </a:pPr>
            <a:r>
              <a:rPr sz="2400">
                <a:latin typeface="Calibri"/>
                <a:cs typeface="Calibri"/>
              </a:rPr>
              <a:t>Continuous</a:t>
            </a:r>
            <a:r>
              <a:rPr sz="2400" spc="-35">
                <a:latin typeface="Calibri"/>
                <a:cs typeface="Calibri"/>
              </a:rPr>
              <a:t> </a:t>
            </a:r>
            <a:r>
              <a:rPr sz="2400">
                <a:latin typeface="Calibri"/>
                <a:cs typeface="Calibri"/>
              </a:rPr>
              <a:t>Bag</a:t>
            </a:r>
            <a:r>
              <a:rPr sz="2400" spc="-5">
                <a:latin typeface="Calibri"/>
                <a:cs typeface="Calibri"/>
              </a:rPr>
              <a:t> </a:t>
            </a:r>
            <a:r>
              <a:rPr sz="2400">
                <a:latin typeface="Calibri"/>
                <a:cs typeface="Calibri"/>
              </a:rPr>
              <a:t>of</a:t>
            </a:r>
            <a:r>
              <a:rPr sz="2400" spc="-50">
                <a:latin typeface="Calibri"/>
                <a:cs typeface="Calibri"/>
              </a:rPr>
              <a:t> </a:t>
            </a:r>
            <a:r>
              <a:rPr sz="2400">
                <a:latin typeface="Calibri"/>
                <a:cs typeface="Calibri"/>
              </a:rPr>
              <a:t>Words</a:t>
            </a:r>
            <a:r>
              <a:rPr sz="2400" spc="-100">
                <a:latin typeface="Calibri"/>
                <a:cs typeface="Calibri"/>
              </a:rPr>
              <a:t> </a:t>
            </a:r>
            <a:r>
              <a:rPr sz="2400" spc="-10">
                <a:latin typeface="Calibri"/>
                <a:cs typeface="Calibri"/>
              </a:rPr>
              <a:t>(CBOW)</a:t>
            </a:r>
            <a:endParaRPr sz="2400">
              <a:latin typeface="Calibri"/>
              <a:cs typeface="Calibri"/>
            </a:endParaRPr>
          </a:p>
          <a:p>
            <a:pPr marL="127000" marR="4993005" indent="800735">
              <a:lnSpc>
                <a:spcPts val="2930"/>
              </a:lnSpc>
              <a:spcBef>
                <a:spcPts val="105"/>
              </a:spcBef>
            </a:pPr>
            <a:r>
              <a:rPr sz="2000">
                <a:latin typeface="Calibri"/>
                <a:cs typeface="Calibri"/>
              </a:rPr>
              <a:t>Predict</a:t>
            </a:r>
            <a:r>
              <a:rPr sz="2000" spc="-40">
                <a:latin typeface="Calibri"/>
                <a:cs typeface="Calibri"/>
              </a:rPr>
              <a:t> </a:t>
            </a:r>
            <a:r>
              <a:rPr sz="2000">
                <a:latin typeface="Calibri"/>
                <a:cs typeface="Calibri"/>
              </a:rPr>
              <a:t>center</a:t>
            </a:r>
            <a:r>
              <a:rPr sz="2000" spc="-50">
                <a:latin typeface="Calibri"/>
                <a:cs typeface="Calibri"/>
              </a:rPr>
              <a:t> </a:t>
            </a:r>
            <a:r>
              <a:rPr sz="2000">
                <a:latin typeface="Calibri"/>
                <a:cs typeface="Calibri"/>
              </a:rPr>
              <a:t>word</a:t>
            </a:r>
            <a:r>
              <a:rPr sz="2000" spc="-35">
                <a:latin typeface="Calibri"/>
                <a:cs typeface="Calibri"/>
              </a:rPr>
              <a:t> </a:t>
            </a:r>
            <a:r>
              <a:rPr sz="2000">
                <a:latin typeface="Calibri"/>
                <a:cs typeface="Calibri"/>
              </a:rPr>
              <a:t>from</a:t>
            </a:r>
            <a:r>
              <a:rPr sz="2000" spc="10">
                <a:latin typeface="Calibri"/>
                <a:cs typeface="Calibri"/>
              </a:rPr>
              <a:t> </a:t>
            </a:r>
            <a:r>
              <a:rPr sz="2000">
                <a:latin typeface="Calibri"/>
                <a:cs typeface="Calibri"/>
              </a:rPr>
              <a:t>(bag</a:t>
            </a:r>
            <a:r>
              <a:rPr sz="2000" spc="-75">
                <a:latin typeface="Calibri"/>
                <a:cs typeface="Calibri"/>
              </a:rPr>
              <a:t> </a:t>
            </a:r>
            <a:r>
              <a:rPr sz="2000">
                <a:latin typeface="Calibri"/>
                <a:cs typeface="Calibri"/>
              </a:rPr>
              <a:t>of)</a:t>
            </a:r>
            <a:r>
              <a:rPr sz="2000" spc="-35">
                <a:latin typeface="Calibri"/>
                <a:cs typeface="Calibri"/>
              </a:rPr>
              <a:t> </a:t>
            </a:r>
            <a:r>
              <a:rPr sz="2000">
                <a:latin typeface="Calibri"/>
                <a:cs typeface="Calibri"/>
              </a:rPr>
              <a:t>context</a:t>
            </a:r>
            <a:r>
              <a:rPr sz="2000" spc="-25">
                <a:latin typeface="Calibri"/>
                <a:cs typeface="Calibri"/>
              </a:rPr>
              <a:t> </a:t>
            </a:r>
            <a:r>
              <a:rPr sz="2000" spc="-10">
                <a:latin typeface="Calibri"/>
                <a:cs typeface="Calibri"/>
              </a:rPr>
              <a:t>words </a:t>
            </a:r>
            <a:r>
              <a:rPr sz="2000">
                <a:solidFill>
                  <a:srgbClr val="89007E"/>
                </a:solidFill>
                <a:latin typeface="Calibri"/>
                <a:cs typeface="Calibri"/>
              </a:rPr>
              <a:t>We</a:t>
            </a:r>
            <a:r>
              <a:rPr sz="2000" spc="-55">
                <a:solidFill>
                  <a:srgbClr val="89007E"/>
                </a:solidFill>
                <a:latin typeface="Calibri"/>
                <a:cs typeface="Calibri"/>
              </a:rPr>
              <a:t> </a:t>
            </a:r>
            <a:r>
              <a:rPr sz="2000">
                <a:solidFill>
                  <a:srgbClr val="89007E"/>
                </a:solidFill>
                <a:latin typeface="Calibri"/>
                <a:cs typeface="Calibri"/>
              </a:rPr>
              <a:t>presented:</a:t>
            </a:r>
            <a:r>
              <a:rPr sz="2000" spc="-30">
                <a:solidFill>
                  <a:srgbClr val="89007E"/>
                </a:solidFill>
                <a:latin typeface="Calibri"/>
                <a:cs typeface="Calibri"/>
              </a:rPr>
              <a:t> </a:t>
            </a:r>
            <a:r>
              <a:rPr sz="2000" b="1" spc="-10">
                <a:solidFill>
                  <a:srgbClr val="89007E"/>
                </a:solidFill>
                <a:latin typeface="Calibri"/>
                <a:cs typeface="Calibri"/>
              </a:rPr>
              <a:t>Skip-</a:t>
            </a:r>
            <a:r>
              <a:rPr sz="2000" b="1">
                <a:solidFill>
                  <a:srgbClr val="89007E"/>
                </a:solidFill>
                <a:latin typeface="Calibri"/>
                <a:cs typeface="Calibri"/>
              </a:rPr>
              <a:t>gram</a:t>
            </a:r>
            <a:r>
              <a:rPr sz="2000" b="1" spc="-20">
                <a:solidFill>
                  <a:srgbClr val="89007E"/>
                </a:solidFill>
                <a:latin typeface="Calibri"/>
                <a:cs typeface="Calibri"/>
              </a:rPr>
              <a:t> </a:t>
            </a:r>
            <a:r>
              <a:rPr sz="2000" b="1" spc="-10">
                <a:solidFill>
                  <a:srgbClr val="89007E"/>
                </a:solidFill>
                <a:latin typeface="Calibri"/>
                <a:cs typeface="Calibri"/>
              </a:rPr>
              <a:t>model</a:t>
            </a:r>
            <a:endParaRPr sz="2000">
              <a:latin typeface="Calibri"/>
              <a:cs typeface="Calibri"/>
            </a:endParaRPr>
          </a:p>
          <a:p>
            <a:pPr marL="127000">
              <a:lnSpc>
                <a:spcPct val="100000"/>
              </a:lnSpc>
              <a:spcBef>
                <a:spcPts val="1820"/>
              </a:spcBef>
            </a:pPr>
            <a:r>
              <a:rPr sz="2400">
                <a:latin typeface="Calibri"/>
                <a:cs typeface="Calibri"/>
              </a:rPr>
              <a:t>Loss</a:t>
            </a:r>
            <a:r>
              <a:rPr sz="2400" spc="-35">
                <a:latin typeface="Calibri"/>
                <a:cs typeface="Calibri"/>
              </a:rPr>
              <a:t> </a:t>
            </a:r>
            <a:r>
              <a:rPr sz="2400">
                <a:latin typeface="Calibri"/>
                <a:cs typeface="Calibri"/>
              </a:rPr>
              <a:t>functions</a:t>
            </a:r>
            <a:r>
              <a:rPr sz="2400" spc="-30">
                <a:latin typeface="Calibri"/>
                <a:cs typeface="Calibri"/>
              </a:rPr>
              <a:t> </a:t>
            </a:r>
            <a:r>
              <a:rPr sz="2400">
                <a:latin typeface="Calibri"/>
                <a:cs typeface="Calibri"/>
              </a:rPr>
              <a:t>for</a:t>
            </a:r>
            <a:r>
              <a:rPr sz="2400" spc="-75">
                <a:latin typeface="Calibri"/>
                <a:cs typeface="Calibri"/>
              </a:rPr>
              <a:t> </a:t>
            </a:r>
            <a:r>
              <a:rPr sz="2400" spc="-10">
                <a:latin typeface="Calibri"/>
                <a:cs typeface="Calibri"/>
              </a:rPr>
              <a:t>training:</a:t>
            </a:r>
            <a:endParaRPr sz="2400">
              <a:latin typeface="Calibri"/>
              <a:cs typeface="Calibri"/>
            </a:endParaRPr>
          </a:p>
          <a:p>
            <a:pPr marL="927735" lvl="1" indent="-457200">
              <a:lnSpc>
                <a:spcPct val="100000"/>
              </a:lnSpc>
              <a:spcBef>
                <a:spcPts val="520"/>
              </a:spcBef>
              <a:buClr>
                <a:srgbClr val="007B92"/>
              </a:buClr>
              <a:buAutoNum type="arabicPeriod"/>
              <a:tabLst>
                <a:tab pos="927735" algn="l"/>
              </a:tabLst>
            </a:pPr>
            <a:r>
              <a:rPr sz="2000">
                <a:latin typeface="Calibri"/>
                <a:cs typeface="Calibri"/>
              </a:rPr>
              <a:t>Naïve</a:t>
            </a:r>
            <a:r>
              <a:rPr sz="2000" spc="-15">
                <a:latin typeface="Calibri"/>
                <a:cs typeface="Calibri"/>
              </a:rPr>
              <a:t> </a:t>
            </a:r>
            <a:r>
              <a:rPr sz="2000">
                <a:latin typeface="Calibri"/>
                <a:cs typeface="Calibri"/>
              </a:rPr>
              <a:t>softmax</a:t>
            </a:r>
            <a:r>
              <a:rPr sz="2000" spc="-20">
                <a:latin typeface="Calibri"/>
                <a:cs typeface="Calibri"/>
              </a:rPr>
              <a:t> </a:t>
            </a:r>
            <a:r>
              <a:rPr sz="2000">
                <a:latin typeface="Calibri"/>
                <a:cs typeface="Calibri"/>
              </a:rPr>
              <a:t>(simple</a:t>
            </a:r>
            <a:r>
              <a:rPr sz="2000" spc="-15">
                <a:latin typeface="Calibri"/>
                <a:cs typeface="Calibri"/>
              </a:rPr>
              <a:t> </a:t>
            </a:r>
            <a:r>
              <a:rPr sz="2000">
                <a:latin typeface="Calibri"/>
                <a:cs typeface="Calibri"/>
              </a:rPr>
              <a:t>but</a:t>
            </a:r>
            <a:r>
              <a:rPr sz="2000" spc="-50">
                <a:latin typeface="Calibri"/>
                <a:cs typeface="Calibri"/>
              </a:rPr>
              <a:t> </a:t>
            </a:r>
            <a:r>
              <a:rPr sz="2000">
                <a:latin typeface="Calibri"/>
                <a:cs typeface="Calibri"/>
              </a:rPr>
              <a:t>expensive</a:t>
            </a:r>
            <a:r>
              <a:rPr sz="2000" spc="-10">
                <a:latin typeface="Calibri"/>
                <a:cs typeface="Calibri"/>
              </a:rPr>
              <a:t> </a:t>
            </a:r>
            <a:r>
              <a:rPr sz="2000">
                <a:latin typeface="Calibri"/>
                <a:cs typeface="Calibri"/>
              </a:rPr>
              <a:t>loss</a:t>
            </a:r>
            <a:r>
              <a:rPr sz="2000" spc="-15">
                <a:latin typeface="Calibri"/>
                <a:cs typeface="Calibri"/>
              </a:rPr>
              <a:t> </a:t>
            </a:r>
            <a:r>
              <a:rPr sz="2000">
                <a:latin typeface="Calibri"/>
                <a:cs typeface="Calibri"/>
              </a:rPr>
              <a:t>function,</a:t>
            </a:r>
            <a:r>
              <a:rPr sz="2000" spc="-95">
                <a:latin typeface="Calibri"/>
                <a:cs typeface="Calibri"/>
              </a:rPr>
              <a:t> </a:t>
            </a:r>
            <a:r>
              <a:rPr sz="2000">
                <a:latin typeface="Calibri"/>
                <a:cs typeface="Calibri"/>
              </a:rPr>
              <a:t>when</a:t>
            </a:r>
            <a:r>
              <a:rPr sz="2000" spc="-55">
                <a:latin typeface="Calibri"/>
                <a:cs typeface="Calibri"/>
              </a:rPr>
              <a:t> </a:t>
            </a:r>
            <a:r>
              <a:rPr sz="2000">
                <a:latin typeface="Calibri"/>
                <a:cs typeface="Calibri"/>
              </a:rPr>
              <a:t>many</a:t>
            </a:r>
            <a:r>
              <a:rPr sz="2000" spc="-60">
                <a:latin typeface="Calibri"/>
                <a:cs typeface="Calibri"/>
              </a:rPr>
              <a:t> </a:t>
            </a:r>
            <a:r>
              <a:rPr sz="2000">
                <a:latin typeface="Calibri"/>
                <a:cs typeface="Calibri"/>
              </a:rPr>
              <a:t>output</a:t>
            </a:r>
            <a:r>
              <a:rPr sz="2000" spc="-55">
                <a:latin typeface="Calibri"/>
                <a:cs typeface="Calibri"/>
              </a:rPr>
              <a:t> </a:t>
            </a:r>
            <a:r>
              <a:rPr sz="2000" spc="-10">
                <a:latin typeface="Calibri"/>
                <a:cs typeface="Calibri"/>
              </a:rPr>
              <a:t>classes)</a:t>
            </a:r>
            <a:endParaRPr sz="2000">
              <a:latin typeface="Calibri"/>
              <a:cs typeface="Calibri"/>
            </a:endParaRPr>
          </a:p>
          <a:p>
            <a:pPr marL="927735" lvl="1" indent="-457200">
              <a:lnSpc>
                <a:spcPct val="100000"/>
              </a:lnSpc>
              <a:spcBef>
                <a:spcPts val="455"/>
              </a:spcBef>
              <a:buClr>
                <a:srgbClr val="007B92"/>
              </a:buClr>
              <a:buAutoNum type="arabicPeriod"/>
              <a:tabLst>
                <a:tab pos="927735" algn="l"/>
              </a:tabLst>
            </a:pPr>
            <a:r>
              <a:rPr sz="2000">
                <a:latin typeface="Calibri"/>
                <a:cs typeface="Calibri"/>
              </a:rPr>
              <a:t>More</a:t>
            </a:r>
            <a:r>
              <a:rPr sz="2000" spc="-25">
                <a:latin typeface="Calibri"/>
                <a:cs typeface="Calibri"/>
              </a:rPr>
              <a:t> </a:t>
            </a:r>
            <a:r>
              <a:rPr sz="2000">
                <a:latin typeface="Calibri"/>
                <a:cs typeface="Calibri"/>
              </a:rPr>
              <a:t>optimized</a:t>
            </a:r>
            <a:r>
              <a:rPr sz="2000" spc="-65">
                <a:latin typeface="Calibri"/>
                <a:cs typeface="Calibri"/>
              </a:rPr>
              <a:t> </a:t>
            </a:r>
            <a:r>
              <a:rPr sz="2000">
                <a:latin typeface="Calibri"/>
                <a:cs typeface="Calibri"/>
              </a:rPr>
              <a:t>variants</a:t>
            </a:r>
            <a:r>
              <a:rPr sz="2000" spc="-30">
                <a:latin typeface="Calibri"/>
                <a:cs typeface="Calibri"/>
              </a:rPr>
              <a:t> </a:t>
            </a:r>
            <a:r>
              <a:rPr sz="2000">
                <a:latin typeface="Calibri"/>
                <a:cs typeface="Calibri"/>
              </a:rPr>
              <a:t>like</a:t>
            </a:r>
            <a:r>
              <a:rPr sz="2000" spc="-20">
                <a:latin typeface="Calibri"/>
                <a:cs typeface="Calibri"/>
              </a:rPr>
              <a:t> </a:t>
            </a:r>
            <a:r>
              <a:rPr sz="2000" spc="-10">
                <a:latin typeface="Calibri"/>
                <a:cs typeface="Calibri"/>
              </a:rPr>
              <a:t>hierarchical</a:t>
            </a:r>
            <a:r>
              <a:rPr sz="2000" spc="-70">
                <a:latin typeface="Calibri"/>
                <a:cs typeface="Calibri"/>
              </a:rPr>
              <a:t> </a:t>
            </a:r>
            <a:r>
              <a:rPr sz="2000" spc="-10">
                <a:latin typeface="Calibri"/>
                <a:cs typeface="Calibri"/>
              </a:rPr>
              <a:t>softmax</a:t>
            </a:r>
            <a:endParaRPr sz="2000">
              <a:latin typeface="Calibri"/>
              <a:cs typeface="Calibri"/>
            </a:endParaRPr>
          </a:p>
          <a:p>
            <a:pPr marL="927735" lvl="1" indent="-457200">
              <a:lnSpc>
                <a:spcPct val="100000"/>
              </a:lnSpc>
              <a:spcBef>
                <a:spcPts val="450"/>
              </a:spcBef>
              <a:buClr>
                <a:srgbClr val="007B92"/>
              </a:buClr>
              <a:buAutoNum type="arabicPeriod"/>
              <a:tabLst>
                <a:tab pos="927735" algn="l"/>
              </a:tabLst>
            </a:pPr>
            <a:r>
              <a:rPr sz="2000">
                <a:latin typeface="Calibri"/>
                <a:cs typeface="Calibri"/>
              </a:rPr>
              <a:t>Negative</a:t>
            </a:r>
            <a:r>
              <a:rPr sz="2000" spc="-90">
                <a:latin typeface="Calibri"/>
                <a:cs typeface="Calibri"/>
              </a:rPr>
              <a:t> </a:t>
            </a:r>
            <a:r>
              <a:rPr sz="2000" spc="-10">
                <a:latin typeface="Calibri"/>
                <a:cs typeface="Calibri"/>
              </a:rPr>
              <a:t>sampling</a:t>
            </a:r>
            <a:endParaRPr sz="2000">
              <a:latin typeface="Calibri"/>
              <a:cs typeface="Calibri"/>
            </a:endParaRPr>
          </a:p>
          <a:p>
            <a:pPr marL="127000">
              <a:lnSpc>
                <a:spcPct val="100000"/>
              </a:lnSpc>
              <a:spcBef>
                <a:spcPts val="530"/>
              </a:spcBef>
            </a:pPr>
            <a:r>
              <a:rPr sz="2000">
                <a:solidFill>
                  <a:srgbClr val="89007E"/>
                </a:solidFill>
                <a:latin typeface="Calibri"/>
                <a:cs typeface="Calibri"/>
              </a:rPr>
              <a:t>So</a:t>
            </a:r>
            <a:r>
              <a:rPr sz="2000" spc="-45">
                <a:solidFill>
                  <a:srgbClr val="89007E"/>
                </a:solidFill>
                <a:latin typeface="Calibri"/>
                <a:cs typeface="Calibri"/>
              </a:rPr>
              <a:t> </a:t>
            </a:r>
            <a:r>
              <a:rPr sz="2000">
                <a:solidFill>
                  <a:srgbClr val="89007E"/>
                </a:solidFill>
                <a:latin typeface="Calibri"/>
                <a:cs typeface="Calibri"/>
              </a:rPr>
              <a:t>far,</a:t>
            </a:r>
            <a:r>
              <a:rPr sz="2000" spc="-75">
                <a:solidFill>
                  <a:srgbClr val="89007E"/>
                </a:solidFill>
                <a:latin typeface="Calibri"/>
                <a:cs typeface="Calibri"/>
              </a:rPr>
              <a:t> </a:t>
            </a:r>
            <a:r>
              <a:rPr sz="2000">
                <a:solidFill>
                  <a:srgbClr val="89007E"/>
                </a:solidFill>
                <a:latin typeface="Calibri"/>
                <a:cs typeface="Calibri"/>
              </a:rPr>
              <a:t>we</a:t>
            </a:r>
            <a:r>
              <a:rPr sz="2000" spc="15">
                <a:solidFill>
                  <a:srgbClr val="89007E"/>
                </a:solidFill>
                <a:latin typeface="Calibri"/>
                <a:cs typeface="Calibri"/>
              </a:rPr>
              <a:t> </a:t>
            </a:r>
            <a:r>
              <a:rPr sz="2000">
                <a:solidFill>
                  <a:srgbClr val="89007E"/>
                </a:solidFill>
                <a:latin typeface="Calibri"/>
                <a:cs typeface="Calibri"/>
              </a:rPr>
              <a:t>explained</a:t>
            </a:r>
            <a:r>
              <a:rPr sz="2000" spc="-20">
                <a:solidFill>
                  <a:srgbClr val="89007E"/>
                </a:solidFill>
                <a:latin typeface="Calibri"/>
                <a:cs typeface="Calibri"/>
              </a:rPr>
              <a:t> </a:t>
            </a:r>
            <a:r>
              <a:rPr sz="2000" b="1">
                <a:solidFill>
                  <a:srgbClr val="89007E"/>
                </a:solidFill>
                <a:latin typeface="Calibri"/>
                <a:cs typeface="Calibri"/>
              </a:rPr>
              <a:t>naïve</a:t>
            </a:r>
            <a:r>
              <a:rPr sz="2000" b="1" spc="-65">
                <a:solidFill>
                  <a:srgbClr val="89007E"/>
                </a:solidFill>
                <a:latin typeface="Calibri"/>
                <a:cs typeface="Calibri"/>
              </a:rPr>
              <a:t> </a:t>
            </a:r>
            <a:r>
              <a:rPr sz="2000" b="1" spc="-10">
                <a:solidFill>
                  <a:srgbClr val="89007E"/>
                </a:solidFill>
                <a:latin typeface="Calibri"/>
                <a:cs typeface="Calibri"/>
              </a:rPr>
              <a:t>softmax</a:t>
            </a:r>
            <a:endParaRPr sz="2000">
              <a:latin typeface="Calibri"/>
              <a:cs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3579" y="208004"/>
            <a:ext cx="10515600" cy="877868"/>
          </a:xfrm>
          <a:prstGeom prst="rect">
            <a:avLst/>
          </a:prstGeom>
        </p:spPr>
        <p:txBody>
          <a:bodyPr vert="horz" wrap="square" lIns="0" tIns="259778" rIns="0" bIns="0" rtlCol="0">
            <a:spAutoFit/>
          </a:bodyPr>
          <a:lstStyle/>
          <a:p>
            <a:pPr marL="12700">
              <a:lnSpc>
                <a:spcPct val="100000"/>
              </a:lnSpc>
              <a:spcBef>
                <a:spcPts val="130"/>
              </a:spcBef>
            </a:pPr>
            <a:r>
              <a:rPr sz="4000"/>
              <a:t>The</a:t>
            </a:r>
            <a:r>
              <a:rPr sz="4000" spc="-55"/>
              <a:t> </a:t>
            </a:r>
            <a:r>
              <a:rPr sz="4000" spc="-10"/>
              <a:t>skip-</a:t>
            </a:r>
            <a:r>
              <a:rPr sz="4000"/>
              <a:t>gram model</a:t>
            </a:r>
            <a:r>
              <a:rPr sz="4000" spc="-45"/>
              <a:t> </a:t>
            </a:r>
            <a:r>
              <a:rPr sz="4000"/>
              <a:t>with negative</a:t>
            </a:r>
            <a:r>
              <a:rPr sz="4000" spc="-50"/>
              <a:t> </a:t>
            </a:r>
            <a:r>
              <a:rPr sz="4000" spc="-10"/>
              <a:t>sampling</a:t>
            </a:r>
          </a:p>
        </p:txBody>
      </p:sp>
      <p:sp>
        <p:nvSpPr>
          <p:cNvPr id="3" name="object 3"/>
          <p:cNvSpPr txBox="1"/>
          <p:nvPr/>
        </p:nvSpPr>
        <p:spPr>
          <a:xfrm>
            <a:off x="485457" y="1158303"/>
            <a:ext cx="10561320" cy="391795"/>
          </a:xfrm>
          <a:prstGeom prst="rect">
            <a:avLst/>
          </a:prstGeom>
        </p:spPr>
        <p:txBody>
          <a:bodyPr vert="horz" wrap="square" lIns="0" tIns="12700" rIns="0" bIns="0" rtlCol="0">
            <a:spAutoFit/>
          </a:bodyPr>
          <a:lstStyle/>
          <a:p>
            <a:pPr marL="355600" indent="-342900">
              <a:lnSpc>
                <a:spcPct val="100000"/>
              </a:lnSpc>
              <a:spcBef>
                <a:spcPts val="100"/>
              </a:spcBef>
              <a:buClr>
                <a:srgbClr val="8B1515"/>
              </a:buClr>
              <a:buFont typeface="Times New Roman"/>
              <a:buChar char="•"/>
              <a:tabLst>
                <a:tab pos="355600" algn="l"/>
              </a:tabLst>
            </a:pPr>
            <a:r>
              <a:rPr sz="2400">
                <a:latin typeface="Calibri"/>
                <a:cs typeface="Calibri"/>
              </a:rPr>
              <a:t>The</a:t>
            </a:r>
            <a:r>
              <a:rPr sz="2400" spc="-45">
                <a:latin typeface="Calibri"/>
                <a:cs typeface="Calibri"/>
              </a:rPr>
              <a:t> </a:t>
            </a:r>
            <a:r>
              <a:rPr sz="2400">
                <a:latin typeface="Calibri"/>
                <a:cs typeface="Calibri"/>
              </a:rPr>
              <a:t>normalization</a:t>
            </a:r>
            <a:r>
              <a:rPr sz="2400" spc="-40">
                <a:latin typeface="Calibri"/>
                <a:cs typeface="Calibri"/>
              </a:rPr>
              <a:t> </a:t>
            </a:r>
            <a:r>
              <a:rPr sz="2400">
                <a:latin typeface="Calibri"/>
                <a:cs typeface="Calibri"/>
              </a:rPr>
              <a:t>term</a:t>
            </a:r>
            <a:r>
              <a:rPr sz="2400" spc="-90">
                <a:latin typeface="Calibri"/>
                <a:cs typeface="Calibri"/>
              </a:rPr>
              <a:t> </a:t>
            </a:r>
            <a:r>
              <a:rPr sz="2400">
                <a:latin typeface="Calibri"/>
                <a:cs typeface="Calibri"/>
              </a:rPr>
              <a:t>is</a:t>
            </a:r>
            <a:r>
              <a:rPr sz="2400" spc="-85">
                <a:latin typeface="Calibri"/>
                <a:cs typeface="Calibri"/>
              </a:rPr>
              <a:t> </a:t>
            </a:r>
            <a:r>
              <a:rPr sz="2400">
                <a:latin typeface="Calibri"/>
                <a:cs typeface="Calibri"/>
              </a:rPr>
              <a:t>computationally</a:t>
            </a:r>
            <a:r>
              <a:rPr sz="2400" spc="-90">
                <a:latin typeface="Calibri"/>
                <a:cs typeface="Calibri"/>
              </a:rPr>
              <a:t> </a:t>
            </a:r>
            <a:r>
              <a:rPr sz="2400">
                <a:latin typeface="Calibri"/>
                <a:cs typeface="Calibri"/>
              </a:rPr>
              <a:t>expensive</a:t>
            </a:r>
            <a:r>
              <a:rPr sz="2400" spc="-45">
                <a:latin typeface="Calibri"/>
                <a:cs typeface="Calibri"/>
              </a:rPr>
              <a:t> </a:t>
            </a:r>
            <a:r>
              <a:rPr sz="2400">
                <a:latin typeface="Calibri"/>
                <a:cs typeface="Calibri"/>
              </a:rPr>
              <a:t>(when</a:t>
            </a:r>
            <a:r>
              <a:rPr sz="2400" spc="-30">
                <a:latin typeface="Calibri"/>
                <a:cs typeface="Calibri"/>
              </a:rPr>
              <a:t> </a:t>
            </a:r>
            <a:r>
              <a:rPr sz="2400">
                <a:latin typeface="Calibri"/>
                <a:cs typeface="Calibri"/>
              </a:rPr>
              <a:t>many</a:t>
            </a:r>
            <a:r>
              <a:rPr sz="2400" spc="-25">
                <a:latin typeface="Calibri"/>
                <a:cs typeface="Calibri"/>
              </a:rPr>
              <a:t> </a:t>
            </a:r>
            <a:r>
              <a:rPr sz="2400">
                <a:latin typeface="Calibri"/>
                <a:cs typeface="Calibri"/>
              </a:rPr>
              <a:t>output</a:t>
            </a:r>
            <a:r>
              <a:rPr sz="2400" spc="-30">
                <a:latin typeface="Calibri"/>
                <a:cs typeface="Calibri"/>
              </a:rPr>
              <a:t> </a:t>
            </a:r>
            <a:r>
              <a:rPr sz="2400" spc="-10">
                <a:latin typeface="Calibri"/>
                <a:cs typeface="Calibri"/>
              </a:rPr>
              <a:t>classes):</a:t>
            </a:r>
            <a:endParaRPr sz="2400">
              <a:latin typeface="Calibri"/>
              <a:cs typeface="Calibri"/>
            </a:endParaRPr>
          </a:p>
        </p:txBody>
      </p:sp>
      <p:pic>
        <p:nvPicPr>
          <p:cNvPr id="4" name="object 4"/>
          <p:cNvPicPr/>
          <p:nvPr/>
        </p:nvPicPr>
        <p:blipFill>
          <a:blip r:embed="rId3" cstate="print"/>
          <a:stretch>
            <a:fillRect/>
          </a:stretch>
        </p:blipFill>
        <p:spPr>
          <a:xfrm>
            <a:off x="522871" y="2619120"/>
            <a:ext cx="112064" cy="112140"/>
          </a:xfrm>
          <a:prstGeom prst="rect">
            <a:avLst/>
          </a:prstGeom>
        </p:spPr>
      </p:pic>
      <p:sp>
        <p:nvSpPr>
          <p:cNvPr id="5" name="object 5"/>
          <p:cNvSpPr/>
          <p:nvPr/>
        </p:nvSpPr>
        <p:spPr>
          <a:xfrm>
            <a:off x="853579" y="2521585"/>
            <a:ext cx="250825" cy="304800"/>
          </a:xfrm>
          <a:custGeom>
            <a:avLst/>
            <a:gdLst/>
            <a:ahLst/>
            <a:cxnLst/>
            <a:rect l="l" t="t" r="r" b="b"/>
            <a:pathLst>
              <a:path w="250825" h="304800">
                <a:moveTo>
                  <a:pt x="156933" y="0"/>
                </a:moveTo>
                <a:lnTo>
                  <a:pt x="58483" y="0"/>
                </a:lnTo>
                <a:lnTo>
                  <a:pt x="56032" y="11049"/>
                </a:lnTo>
                <a:lnTo>
                  <a:pt x="63766" y="11429"/>
                </a:lnTo>
                <a:lnTo>
                  <a:pt x="69354" y="13080"/>
                </a:lnTo>
                <a:lnTo>
                  <a:pt x="76200" y="18668"/>
                </a:lnTo>
                <a:lnTo>
                  <a:pt x="77914" y="23749"/>
                </a:lnTo>
                <a:lnTo>
                  <a:pt x="77861" y="32321"/>
                </a:lnTo>
                <a:lnTo>
                  <a:pt x="77607" y="38165"/>
                </a:lnTo>
                <a:lnTo>
                  <a:pt x="76781" y="45515"/>
                </a:lnTo>
                <a:lnTo>
                  <a:pt x="76685" y="46370"/>
                </a:lnTo>
                <a:lnTo>
                  <a:pt x="35052" y="238251"/>
                </a:lnTo>
                <a:lnTo>
                  <a:pt x="24256" y="277494"/>
                </a:lnTo>
                <a:lnTo>
                  <a:pt x="2451" y="293750"/>
                </a:lnTo>
                <a:lnTo>
                  <a:pt x="0" y="304673"/>
                </a:lnTo>
                <a:lnTo>
                  <a:pt x="91744" y="304673"/>
                </a:lnTo>
                <a:lnTo>
                  <a:pt x="94208" y="293750"/>
                </a:lnTo>
                <a:lnTo>
                  <a:pt x="86918" y="293115"/>
                </a:lnTo>
                <a:lnTo>
                  <a:pt x="81775" y="292226"/>
                </a:lnTo>
                <a:lnTo>
                  <a:pt x="75831" y="289940"/>
                </a:lnTo>
                <a:lnTo>
                  <a:pt x="73596" y="288036"/>
                </a:lnTo>
                <a:lnTo>
                  <a:pt x="72110" y="285368"/>
                </a:lnTo>
                <a:lnTo>
                  <a:pt x="70612" y="282828"/>
                </a:lnTo>
                <a:lnTo>
                  <a:pt x="69875" y="279145"/>
                </a:lnTo>
                <a:lnTo>
                  <a:pt x="69875" y="271652"/>
                </a:lnTo>
                <a:lnTo>
                  <a:pt x="74561" y="239775"/>
                </a:lnTo>
                <a:lnTo>
                  <a:pt x="88655" y="175005"/>
                </a:lnTo>
                <a:lnTo>
                  <a:pt x="88760" y="174523"/>
                </a:lnTo>
                <a:lnTo>
                  <a:pt x="88849" y="174116"/>
                </a:lnTo>
                <a:lnTo>
                  <a:pt x="146450" y="174116"/>
                </a:lnTo>
                <a:lnTo>
                  <a:pt x="162039" y="172132"/>
                </a:lnTo>
                <a:lnTo>
                  <a:pt x="177631" y="168523"/>
                </a:lnTo>
                <a:lnTo>
                  <a:pt x="191871" y="163449"/>
                </a:lnTo>
                <a:lnTo>
                  <a:pt x="204730" y="156829"/>
                </a:lnTo>
                <a:lnTo>
                  <a:pt x="206473" y="155575"/>
                </a:lnTo>
                <a:lnTo>
                  <a:pt x="92646" y="155575"/>
                </a:lnTo>
                <a:lnTo>
                  <a:pt x="122971" y="20445"/>
                </a:lnTo>
                <a:lnTo>
                  <a:pt x="119388" y="20445"/>
                </a:lnTo>
                <a:lnTo>
                  <a:pt x="137848" y="19859"/>
                </a:lnTo>
                <a:lnTo>
                  <a:pt x="145023" y="19730"/>
                </a:lnTo>
                <a:lnTo>
                  <a:pt x="231928" y="19730"/>
                </a:lnTo>
                <a:lnTo>
                  <a:pt x="228714" y="16890"/>
                </a:lnTo>
                <a:lnTo>
                  <a:pt x="191448" y="2357"/>
                </a:lnTo>
                <a:lnTo>
                  <a:pt x="169626" y="261"/>
                </a:lnTo>
                <a:lnTo>
                  <a:pt x="156933" y="0"/>
                </a:lnTo>
                <a:close/>
              </a:path>
              <a:path w="250825" h="304800">
                <a:moveTo>
                  <a:pt x="146450" y="174116"/>
                </a:moveTo>
                <a:lnTo>
                  <a:pt x="88849" y="174116"/>
                </a:lnTo>
                <a:lnTo>
                  <a:pt x="96914" y="174523"/>
                </a:lnTo>
                <a:lnTo>
                  <a:pt x="105927" y="174799"/>
                </a:lnTo>
                <a:lnTo>
                  <a:pt x="119040" y="175005"/>
                </a:lnTo>
                <a:lnTo>
                  <a:pt x="126796" y="175005"/>
                </a:lnTo>
                <a:lnTo>
                  <a:pt x="145094" y="174289"/>
                </a:lnTo>
                <a:lnTo>
                  <a:pt x="146450" y="174116"/>
                </a:lnTo>
                <a:close/>
              </a:path>
              <a:path w="250825" h="304800">
                <a:moveTo>
                  <a:pt x="231928" y="19730"/>
                </a:moveTo>
                <a:lnTo>
                  <a:pt x="152884" y="19730"/>
                </a:lnTo>
                <a:lnTo>
                  <a:pt x="166231" y="20445"/>
                </a:lnTo>
                <a:lnTo>
                  <a:pt x="178255" y="22717"/>
                </a:lnTo>
                <a:lnTo>
                  <a:pt x="188411" y="26606"/>
                </a:lnTo>
                <a:lnTo>
                  <a:pt x="188276" y="26606"/>
                </a:lnTo>
                <a:lnTo>
                  <a:pt x="195783" y="31750"/>
                </a:lnTo>
                <a:lnTo>
                  <a:pt x="208918" y="69214"/>
                </a:lnTo>
                <a:lnTo>
                  <a:pt x="208953" y="69723"/>
                </a:lnTo>
                <a:lnTo>
                  <a:pt x="208590" y="79077"/>
                </a:lnTo>
                <a:lnTo>
                  <a:pt x="196145" y="119951"/>
                </a:lnTo>
                <a:lnTo>
                  <a:pt x="167438" y="146841"/>
                </a:lnTo>
                <a:lnTo>
                  <a:pt x="128718" y="155237"/>
                </a:lnTo>
                <a:lnTo>
                  <a:pt x="115862" y="155575"/>
                </a:lnTo>
                <a:lnTo>
                  <a:pt x="206473" y="155575"/>
                </a:lnTo>
                <a:lnTo>
                  <a:pt x="234848" y="127253"/>
                </a:lnTo>
                <a:lnTo>
                  <a:pt x="249707" y="85409"/>
                </a:lnTo>
                <a:lnTo>
                  <a:pt x="250666" y="69723"/>
                </a:lnTo>
                <a:lnTo>
                  <a:pt x="250579" y="66293"/>
                </a:lnTo>
                <a:lnTo>
                  <a:pt x="238364" y="26606"/>
                </a:lnTo>
                <a:lnTo>
                  <a:pt x="233888" y="21462"/>
                </a:lnTo>
                <a:lnTo>
                  <a:pt x="231928" y="19730"/>
                </a:lnTo>
                <a:close/>
              </a:path>
            </a:pathLst>
          </a:custGeom>
          <a:solidFill>
            <a:srgbClr val="000000"/>
          </a:solidFill>
        </p:spPr>
        <p:txBody>
          <a:bodyPr wrap="square" lIns="0" tIns="0" rIns="0" bIns="0" rtlCol="0"/>
          <a:lstStyle/>
          <a:p>
            <a:endParaRPr/>
          </a:p>
        </p:txBody>
      </p:sp>
      <p:grpSp>
        <p:nvGrpSpPr>
          <p:cNvPr id="6" name="object 6"/>
          <p:cNvGrpSpPr/>
          <p:nvPr/>
        </p:nvGrpSpPr>
        <p:grpSpPr>
          <a:xfrm>
            <a:off x="1176451" y="2483992"/>
            <a:ext cx="921385" cy="423545"/>
            <a:chOff x="1176451" y="2483992"/>
            <a:chExt cx="921385" cy="423545"/>
          </a:xfrm>
        </p:grpSpPr>
        <p:sp>
          <p:nvSpPr>
            <p:cNvPr id="7" name="object 7"/>
            <p:cNvSpPr/>
            <p:nvPr/>
          </p:nvSpPr>
          <p:spPr>
            <a:xfrm>
              <a:off x="1176451" y="2483992"/>
              <a:ext cx="921385" cy="423545"/>
            </a:xfrm>
            <a:custGeom>
              <a:avLst/>
              <a:gdLst/>
              <a:ahLst/>
              <a:cxnLst/>
              <a:rect l="l" t="t" r="r" b="b"/>
              <a:pathLst>
                <a:path w="921385" h="423544">
                  <a:moveTo>
                    <a:pt x="492074" y="4064"/>
                  </a:moveTo>
                  <a:lnTo>
                    <a:pt x="457784" y="4064"/>
                  </a:lnTo>
                  <a:lnTo>
                    <a:pt x="457784" y="419354"/>
                  </a:lnTo>
                  <a:lnTo>
                    <a:pt x="492074" y="419354"/>
                  </a:lnTo>
                  <a:lnTo>
                    <a:pt x="492074" y="4064"/>
                  </a:lnTo>
                  <a:close/>
                </a:path>
                <a:path w="921385" h="423544">
                  <a:moveTo>
                    <a:pt x="785952" y="0"/>
                  </a:moveTo>
                  <a:lnTo>
                    <a:pt x="779856" y="17272"/>
                  </a:lnTo>
                  <a:lnTo>
                    <a:pt x="804408" y="27892"/>
                  </a:lnTo>
                  <a:lnTo>
                    <a:pt x="825496" y="42608"/>
                  </a:lnTo>
                  <a:lnTo>
                    <a:pt x="857326" y="84328"/>
                  </a:lnTo>
                  <a:lnTo>
                    <a:pt x="876122" y="140620"/>
                  </a:lnTo>
                  <a:lnTo>
                    <a:pt x="882345" y="209677"/>
                  </a:lnTo>
                  <a:lnTo>
                    <a:pt x="880775" y="247015"/>
                  </a:lnTo>
                  <a:lnTo>
                    <a:pt x="868254" y="311404"/>
                  </a:lnTo>
                  <a:lnTo>
                    <a:pt x="843090" y="361642"/>
                  </a:lnTo>
                  <a:lnTo>
                    <a:pt x="804712" y="395587"/>
                  </a:lnTo>
                  <a:lnTo>
                    <a:pt x="780618" y="406273"/>
                  </a:lnTo>
                  <a:lnTo>
                    <a:pt x="785952" y="423418"/>
                  </a:lnTo>
                  <a:lnTo>
                    <a:pt x="843673" y="396366"/>
                  </a:lnTo>
                  <a:lnTo>
                    <a:pt x="886155" y="349504"/>
                  </a:lnTo>
                  <a:lnTo>
                    <a:pt x="912269" y="286623"/>
                  </a:lnTo>
                  <a:lnTo>
                    <a:pt x="920953" y="211836"/>
                  </a:lnTo>
                  <a:lnTo>
                    <a:pt x="918812" y="173553"/>
                  </a:lnTo>
                  <a:lnTo>
                    <a:pt x="918782" y="173021"/>
                  </a:lnTo>
                  <a:lnTo>
                    <a:pt x="901343" y="104251"/>
                  </a:lnTo>
                  <a:lnTo>
                    <a:pt x="866694" y="48238"/>
                  </a:lnTo>
                  <a:lnTo>
                    <a:pt x="816644" y="11126"/>
                  </a:lnTo>
                  <a:lnTo>
                    <a:pt x="785952" y="0"/>
                  </a:lnTo>
                  <a:close/>
                </a:path>
                <a:path w="921385" h="423544">
                  <a:moveTo>
                    <a:pt x="135077" y="0"/>
                  </a:moveTo>
                  <a:lnTo>
                    <a:pt x="77439" y="27193"/>
                  </a:lnTo>
                  <a:lnTo>
                    <a:pt x="34937" y="74295"/>
                  </a:lnTo>
                  <a:lnTo>
                    <a:pt x="8734" y="137160"/>
                  </a:lnTo>
                  <a:lnTo>
                    <a:pt x="121" y="209677"/>
                  </a:lnTo>
                  <a:lnTo>
                    <a:pt x="0" y="211836"/>
                  </a:lnTo>
                  <a:lnTo>
                    <a:pt x="2176" y="250723"/>
                  </a:lnTo>
                  <a:lnTo>
                    <a:pt x="19588" y="319545"/>
                  </a:lnTo>
                  <a:lnTo>
                    <a:pt x="54147" y="375412"/>
                  </a:lnTo>
                  <a:lnTo>
                    <a:pt x="104273" y="412369"/>
                  </a:lnTo>
                  <a:lnTo>
                    <a:pt x="135077" y="423418"/>
                  </a:lnTo>
                  <a:lnTo>
                    <a:pt x="140411" y="406273"/>
                  </a:lnTo>
                  <a:lnTo>
                    <a:pt x="116265" y="395587"/>
                  </a:lnTo>
                  <a:lnTo>
                    <a:pt x="95446" y="380698"/>
                  </a:lnTo>
                  <a:lnTo>
                    <a:pt x="63741" y="338455"/>
                  </a:lnTo>
                  <a:lnTo>
                    <a:pt x="44899" y="280924"/>
                  </a:lnTo>
                  <a:lnTo>
                    <a:pt x="38711" y="211836"/>
                  </a:lnTo>
                  <a:lnTo>
                    <a:pt x="38620" y="209677"/>
                  </a:lnTo>
                  <a:lnTo>
                    <a:pt x="40190" y="173553"/>
                  </a:lnTo>
                  <a:lnTo>
                    <a:pt x="52749" y="110878"/>
                  </a:lnTo>
                  <a:lnTo>
                    <a:pt x="77988" y="61420"/>
                  </a:lnTo>
                  <a:lnTo>
                    <a:pt x="116640" y="27892"/>
                  </a:lnTo>
                  <a:lnTo>
                    <a:pt x="141046" y="17272"/>
                  </a:lnTo>
                  <a:lnTo>
                    <a:pt x="135077" y="0"/>
                  </a:lnTo>
                  <a:close/>
                </a:path>
              </a:pathLst>
            </a:custGeom>
            <a:solidFill>
              <a:srgbClr val="000000"/>
            </a:solidFill>
          </p:spPr>
          <p:txBody>
            <a:bodyPr wrap="square" lIns="0" tIns="0" rIns="0" bIns="0" rtlCol="0"/>
            <a:lstStyle/>
            <a:p>
              <a:endParaRPr/>
            </a:p>
          </p:txBody>
        </p:sp>
        <p:pic>
          <p:nvPicPr>
            <p:cNvPr id="8" name="object 8"/>
            <p:cNvPicPr/>
            <p:nvPr/>
          </p:nvPicPr>
          <p:blipFill>
            <a:blip r:embed="rId4" cstate="print"/>
            <a:stretch>
              <a:fillRect/>
            </a:stretch>
          </p:blipFill>
          <p:spPr>
            <a:xfrm>
              <a:off x="1350645" y="2609341"/>
              <a:ext cx="194421" cy="220725"/>
            </a:xfrm>
            <a:prstGeom prst="rect">
              <a:avLst/>
            </a:prstGeom>
          </p:spPr>
        </p:pic>
        <p:pic>
          <p:nvPicPr>
            <p:cNvPr id="9" name="object 9"/>
            <p:cNvPicPr/>
            <p:nvPr/>
          </p:nvPicPr>
          <p:blipFill>
            <a:blip r:embed="rId5" cstate="print"/>
            <a:stretch>
              <a:fillRect/>
            </a:stretch>
          </p:blipFill>
          <p:spPr>
            <a:xfrm>
              <a:off x="1747139" y="2609341"/>
              <a:ext cx="179069" cy="220725"/>
            </a:xfrm>
            <a:prstGeom prst="rect">
              <a:avLst/>
            </a:prstGeom>
          </p:spPr>
        </p:pic>
      </p:grpSp>
      <p:sp>
        <p:nvSpPr>
          <p:cNvPr id="10" name="object 10"/>
          <p:cNvSpPr/>
          <p:nvPr/>
        </p:nvSpPr>
        <p:spPr>
          <a:xfrm>
            <a:off x="2297938" y="2727198"/>
            <a:ext cx="275590" cy="29845"/>
          </a:xfrm>
          <a:custGeom>
            <a:avLst/>
            <a:gdLst/>
            <a:ahLst/>
            <a:cxnLst/>
            <a:rect l="l" t="t" r="r" b="b"/>
            <a:pathLst>
              <a:path w="275589" h="29844">
                <a:moveTo>
                  <a:pt x="275081" y="0"/>
                </a:moveTo>
                <a:lnTo>
                  <a:pt x="0" y="0"/>
                </a:lnTo>
                <a:lnTo>
                  <a:pt x="0" y="29717"/>
                </a:lnTo>
                <a:lnTo>
                  <a:pt x="275081" y="29717"/>
                </a:lnTo>
                <a:lnTo>
                  <a:pt x="275081" y="0"/>
                </a:lnTo>
                <a:close/>
              </a:path>
            </a:pathLst>
          </a:custGeom>
          <a:solidFill>
            <a:srgbClr val="000000"/>
          </a:solidFill>
        </p:spPr>
        <p:txBody>
          <a:bodyPr wrap="square" lIns="0" tIns="0" rIns="0" bIns="0" rtlCol="0"/>
          <a:lstStyle/>
          <a:p>
            <a:endParaRPr/>
          </a:p>
        </p:txBody>
      </p:sp>
      <p:sp>
        <p:nvSpPr>
          <p:cNvPr id="11" name="object 11"/>
          <p:cNvSpPr/>
          <p:nvPr/>
        </p:nvSpPr>
        <p:spPr>
          <a:xfrm>
            <a:off x="2297938" y="2634614"/>
            <a:ext cx="275590" cy="29845"/>
          </a:xfrm>
          <a:custGeom>
            <a:avLst/>
            <a:gdLst/>
            <a:ahLst/>
            <a:cxnLst/>
            <a:rect l="l" t="t" r="r" b="b"/>
            <a:pathLst>
              <a:path w="275589" h="29844">
                <a:moveTo>
                  <a:pt x="275081" y="0"/>
                </a:moveTo>
                <a:lnTo>
                  <a:pt x="0" y="0"/>
                </a:lnTo>
                <a:lnTo>
                  <a:pt x="0" y="29590"/>
                </a:lnTo>
                <a:lnTo>
                  <a:pt x="275081" y="29590"/>
                </a:lnTo>
                <a:lnTo>
                  <a:pt x="275081" y="0"/>
                </a:lnTo>
                <a:close/>
              </a:path>
            </a:pathLst>
          </a:custGeom>
          <a:solidFill>
            <a:srgbClr val="000000"/>
          </a:solidFill>
        </p:spPr>
        <p:txBody>
          <a:bodyPr wrap="square" lIns="0" tIns="0" rIns="0" bIns="0" rtlCol="0"/>
          <a:lstStyle/>
          <a:p>
            <a:endParaRPr/>
          </a:p>
        </p:txBody>
      </p:sp>
      <p:grpSp>
        <p:nvGrpSpPr>
          <p:cNvPr id="12" name="object 12"/>
          <p:cNvGrpSpPr/>
          <p:nvPr/>
        </p:nvGrpSpPr>
        <p:grpSpPr>
          <a:xfrm>
            <a:off x="2831464" y="2683390"/>
            <a:ext cx="2590800" cy="452755"/>
            <a:chOff x="2831464" y="2683390"/>
            <a:chExt cx="2590800" cy="452755"/>
          </a:xfrm>
        </p:grpSpPr>
        <p:sp>
          <p:nvSpPr>
            <p:cNvPr id="13" name="object 13"/>
            <p:cNvSpPr/>
            <p:nvPr/>
          </p:nvSpPr>
          <p:spPr>
            <a:xfrm>
              <a:off x="2831464" y="2683390"/>
              <a:ext cx="2590800" cy="28575"/>
            </a:xfrm>
            <a:custGeom>
              <a:avLst/>
              <a:gdLst/>
              <a:ahLst/>
              <a:cxnLst/>
              <a:rect l="l" t="t" r="r" b="b"/>
              <a:pathLst>
                <a:path w="2590800" h="28575">
                  <a:moveTo>
                    <a:pt x="2590800" y="0"/>
                  </a:moveTo>
                  <a:lnTo>
                    <a:pt x="0" y="0"/>
                  </a:lnTo>
                  <a:lnTo>
                    <a:pt x="0" y="28567"/>
                  </a:lnTo>
                  <a:lnTo>
                    <a:pt x="2590800" y="28567"/>
                  </a:lnTo>
                  <a:lnTo>
                    <a:pt x="2590800" y="0"/>
                  </a:lnTo>
                  <a:close/>
                </a:path>
              </a:pathLst>
            </a:custGeom>
            <a:solidFill>
              <a:srgbClr val="000000"/>
            </a:solidFill>
          </p:spPr>
          <p:txBody>
            <a:bodyPr wrap="square" lIns="0" tIns="0" rIns="0" bIns="0" rtlCol="0"/>
            <a:lstStyle/>
            <a:p>
              <a:endParaRPr/>
            </a:p>
          </p:txBody>
        </p:sp>
        <p:pic>
          <p:nvPicPr>
            <p:cNvPr id="14" name="object 14"/>
            <p:cNvPicPr/>
            <p:nvPr/>
          </p:nvPicPr>
          <p:blipFill>
            <a:blip r:embed="rId6" cstate="print"/>
            <a:stretch>
              <a:fillRect/>
            </a:stretch>
          </p:blipFill>
          <p:spPr>
            <a:xfrm>
              <a:off x="3778400" y="2747645"/>
              <a:ext cx="1613765" cy="388112"/>
            </a:xfrm>
            <a:prstGeom prst="rect">
              <a:avLst/>
            </a:prstGeom>
          </p:spPr>
        </p:pic>
      </p:grpSp>
      <p:pic>
        <p:nvPicPr>
          <p:cNvPr id="15" name="object 15"/>
          <p:cNvPicPr/>
          <p:nvPr/>
        </p:nvPicPr>
        <p:blipFill>
          <a:blip r:embed="rId7" cstate="print"/>
          <a:stretch>
            <a:fillRect/>
          </a:stretch>
        </p:blipFill>
        <p:spPr>
          <a:xfrm>
            <a:off x="3339741" y="2252345"/>
            <a:ext cx="1567030" cy="379602"/>
          </a:xfrm>
          <a:prstGeom prst="rect">
            <a:avLst/>
          </a:prstGeom>
        </p:spPr>
      </p:pic>
      <p:grpSp>
        <p:nvGrpSpPr>
          <p:cNvPr id="16" name="object 16"/>
          <p:cNvGrpSpPr/>
          <p:nvPr/>
        </p:nvGrpSpPr>
        <p:grpSpPr>
          <a:xfrm>
            <a:off x="2837433" y="2809620"/>
            <a:ext cx="841375" cy="349885"/>
            <a:chOff x="2837433" y="2809620"/>
            <a:chExt cx="841375" cy="349885"/>
          </a:xfrm>
        </p:grpSpPr>
        <p:sp>
          <p:nvSpPr>
            <p:cNvPr id="17" name="object 17"/>
            <p:cNvSpPr/>
            <p:nvPr/>
          </p:nvSpPr>
          <p:spPr>
            <a:xfrm>
              <a:off x="2837433" y="2809620"/>
              <a:ext cx="211454" cy="302895"/>
            </a:xfrm>
            <a:custGeom>
              <a:avLst/>
              <a:gdLst/>
              <a:ahLst/>
              <a:cxnLst/>
              <a:rect l="l" t="t" r="r" b="b"/>
              <a:pathLst>
                <a:path w="211455" h="302894">
                  <a:moveTo>
                    <a:pt x="207137" y="0"/>
                  </a:moveTo>
                  <a:lnTo>
                    <a:pt x="6223" y="0"/>
                  </a:lnTo>
                  <a:lnTo>
                    <a:pt x="6223" y="9270"/>
                  </a:lnTo>
                  <a:lnTo>
                    <a:pt x="100584" y="155575"/>
                  </a:lnTo>
                  <a:lnTo>
                    <a:pt x="0" y="293750"/>
                  </a:lnTo>
                  <a:lnTo>
                    <a:pt x="0" y="302894"/>
                  </a:lnTo>
                  <a:lnTo>
                    <a:pt x="206375" y="302894"/>
                  </a:lnTo>
                  <a:lnTo>
                    <a:pt x="211074" y="223392"/>
                  </a:lnTo>
                  <a:lnTo>
                    <a:pt x="192024" y="223392"/>
                  </a:lnTo>
                  <a:lnTo>
                    <a:pt x="190373" y="232537"/>
                  </a:lnTo>
                  <a:lnTo>
                    <a:pt x="188722" y="239902"/>
                  </a:lnTo>
                  <a:lnTo>
                    <a:pt x="162179" y="271144"/>
                  </a:lnTo>
                  <a:lnTo>
                    <a:pt x="157099" y="271652"/>
                  </a:lnTo>
                  <a:lnTo>
                    <a:pt x="43307" y="271652"/>
                  </a:lnTo>
                  <a:lnTo>
                    <a:pt x="132207" y="149605"/>
                  </a:lnTo>
                  <a:lnTo>
                    <a:pt x="132207" y="137159"/>
                  </a:lnTo>
                  <a:lnTo>
                    <a:pt x="52832" y="16890"/>
                  </a:lnTo>
                  <a:lnTo>
                    <a:pt x="149352" y="16890"/>
                  </a:lnTo>
                  <a:lnTo>
                    <a:pt x="179451" y="40639"/>
                  </a:lnTo>
                  <a:lnTo>
                    <a:pt x="189611" y="72389"/>
                  </a:lnTo>
                  <a:lnTo>
                    <a:pt x="207137" y="72389"/>
                  </a:lnTo>
                  <a:lnTo>
                    <a:pt x="207137" y="0"/>
                  </a:lnTo>
                  <a:close/>
                </a:path>
              </a:pathLst>
            </a:custGeom>
            <a:solidFill>
              <a:srgbClr val="000000"/>
            </a:solidFill>
          </p:spPr>
          <p:txBody>
            <a:bodyPr wrap="square" lIns="0" tIns="0" rIns="0" bIns="0" rtlCol="0"/>
            <a:lstStyle/>
            <a:p>
              <a:endParaRPr/>
            </a:p>
          </p:txBody>
        </p:sp>
        <p:pic>
          <p:nvPicPr>
            <p:cNvPr id="18" name="object 18"/>
            <p:cNvPicPr/>
            <p:nvPr/>
          </p:nvPicPr>
          <p:blipFill>
            <a:blip r:embed="rId8" cstate="print"/>
            <a:stretch>
              <a:fillRect/>
            </a:stretch>
          </p:blipFill>
          <p:spPr>
            <a:xfrm>
              <a:off x="3078352" y="3017138"/>
              <a:ext cx="224536" cy="141097"/>
            </a:xfrm>
            <a:prstGeom prst="rect">
              <a:avLst/>
            </a:prstGeom>
          </p:spPr>
        </p:pic>
        <p:pic>
          <p:nvPicPr>
            <p:cNvPr id="19" name="object 19"/>
            <p:cNvPicPr/>
            <p:nvPr/>
          </p:nvPicPr>
          <p:blipFill>
            <a:blip r:embed="rId9" cstate="print"/>
            <a:stretch>
              <a:fillRect/>
            </a:stretch>
          </p:blipFill>
          <p:spPr>
            <a:xfrm>
              <a:off x="3329050" y="2997199"/>
              <a:ext cx="132714" cy="158876"/>
            </a:xfrm>
            <a:prstGeom prst="rect">
              <a:avLst/>
            </a:prstGeom>
          </p:spPr>
        </p:pic>
        <p:pic>
          <p:nvPicPr>
            <p:cNvPr id="20" name="object 20"/>
            <p:cNvPicPr/>
            <p:nvPr/>
          </p:nvPicPr>
          <p:blipFill>
            <a:blip r:embed="rId10" cstate="print"/>
            <a:stretch>
              <a:fillRect/>
            </a:stretch>
          </p:blipFill>
          <p:spPr>
            <a:xfrm>
              <a:off x="3493134" y="2971926"/>
              <a:ext cx="185165" cy="187198"/>
            </a:xfrm>
            <a:prstGeom prst="rect">
              <a:avLst/>
            </a:prstGeom>
          </p:spPr>
        </p:pic>
      </p:grpSp>
      <p:sp>
        <p:nvSpPr>
          <p:cNvPr id="21" name="object 21"/>
          <p:cNvSpPr txBox="1"/>
          <p:nvPr/>
        </p:nvSpPr>
        <p:spPr>
          <a:xfrm>
            <a:off x="485457" y="3647122"/>
            <a:ext cx="11166475" cy="2003425"/>
          </a:xfrm>
          <a:prstGeom prst="rect">
            <a:avLst/>
          </a:prstGeom>
        </p:spPr>
        <p:txBody>
          <a:bodyPr vert="horz" wrap="square" lIns="0" tIns="12700" rIns="0" bIns="0" rtlCol="0">
            <a:spAutoFit/>
          </a:bodyPr>
          <a:lstStyle/>
          <a:p>
            <a:pPr marL="355600" indent="-342900">
              <a:lnSpc>
                <a:spcPct val="100000"/>
              </a:lnSpc>
              <a:spcBef>
                <a:spcPts val="100"/>
              </a:spcBef>
              <a:buClr>
                <a:srgbClr val="8B1515"/>
              </a:buClr>
              <a:buFont typeface="Times New Roman"/>
              <a:buChar char="•"/>
              <a:tabLst>
                <a:tab pos="355600" algn="l"/>
              </a:tabLst>
            </a:pPr>
            <a:r>
              <a:rPr sz="2400">
                <a:latin typeface="Calibri"/>
                <a:cs typeface="Calibri"/>
              </a:rPr>
              <a:t>Hence,</a:t>
            </a:r>
            <a:r>
              <a:rPr sz="2400" spc="10">
                <a:latin typeface="Calibri"/>
                <a:cs typeface="Calibri"/>
              </a:rPr>
              <a:t> </a:t>
            </a:r>
            <a:r>
              <a:rPr sz="2400">
                <a:latin typeface="Calibri"/>
                <a:cs typeface="Calibri"/>
              </a:rPr>
              <a:t>standard</a:t>
            </a:r>
            <a:r>
              <a:rPr sz="2400" spc="-50">
                <a:latin typeface="Calibri"/>
                <a:cs typeface="Calibri"/>
              </a:rPr>
              <a:t> </a:t>
            </a:r>
            <a:r>
              <a:rPr sz="2400">
                <a:latin typeface="Calibri"/>
                <a:cs typeface="Calibri"/>
              </a:rPr>
              <a:t>word2vec</a:t>
            </a:r>
            <a:r>
              <a:rPr sz="2400" spc="-90">
                <a:latin typeface="Calibri"/>
                <a:cs typeface="Calibri"/>
              </a:rPr>
              <a:t> </a:t>
            </a:r>
            <a:r>
              <a:rPr sz="2400">
                <a:latin typeface="Calibri"/>
                <a:cs typeface="Calibri"/>
              </a:rPr>
              <a:t>implements</a:t>
            </a:r>
            <a:r>
              <a:rPr sz="2400" spc="-25">
                <a:latin typeface="Calibri"/>
                <a:cs typeface="Calibri"/>
              </a:rPr>
              <a:t> </a:t>
            </a:r>
            <a:r>
              <a:rPr sz="2400">
                <a:latin typeface="Calibri"/>
                <a:cs typeface="Calibri"/>
              </a:rPr>
              <a:t>the</a:t>
            </a:r>
            <a:r>
              <a:rPr sz="2400" spc="10">
                <a:latin typeface="Calibri"/>
                <a:cs typeface="Calibri"/>
              </a:rPr>
              <a:t> </a:t>
            </a:r>
            <a:r>
              <a:rPr sz="2400" spc="-25">
                <a:latin typeface="Calibri"/>
                <a:cs typeface="Calibri"/>
              </a:rPr>
              <a:t>skip-</a:t>
            </a:r>
            <a:r>
              <a:rPr sz="2400">
                <a:latin typeface="Calibri"/>
                <a:cs typeface="Calibri"/>
              </a:rPr>
              <a:t>gram</a:t>
            </a:r>
            <a:r>
              <a:rPr sz="2400" spc="-100">
                <a:latin typeface="Calibri"/>
                <a:cs typeface="Calibri"/>
              </a:rPr>
              <a:t> </a:t>
            </a:r>
            <a:r>
              <a:rPr sz="2400">
                <a:latin typeface="Calibri"/>
                <a:cs typeface="Calibri"/>
              </a:rPr>
              <a:t>model</a:t>
            </a:r>
            <a:r>
              <a:rPr sz="2400" spc="-20">
                <a:latin typeface="Calibri"/>
                <a:cs typeface="Calibri"/>
              </a:rPr>
              <a:t> </a:t>
            </a:r>
            <a:r>
              <a:rPr sz="2400">
                <a:latin typeface="Calibri"/>
                <a:cs typeface="Calibri"/>
              </a:rPr>
              <a:t>with</a:t>
            </a:r>
            <a:r>
              <a:rPr sz="2400" spc="-45">
                <a:latin typeface="Calibri"/>
                <a:cs typeface="Calibri"/>
              </a:rPr>
              <a:t> </a:t>
            </a:r>
            <a:r>
              <a:rPr sz="2400" b="1">
                <a:solidFill>
                  <a:srgbClr val="89007E"/>
                </a:solidFill>
                <a:latin typeface="Calibri"/>
                <a:cs typeface="Calibri"/>
              </a:rPr>
              <a:t>negative</a:t>
            </a:r>
            <a:r>
              <a:rPr sz="2400" b="1" spc="-70">
                <a:solidFill>
                  <a:srgbClr val="89007E"/>
                </a:solidFill>
                <a:latin typeface="Calibri"/>
                <a:cs typeface="Calibri"/>
              </a:rPr>
              <a:t> </a:t>
            </a:r>
            <a:r>
              <a:rPr sz="2400" b="1" spc="-10">
                <a:solidFill>
                  <a:srgbClr val="89007E"/>
                </a:solidFill>
                <a:latin typeface="Calibri"/>
                <a:cs typeface="Calibri"/>
              </a:rPr>
              <a:t>sampling</a:t>
            </a:r>
            <a:endParaRPr sz="2400">
              <a:latin typeface="Calibri"/>
              <a:cs typeface="Calibri"/>
            </a:endParaRPr>
          </a:p>
          <a:p>
            <a:pPr>
              <a:lnSpc>
                <a:spcPct val="100000"/>
              </a:lnSpc>
              <a:spcBef>
                <a:spcPts val="1085"/>
              </a:spcBef>
              <a:buClr>
                <a:srgbClr val="8B1515"/>
              </a:buClr>
              <a:buFont typeface="Times New Roman"/>
              <a:buChar char="•"/>
            </a:pPr>
            <a:endParaRPr sz="2400">
              <a:latin typeface="Calibri"/>
              <a:cs typeface="Calibri"/>
            </a:endParaRPr>
          </a:p>
          <a:p>
            <a:pPr marL="355600" marR="5080" indent="-343535" algn="just">
              <a:lnSpc>
                <a:spcPct val="100400"/>
              </a:lnSpc>
              <a:buClr>
                <a:srgbClr val="8B1515"/>
              </a:buClr>
              <a:buFont typeface="Times New Roman"/>
              <a:buChar char="•"/>
              <a:tabLst>
                <a:tab pos="355600" algn="l"/>
              </a:tabLst>
            </a:pPr>
            <a:r>
              <a:rPr sz="2400">
                <a:latin typeface="Calibri"/>
                <a:cs typeface="Calibri"/>
              </a:rPr>
              <a:t>Main</a:t>
            </a:r>
            <a:r>
              <a:rPr sz="2400" spc="-50">
                <a:latin typeface="Calibri"/>
                <a:cs typeface="Calibri"/>
              </a:rPr>
              <a:t> </a:t>
            </a:r>
            <a:r>
              <a:rPr sz="2400">
                <a:latin typeface="Calibri"/>
                <a:cs typeface="Calibri"/>
              </a:rPr>
              <a:t>idea:</a:t>
            </a:r>
            <a:r>
              <a:rPr sz="2400" spc="-100">
                <a:latin typeface="Calibri"/>
                <a:cs typeface="Calibri"/>
              </a:rPr>
              <a:t> </a:t>
            </a:r>
            <a:r>
              <a:rPr sz="2400">
                <a:latin typeface="Calibri"/>
                <a:cs typeface="Calibri"/>
              </a:rPr>
              <a:t>train</a:t>
            </a:r>
            <a:r>
              <a:rPr sz="2400" spc="-50">
                <a:latin typeface="Calibri"/>
                <a:cs typeface="Calibri"/>
              </a:rPr>
              <a:t> </a:t>
            </a:r>
            <a:r>
              <a:rPr sz="2400">
                <a:latin typeface="Calibri"/>
                <a:cs typeface="Calibri"/>
              </a:rPr>
              <a:t>binary</a:t>
            </a:r>
            <a:r>
              <a:rPr sz="2400" spc="-35">
                <a:latin typeface="Calibri"/>
                <a:cs typeface="Calibri"/>
              </a:rPr>
              <a:t> </a:t>
            </a:r>
            <a:r>
              <a:rPr sz="2400">
                <a:latin typeface="Calibri"/>
                <a:cs typeface="Calibri"/>
              </a:rPr>
              <a:t>logistic</a:t>
            </a:r>
            <a:r>
              <a:rPr sz="2400" spc="-25">
                <a:latin typeface="Calibri"/>
                <a:cs typeface="Calibri"/>
              </a:rPr>
              <a:t> </a:t>
            </a:r>
            <a:r>
              <a:rPr sz="2400">
                <a:latin typeface="Calibri"/>
                <a:cs typeface="Calibri"/>
              </a:rPr>
              <a:t>regressions</a:t>
            </a:r>
            <a:r>
              <a:rPr sz="2400" spc="-30">
                <a:latin typeface="Calibri"/>
                <a:cs typeface="Calibri"/>
              </a:rPr>
              <a:t> </a:t>
            </a:r>
            <a:r>
              <a:rPr sz="2400">
                <a:latin typeface="Calibri"/>
                <a:cs typeface="Calibri"/>
              </a:rPr>
              <a:t>to</a:t>
            </a:r>
            <a:r>
              <a:rPr sz="2400" spc="-55">
                <a:latin typeface="Calibri"/>
                <a:cs typeface="Calibri"/>
              </a:rPr>
              <a:t> </a:t>
            </a:r>
            <a:r>
              <a:rPr sz="2400">
                <a:latin typeface="Calibri"/>
                <a:cs typeface="Calibri"/>
              </a:rPr>
              <a:t>differentiate</a:t>
            </a:r>
            <a:r>
              <a:rPr sz="2400" spc="-50">
                <a:latin typeface="Calibri"/>
                <a:cs typeface="Calibri"/>
              </a:rPr>
              <a:t> </a:t>
            </a:r>
            <a:r>
              <a:rPr sz="2400">
                <a:latin typeface="Calibri"/>
                <a:cs typeface="Calibri"/>
              </a:rPr>
              <a:t>a</a:t>
            </a:r>
            <a:r>
              <a:rPr sz="2400" spc="-15">
                <a:latin typeface="Calibri"/>
                <a:cs typeface="Calibri"/>
              </a:rPr>
              <a:t> </a:t>
            </a:r>
            <a:r>
              <a:rPr sz="2400">
                <a:latin typeface="Calibri"/>
                <a:cs typeface="Calibri"/>
              </a:rPr>
              <a:t>true</a:t>
            </a:r>
            <a:r>
              <a:rPr sz="2400" spc="-55">
                <a:latin typeface="Calibri"/>
                <a:cs typeface="Calibri"/>
              </a:rPr>
              <a:t> </a:t>
            </a:r>
            <a:r>
              <a:rPr sz="2400">
                <a:latin typeface="Calibri"/>
                <a:cs typeface="Calibri"/>
              </a:rPr>
              <a:t>pair</a:t>
            </a:r>
            <a:r>
              <a:rPr sz="2400" spc="-5">
                <a:latin typeface="Calibri"/>
                <a:cs typeface="Calibri"/>
              </a:rPr>
              <a:t> </a:t>
            </a:r>
            <a:r>
              <a:rPr sz="2400">
                <a:latin typeface="Calibri"/>
                <a:cs typeface="Calibri"/>
              </a:rPr>
              <a:t>(center word</a:t>
            </a:r>
            <a:r>
              <a:rPr sz="2400" spc="-50">
                <a:latin typeface="Calibri"/>
                <a:cs typeface="Calibri"/>
              </a:rPr>
              <a:t> </a:t>
            </a:r>
            <a:r>
              <a:rPr sz="2400" spc="-25">
                <a:latin typeface="Calibri"/>
                <a:cs typeface="Calibri"/>
              </a:rPr>
              <a:t>and </a:t>
            </a:r>
            <a:r>
              <a:rPr sz="2400">
                <a:latin typeface="Calibri"/>
                <a:cs typeface="Calibri"/>
              </a:rPr>
              <a:t>a</a:t>
            </a:r>
            <a:r>
              <a:rPr sz="2400" spc="-10">
                <a:latin typeface="Calibri"/>
                <a:cs typeface="Calibri"/>
              </a:rPr>
              <a:t> </a:t>
            </a:r>
            <a:r>
              <a:rPr sz="2400">
                <a:latin typeface="Calibri"/>
                <a:cs typeface="Calibri"/>
              </a:rPr>
              <a:t>word</a:t>
            </a:r>
            <a:r>
              <a:rPr sz="2400" spc="-40">
                <a:latin typeface="Calibri"/>
                <a:cs typeface="Calibri"/>
              </a:rPr>
              <a:t> </a:t>
            </a:r>
            <a:r>
              <a:rPr sz="2400">
                <a:latin typeface="Calibri"/>
                <a:cs typeface="Calibri"/>
              </a:rPr>
              <a:t>in</a:t>
            </a:r>
            <a:r>
              <a:rPr sz="2400" spc="-40">
                <a:latin typeface="Calibri"/>
                <a:cs typeface="Calibri"/>
              </a:rPr>
              <a:t> </a:t>
            </a:r>
            <a:r>
              <a:rPr sz="2400">
                <a:latin typeface="Calibri"/>
                <a:cs typeface="Calibri"/>
              </a:rPr>
              <a:t>its</a:t>
            </a:r>
            <a:r>
              <a:rPr sz="2400" spc="-90">
                <a:latin typeface="Calibri"/>
                <a:cs typeface="Calibri"/>
              </a:rPr>
              <a:t> </a:t>
            </a:r>
            <a:r>
              <a:rPr sz="2400">
                <a:latin typeface="Calibri"/>
                <a:cs typeface="Calibri"/>
              </a:rPr>
              <a:t>context</a:t>
            </a:r>
            <a:r>
              <a:rPr sz="2400" spc="-30">
                <a:latin typeface="Calibri"/>
                <a:cs typeface="Calibri"/>
              </a:rPr>
              <a:t> </a:t>
            </a:r>
            <a:r>
              <a:rPr sz="2400">
                <a:latin typeface="Calibri"/>
                <a:cs typeface="Calibri"/>
              </a:rPr>
              <a:t>window)</a:t>
            </a:r>
            <a:r>
              <a:rPr sz="2400" spc="-30">
                <a:latin typeface="Calibri"/>
                <a:cs typeface="Calibri"/>
              </a:rPr>
              <a:t> </a:t>
            </a:r>
            <a:r>
              <a:rPr sz="2400">
                <a:latin typeface="Calibri"/>
                <a:cs typeface="Calibri"/>
              </a:rPr>
              <a:t>versus</a:t>
            </a:r>
            <a:r>
              <a:rPr sz="2400" spc="-20">
                <a:latin typeface="Calibri"/>
                <a:cs typeface="Calibri"/>
              </a:rPr>
              <a:t> </a:t>
            </a:r>
            <a:r>
              <a:rPr sz="2400">
                <a:latin typeface="Calibri"/>
                <a:cs typeface="Calibri"/>
              </a:rPr>
              <a:t>several</a:t>
            </a:r>
            <a:r>
              <a:rPr sz="2400" spc="-5">
                <a:latin typeface="Calibri"/>
                <a:cs typeface="Calibri"/>
              </a:rPr>
              <a:t> </a:t>
            </a:r>
            <a:r>
              <a:rPr sz="2400">
                <a:latin typeface="Calibri"/>
                <a:cs typeface="Calibri"/>
              </a:rPr>
              <a:t>“noise”</a:t>
            </a:r>
            <a:r>
              <a:rPr sz="2400" spc="-70">
                <a:latin typeface="Calibri"/>
                <a:cs typeface="Calibri"/>
              </a:rPr>
              <a:t> </a:t>
            </a:r>
            <a:r>
              <a:rPr sz="2400">
                <a:latin typeface="Calibri"/>
                <a:cs typeface="Calibri"/>
              </a:rPr>
              <a:t>pairs</a:t>
            </a:r>
            <a:r>
              <a:rPr sz="2400" spc="-20">
                <a:latin typeface="Calibri"/>
                <a:cs typeface="Calibri"/>
              </a:rPr>
              <a:t> </a:t>
            </a:r>
            <a:r>
              <a:rPr sz="2400">
                <a:latin typeface="Calibri"/>
                <a:cs typeface="Calibri"/>
              </a:rPr>
              <a:t>(the</a:t>
            </a:r>
            <a:r>
              <a:rPr sz="2400" spc="-45">
                <a:latin typeface="Calibri"/>
                <a:cs typeface="Calibri"/>
              </a:rPr>
              <a:t> </a:t>
            </a:r>
            <a:r>
              <a:rPr sz="2400">
                <a:latin typeface="Calibri"/>
                <a:cs typeface="Calibri"/>
              </a:rPr>
              <a:t>center</a:t>
            </a:r>
            <a:r>
              <a:rPr sz="2400" spc="-55">
                <a:latin typeface="Calibri"/>
                <a:cs typeface="Calibri"/>
              </a:rPr>
              <a:t> </a:t>
            </a:r>
            <a:r>
              <a:rPr sz="2400">
                <a:latin typeface="Calibri"/>
                <a:cs typeface="Calibri"/>
              </a:rPr>
              <a:t>word</a:t>
            </a:r>
            <a:r>
              <a:rPr sz="2400" spc="-40">
                <a:latin typeface="Calibri"/>
                <a:cs typeface="Calibri"/>
              </a:rPr>
              <a:t> </a:t>
            </a:r>
            <a:r>
              <a:rPr sz="2400">
                <a:latin typeface="Calibri"/>
                <a:cs typeface="Calibri"/>
              </a:rPr>
              <a:t>paired</a:t>
            </a:r>
            <a:r>
              <a:rPr sz="2400" spc="-35">
                <a:latin typeface="Calibri"/>
                <a:cs typeface="Calibri"/>
              </a:rPr>
              <a:t> </a:t>
            </a:r>
            <a:r>
              <a:rPr sz="2400" spc="-20">
                <a:latin typeface="Calibri"/>
                <a:cs typeface="Calibri"/>
              </a:rPr>
              <a:t>with </a:t>
            </a:r>
            <a:r>
              <a:rPr sz="2400">
                <a:latin typeface="Calibri"/>
                <a:cs typeface="Calibri"/>
              </a:rPr>
              <a:t>a</a:t>
            </a:r>
            <a:r>
              <a:rPr sz="2400" spc="5">
                <a:latin typeface="Calibri"/>
                <a:cs typeface="Calibri"/>
              </a:rPr>
              <a:t> </a:t>
            </a:r>
            <a:r>
              <a:rPr sz="2400">
                <a:latin typeface="Calibri"/>
                <a:cs typeface="Calibri"/>
              </a:rPr>
              <a:t>random</a:t>
            </a:r>
            <a:r>
              <a:rPr sz="2400" spc="-80">
                <a:latin typeface="Calibri"/>
                <a:cs typeface="Calibri"/>
              </a:rPr>
              <a:t> </a:t>
            </a:r>
            <a:r>
              <a:rPr sz="2400" spc="-10">
                <a:latin typeface="Calibri"/>
                <a:cs typeface="Calibri"/>
              </a:rPr>
              <a:t>word)</a:t>
            </a:r>
            <a:endParaRPr sz="2400">
              <a:latin typeface="Calibri"/>
              <a:cs typeface="Calibri"/>
            </a:endParaRPr>
          </a:p>
        </p:txBody>
      </p:sp>
      <p:sp>
        <p:nvSpPr>
          <p:cNvPr id="22" name="object 22"/>
          <p:cNvSpPr txBox="1"/>
          <p:nvPr/>
        </p:nvSpPr>
        <p:spPr>
          <a:xfrm>
            <a:off x="7162800" y="2742539"/>
            <a:ext cx="2714625" cy="400050"/>
          </a:xfrm>
          <a:prstGeom prst="rect">
            <a:avLst/>
          </a:prstGeom>
          <a:ln w="19055">
            <a:solidFill>
              <a:srgbClr val="89007E"/>
            </a:solidFill>
          </a:ln>
        </p:spPr>
        <p:txBody>
          <a:bodyPr vert="horz" wrap="square" lIns="0" tIns="33655" rIns="0" bIns="0" rtlCol="0">
            <a:spAutoFit/>
          </a:bodyPr>
          <a:lstStyle/>
          <a:p>
            <a:pPr marL="255904">
              <a:lnSpc>
                <a:spcPct val="100000"/>
              </a:lnSpc>
              <a:spcBef>
                <a:spcPts val="265"/>
              </a:spcBef>
            </a:pPr>
            <a:r>
              <a:rPr sz="2000">
                <a:latin typeface="Calibri"/>
                <a:cs typeface="Calibri"/>
              </a:rPr>
              <a:t>A</a:t>
            </a:r>
            <a:r>
              <a:rPr sz="2000" spc="10">
                <a:latin typeface="Calibri"/>
                <a:cs typeface="Calibri"/>
              </a:rPr>
              <a:t> </a:t>
            </a:r>
            <a:r>
              <a:rPr sz="2000">
                <a:latin typeface="Calibri"/>
                <a:cs typeface="Calibri"/>
              </a:rPr>
              <a:t>big</a:t>
            </a:r>
            <a:r>
              <a:rPr sz="2000" spc="-65">
                <a:latin typeface="Calibri"/>
                <a:cs typeface="Calibri"/>
              </a:rPr>
              <a:t> </a:t>
            </a:r>
            <a:r>
              <a:rPr sz="2000">
                <a:latin typeface="Calibri"/>
                <a:cs typeface="Calibri"/>
              </a:rPr>
              <a:t>sum</a:t>
            </a:r>
            <a:r>
              <a:rPr sz="2000" spc="-60">
                <a:latin typeface="Calibri"/>
                <a:cs typeface="Calibri"/>
              </a:rPr>
              <a:t> </a:t>
            </a:r>
            <a:r>
              <a:rPr sz="2000">
                <a:latin typeface="Calibri"/>
                <a:cs typeface="Calibri"/>
              </a:rPr>
              <a:t>over</a:t>
            </a:r>
            <a:r>
              <a:rPr sz="2000" spc="-40">
                <a:latin typeface="Calibri"/>
                <a:cs typeface="Calibri"/>
              </a:rPr>
              <a:t> </a:t>
            </a:r>
            <a:r>
              <a:rPr sz="2000" spc="-10">
                <a:latin typeface="Calibri"/>
                <a:cs typeface="Calibri"/>
              </a:rPr>
              <a:t>words</a:t>
            </a:r>
            <a:endParaRPr sz="2000">
              <a:latin typeface="Calibri"/>
              <a:cs typeface="Calibri"/>
            </a:endParaRPr>
          </a:p>
        </p:txBody>
      </p:sp>
      <p:sp>
        <p:nvSpPr>
          <p:cNvPr id="23" name="object 23"/>
          <p:cNvSpPr/>
          <p:nvPr/>
        </p:nvSpPr>
        <p:spPr>
          <a:xfrm>
            <a:off x="5943600" y="2904363"/>
            <a:ext cx="1219835" cy="76200"/>
          </a:xfrm>
          <a:custGeom>
            <a:avLst/>
            <a:gdLst/>
            <a:ahLst/>
            <a:cxnLst/>
            <a:rect l="l" t="t" r="r" b="b"/>
            <a:pathLst>
              <a:path w="1219834" h="76200">
                <a:moveTo>
                  <a:pt x="76200" y="0"/>
                </a:moveTo>
                <a:lnTo>
                  <a:pt x="0" y="38100"/>
                </a:lnTo>
                <a:lnTo>
                  <a:pt x="76200" y="76200"/>
                </a:lnTo>
                <a:lnTo>
                  <a:pt x="76200" y="47625"/>
                </a:lnTo>
                <a:lnTo>
                  <a:pt x="63500" y="47625"/>
                </a:lnTo>
                <a:lnTo>
                  <a:pt x="63500" y="28575"/>
                </a:lnTo>
                <a:lnTo>
                  <a:pt x="76200" y="28575"/>
                </a:lnTo>
                <a:lnTo>
                  <a:pt x="76200" y="0"/>
                </a:lnTo>
                <a:close/>
              </a:path>
              <a:path w="1219834" h="76200">
                <a:moveTo>
                  <a:pt x="76200" y="28575"/>
                </a:moveTo>
                <a:lnTo>
                  <a:pt x="63500" y="28575"/>
                </a:lnTo>
                <a:lnTo>
                  <a:pt x="63500" y="47625"/>
                </a:lnTo>
                <a:lnTo>
                  <a:pt x="76200" y="47625"/>
                </a:lnTo>
                <a:lnTo>
                  <a:pt x="76200" y="28575"/>
                </a:lnTo>
                <a:close/>
              </a:path>
              <a:path w="1219834" h="76200">
                <a:moveTo>
                  <a:pt x="1219453" y="28575"/>
                </a:moveTo>
                <a:lnTo>
                  <a:pt x="76200" y="28575"/>
                </a:lnTo>
                <a:lnTo>
                  <a:pt x="76200" y="47625"/>
                </a:lnTo>
                <a:lnTo>
                  <a:pt x="1219453" y="47625"/>
                </a:lnTo>
                <a:lnTo>
                  <a:pt x="1219453" y="28575"/>
                </a:lnTo>
                <a:close/>
              </a:path>
            </a:pathLst>
          </a:custGeom>
          <a:solidFill>
            <a:srgbClr val="89007E"/>
          </a:solidFill>
        </p:spPr>
        <p:txBody>
          <a:bodyPr wrap="square" lIns="0" tIns="0" rIns="0" bIns="0" rtlCol="0"/>
          <a:lstStyle/>
          <a:p>
            <a:endParaRPr/>
          </a:p>
        </p:txBody>
      </p:sp>
      <p:sp>
        <p:nvSpPr>
          <p:cNvPr id="24" name="object 24"/>
          <p:cNvSpPr txBox="1">
            <a:spLocks noGrp="1"/>
          </p:cNvSpPr>
          <p:nvPr>
            <p:ph type="sldNum" sz="quarter" idx="7"/>
          </p:nvPr>
        </p:nvSpPr>
        <p:spPr>
          <a:xfrm>
            <a:off x="460057" y="6521193"/>
            <a:ext cx="280034" cy="2317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pPr>
            <a:fld id="{81D60167-4931-47E6-BA6A-407CBD079E47}" type="slidenum">
              <a:rPr lang="en-US" altLang="ja-JP" spc="-50" smtClean="0"/>
              <a:pPr marL="38100">
                <a:lnSpc>
                  <a:spcPts val="1450"/>
                </a:lnSpc>
              </a:pPr>
              <a:t>74</a:t>
            </a:fld>
            <a:endParaRPr spc="-25"/>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888" y="-25487"/>
            <a:ext cx="10515600" cy="1370311"/>
          </a:xfrm>
          <a:prstGeom prst="rect">
            <a:avLst/>
          </a:prstGeom>
        </p:spPr>
        <p:txBody>
          <a:bodyPr vert="horz" wrap="square" lIns="0" tIns="259778" rIns="0" bIns="0" rtlCol="0">
            <a:spAutoFit/>
          </a:bodyPr>
          <a:lstStyle/>
          <a:p>
            <a:pPr marL="12700">
              <a:lnSpc>
                <a:spcPct val="100000"/>
              </a:lnSpc>
              <a:spcBef>
                <a:spcPts val="130"/>
              </a:spcBef>
            </a:pPr>
            <a:r>
              <a:rPr sz="3600"/>
              <a:t>The</a:t>
            </a:r>
            <a:r>
              <a:rPr sz="3600" spc="-65"/>
              <a:t> </a:t>
            </a:r>
            <a:r>
              <a:rPr sz="3600" spc="-10"/>
              <a:t>skip-</a:t>
            </a:r>
            <a:r>
              <a:rPr sz="3600"/>
              <a:t>gram</a:t>
            </a:r>
            <a:r>
              <a:rPr sz="3600" spc="-15"/>
              <a:t> </a:t>
            </a:r>
            <a:r>
              <a:rPr sz="3600"/>
              <a:t>model</a:t>
            </a:r>
            <a:r>
              <a:rPr sz="3600" spc="-50"/>
              <a:t> </a:t>
            </a:r>
            <a:r>
              <a:rPr sz="3600"/>
              <a:t>with</a:t>
            </a:r>
            <a:r>
              <a:rPr sz="3600" spc="-15"/>
              <a:t> </a:t>
            </a:r>
            <a:r>
              <a:rPr sz="3600"/>
              <a:t>negative</a:t>
            </a:r>
            <a:r>
              <a:rPr sz="3600" spc="-60"/>
              <a:t> </a:t>
            </a:r>
            <a:r>
              <a:rPr sz="3600"/>
              <a:t>sampling</a:t>
            </a:r>
            <a:r>
              <a:rPr sz="3600" spc="-45"/>
              <a:t> </a:t>
            </a:r>
            <a:r>
              <a:rPr sz="3600"/>
              <a:t>(</a:t>
            </a:r>
            <a:r>
              <a:rPr sz="3600" u="sng">
                <a:solidFill>
                  <a:srgbClr val="4197B5"/>
                </a:solidFill>
                <a:uFill>
                  <a:solidFill>
                    <a:srgbClr val="4197B5"/>
                  </a:solidFill>
                </a:uFill>
                <a:hlinkClick r:id="rId3"/>
              </a:rPr>
              <a:t>Mikolov</a:t>
            </a:r>
            <a:r>
              <a:rPr sz="3600" u="sng" spc="-40">
                <a:solidFill>
                  <a:srgbClr val="4197B5"/>
                </a:solidFill>
                <a:uFill>
                  <a:solidFill>
                    <a:srgbClr val="4197B5"/>
                  </a:solidFill>
                </a:uFill>
                <a:hlinkClick r:id="rId3"/>
              </a:rPr>
              <a:t> </a:t>
            </a:r>
            <a:r>
              <a:rPr sz="3600" u="sng">
                <a:solidFill>
                  <a:srgbClr val="4197B5"/>
                </a:solidFill>
                <a:uFill>
                  <a:solidFill>
                    <a:srgbClr val="4197B5"/>
                  </a:solidFill>
                </a:uFill>
                <a:hlinkClick r:id="rId3"/>
              </a:rPr>
              <a:t>et</a:t>
            </a:r>
            <a:r>
              <a:rPr sz="3600" u="sng" spc="-5">
                <a:solidFill>
                  <a:srgbClr val="4197B5"/>
                </a:solidFill>
                <a:uFill>
                  <a:solidFill>
                    <a:srgbClr val="4197B5"/>
                  </a:solidFill>
                </a:uFill>
                <a:hlinkClick r:id="rId3"/>
              </a:rPr>
              <a:t> </a:t>
            </a:r>
            <a:r>
              <a:rPr sz="3600" u="sng">
                <a:solidFill>
                  <a:srgbClr val="4197B5"/>
                </a:solidFill>
                <a:uFill>
                  <a:solidFill>
                    <a:srgbClr val="4197B5"/>
                  </a:solidFill>
                </a:uFill>
                <a:hlinkClick r:id="rId3"/>
              </a:rPr>
              <a:t>al.</a:t>
            </a:r>
            <a:r>
              <a:rPr sz="3600" u="sng" spc="-45">
                <a:solidFill>
                  <a:srgbClr val="4197B5"/>
                </a:solidFill>
                <a:uFill>
                  <a:solidFill>
                    <a:srgbClr val="4197B5"/>
                  </a:solidFill>
                </a:uFill>
                <a:hlinkClick r:id="rId3"/>
              </a:rPr>
              <a:t> </a:t>
            </a:r>
            <a:r>
              <a:rPr sz="3600" u="sng" spc="-10">
                <a:solidFill>
                  <a:srgbClr val="4197B5"/>
                </a:solidFill>
                <a:uFill>
                  <a:solidFill>
                    <a:srgbClr val="4197B5"/>
                  </a:solidFill>
                </a:uFill>
                <a:hlinkClick r:id="rId3"/>
              </a:rPr>
              <a:t>2013</a:t>
            </a:r>
            <a:r>
              <a:rPr sz="3600" u="none" spc="-10"/>
              <a:t>)</a:t>
            </a:r>
          </a:p>
        </p:txBody>
      </p:sp>
      <p:sp>
        <p:nvSpPr>
          <p:cNvPr id="3" name="object 3"/>
          <p:cNvSpPr txBox="1"/>
          <p:nvPr/>
        </p:nvSpPr>
        <p:spPr>
          <a:xfrm>
            <a:off x="485457" y="1085786"/>
            <a:ext cx="8866505" cy="1713864"/>
          </a:xfrm>
          <a:prstGeom prst="rect">
            <a:avLst/>
          </a:prstGeom>
        </p:spPr>
        <p:txBody>
          <a:bodyPr vert="horz" wrap="square" lIns="0" tIns="85090" rIns="0" bIns="0" rtlCol="0">
            <a:spAutoFit/>
          </a:bodyPr>
          <a:lstStyle/>
          <a:p>
            <a:pPr marL="355600" indent="-342900">
              <a:lnSpc>
                <a:spcPct val="100000"/>
              </a:lnSpc>
              <a:spcBef>
                <a:spcPts val="670"/>
              </a:spcBef>
              <a:buClr>
                <a:srgbClr val="8B1515"/>
              </a:buClr>
              <a:buFont typeface="Times New Roman"/>
              <a:buChar char="•"/>
              <a:tabLst>
                <a:tab pos="355600" algn="l"/>
              </a:tabLst>
            </a:pPr>
            <a:r>
              <a:rPr sz="2400">
                <a:latin typeface="Calibri"/>
                <a:cs typeface="Calibri"/>
              </a:rPr>
              <a:t>We</a:t>
            </a:r>
            <a:r>
              <a:rPr sz="2400" spc="-50">
                <a:latin typeface="Calibri"/>
                <a:cs typeface="Calibri"/>
              </a:rPr>
              <a:t> </a:t>
            </a:r>
            <a:r>
              <a:rPr sz="2400">
                <a:latin typeface="Calibri"/>
                <a:cs typeface="Calibri"/>
              </a:rPr>
              <a:t>take</a:t>
            </a:r>
            <a:r>
              <a:rPr sz="2400" spc="-25">
                <a:latin typeface="Calibri"/>
                <a:cs typeface="Calibri"/>
              </a:rPr>
              <a:t> </a:t>
            </a:r>
            <a:r>
              <a:rPr sz="2400" i="1">
                <a:latin typeface="Calibri"/>
                <a:cs typeface="Calibri"/>
              </a:rPr>
              <a:t>k</a:t>
            </a:r>
            <a:r>
              <a:rPr sz="2400" i="1" spc="-45">
                <a:latin typeface="Calibri"/>
                <a:cs typeface="Calibri"/>
              </a:rPr>
              <a:t> </a:t>
            </a:r>
            <a:r>
              <a:rPr sz="2400">
                <a:latin typeface="Calibri"/>
                <a:cs typeface="Calibri"/>
              </a:rPr>
              <a:t>negative</a:t>
            </a:r>
            <a:r>
              <a:rPr sz="2400" spc="-50">
                <a:latin typeface="Calibri"/>
                <a:cs typeface="Calibri"/>
              </a:rPr>
              <a:t> </a:t>
            </a:r>
            <a:r>
              <a:rPr sz="2400">
                <a:latin typeface="Calibri"/>
                <a:cs typeface="Calibri"/>
              </a:rPr>
              <a:t>samples</a:t>
            </a:r>
            <a:r>
              <a:rPr sz="2400" spc="-25">
                <a:latin typeface="Calibri"/>
                <a:cs typeface="Calibri"/>
              </a:rPr>
              <a:t> </a:t>
            </a:r>
            <a:r>
              <a:rPr sz="2400">
                <a:latin typeface="Calibri"/>
                <a:cs typeface="Calibri"/>
              </a:rPr>
              <a:t>(using</a:t>
            </a:r>
            <a:r>
              <a:rPr sz="2400" spc="-60">
                <a:latin typeface="Calibri"/>
                <a:cs typeface="Calibri"/>
              </a:rPr>
              <a:t> </a:t>
            </a:r>
            <a:r>
              <a:rPr sz="2400">
                <a:latin typeface="Calibri"/>
                <a:cs typeface="Calibri"/>
              </a:rPr>
              <a:t>word</a:t>
            </a:r>
            <a:r>
              <a:rPr sz="2400" spc="-45">
                <a:latin typeface="Calibri"/>
                <a:cs typeface="Calibri"/>
              </a:rPr>
              <a:t> </a:t>
            </a:r>
            <a:r>
              <a:rPr sz="2400" spc="-10">
                <a:latin typeface="Calibri"/>
                <a:cs typeface="Calibri"/>
              </a:rPr>
              <a:t>probabilities)</a:t>
            </a:r>
            <a:endParaRPr sz="2400">
              <a:latin typeface="Calibri"/>
              <a:cs typeface="Calibri"/>
            </a:endParaRPr>
          </a:p>
          <a:p>
            <a:pPr marL="355600" indent="-342900">
              <a:lnSpc>
                <a:spcPts val="2865"/>
              </a:lnSpc>
              <a:spcBef>
                <a:spcPts val="575"/>
              </a:spcBef>
              <a:buClr>
                <a:srgbClr val="8B1515"/>
              </a:buClr>
              <a:buFont typeface="Times New Roman"/>
              <a:buChar char="•"/>
              <a:tabLst>
                <a:tab pos="355600" algn="l"/>
              </a:tabLst>
            </a:pPr>
            <a:r>
              <a:rPr sz="2400">
                <a:latin typeface="Calibri"/>
                <a:cs typeface="Calibri"/>
              </a:rPr>
              <a:t>Maximize probability</a:t>
            </a:r>
            <a:r>
              <a:rPr sz="2400" spc="-45">
                <a:latin typeface="Calibri"/>
                <a:cs typeface="Calibri"/>
              </a:rPr>
              <a:t> </a:t>
            </a:r>
            <a:r>
              <a:rPr sz="2400">
                <a:latin typeface="Calibri"/>
                <a:cs typeface="Calibri"/>
              </a:rPr>
              <a:t>that</a:t>
            </a:r>
            <a:r>
              <a:rPr sz="2400" spc="-114">
                <a:latin typeface="Calibri"/>
                <a:cs typeface="Calibri"/>
              </a:rPr>
              <a:t> </a:t>
            </a:r>
            <a:r>
              <a:rPr sz="2400">
                <a:latin typeface="Calibri"/>
                <a:cs typeface="Calibri"/>
              </a:rPr>
              <a:t>real</a:t>
            </a:r>
            <a:r>
              <a:rPr sz="2400" spc="-85">
                <a:latin typeface="Calibri"/>
                <a:cs typeface="Calibri"/>
              </a:rPr>
              <a:t> </a:t>
            </a:r>
            <a:r>
              <a:rPr sz="2400">
                <a:latin typeface="Calibri"/>
                <a:cs typeface="Calibri"/>
              </a:rPr>
              <a:t>outside word</a:t>
            </a:r>
            <a:r>
              <a:rPr sz="2400" spc="-55">
                <a:latin typeface="Calibri"/>
                <a:cs typeface="Calibri"/>
              </a:rPr>
              <a:t> </a:t>
            </a:r>
            <a:r>
              <a:rPr sz="2400" spc="-10">
                <a:latin typeface="Calibri"/>
                <a:cs typeface="Calibri"/>
              </a:rPr>
              <a:t>appears;</a:t>
            </a:r>
            <a:endParaRPr sz="2400">
              <a:latin typeface="Calibri"/>
              <a:cs typeface="Calibri"/>
            </a:endParaRPr>
          </a:p>
          <a:p>
            <a:pPr marL="355600">
              <a:lnSpc>
                <a:spcPts val="2865"/>
              </a:lnSpc>
            </a:pPr>
            <a:r>
              <a:rPr sz="2400">
                <a:latin typeface="Calibri"/>
                <a:cs typeface="Calibri"/>
              </a:rPr>
              <a:t>minimize</a:t>
            </a:r>
            <a:r>
              <a:rPr sz="2400" spc="-55">
                <a:latin typeface="Calibri"/>
                <a:cs typeface="Calibri"/>
              </a:rPr>
              <a:t> </a:t>
            </a:r>
            <a:r>
              <a:rPr sz="2400">
                <a:latin typeface="Calibri"/>
                <a:cs typeface="Calibri"/>
              </a:rPr>
              <a:t>probability</a:t>
            </a:r>
            <a:r>
              <a:rPr sz="2400" spc="-35">
                <a:latin typeface="Calibri"/>
                <a:cs typeface="Calibri"/>
              </a:rPr>
              <a:t> </a:t>
            </a:r>
            <a:r>
              <a:rPr sz="2400">
                <a:latin typeface="Calibri"/>
                <a:cs typeface="Calibri"/>
              </a:rPr>
              <a:t>that</a:t>
            </a:r>
            <a:r>
              <a:rPr sz="2400" spc="-40">
                <a:latin typeface="Calibri"/>
                <a:cs typeface="Calibri"/>
              </a:rPr>
              <a:t> </a:t>
            </a:r>
            <a:r>
              <a:rPr sz="2400">
                <a:latin typeface="Calibri"/>
                <a:cs typeface="Calibri"/>
              </a:rPr>
              <a:t>random</a:t>
            </a:r>
            <a:r>
              <a:rPr sz="2400" spc="-100">
                <a:latin typeface="Calibri"/>
                <a:cs typeface="Calibri"/>
              </a:rPr>
              <a:t> </a:t>
            </a:r>
            <a:r>
              <a:rPr sz="2400">
                <a:latin typeface="Calibri"/>
                <a:cs typeface="Calibri"/>
              </a:rPr>
              <a:t>words</a:t>
            </a:r>
            <a:r>
              <a:rPr sz="2400" spc="-30">
                <a:latin typeface="Calibri"/>
                <a:cs typeface="Calibri"/>
              </a:rPr>
              <a:t> </a:t>
            </a:r>
            <a:r>
              <a:rPr sz="2400">
                <a:latin typeface="Calibri"/>
                <a:cs typeface="Calibri"/>
              </a:rPr>
              <a:t>appear</a:t>
            </a:r>
            <a:r>
              <a:rPr sz="2400" spc="-70">
                <a:latin typeface="Calibri"/>
                <a:cs typeface="Calibri"/>
              </a:rPr>
              <a:t> </a:t>
            </a:r>
            <a:r>
              <a:rPr sz="2400">
                <a:latin typeface="Calibri"/>
                <a:cs typeface="Calibri"/>
              </a:rPr>
              <a:t>around</a:t>
            </a:r>
            <a:r>
              <a:rPr sz="2400" spc="-50">
                <a:latin typeface="Calibri"/>
                <a:cs typeface="Calibri"/>
              </a:rPr>
              <a:t> </a:t>
            </a:r>
            <a:r>
              <a:rPr sz="2400">
                <a:latin typeface="Calibri"/>
                <a:cs typeface="Calibri"/>
              </a:rPr>
              <a:t>center </a:t>
            </a:r>
            <a:r>
              <a:rPr sz="2400" spc="-20">
                <a:latin typeface="Calibri"/>
                <a:cs typeface="Calibri"/>
              </a:rPr>
              <a:t>word</a:t>
            </a:r>
            <a:endParaRPr sz="2400">
              <a:latin typeface="Calibri"/>
              <a:cs typeface="Calibri"/>
            </a:endParaRPr>
          </a:p>
          <a:p>
            <a:pPr marL="355600" indent="-342900">
              <a:lnSpc>
                <a:spcPct val="100000"/>
              </a:lnSpc>
              <a:spcBef>
                <a:spcPts val="650"/>
              </a:spcBef>
              <a:buClr>
                <a:srgbClr val="8B1515"/>
              </a:buClr>
              <a:buFont typeface="Times New Roman"/>
              <a:buChar char="•"/>
              <a:tabLst>
                <a:tab pos="355600" algn="l"/>
              </a:tabLst>
            </a:pPr>
            <a:r>
              <a:rPr sz="2400">
                <a:latin typeface="Calibri"/>
                <a:cs typeface="Calibri"/>
              </a:rPr>
              <a:t>Using</a:t>
            </a:r>
            <a:r>
              <a:rPr sz="2400" spc="-60">
                <a:latin typeface="Calibri"/>
                <a:cs typeface="Calibri"/>
              </a:rPr>
              <a:t> </a:t>
            </a:r>
            <a:r>
              <a:rPr sz="2400">
                <a:latin typeface="Calibri"/>
                <a:cs typeface="Calibri"/>
              </a:rPr>
              <a:t>notation</a:t>
            </a:r>
            <a:r>
              <a:rPr sz="2400" spc="-45">
                <a:latin typeface="Calibri"/>
                <a:cs typeface="Calibri"/>
              </a:rPr>
              <a:t> </a:t>
            </a:r>
            <a:r>
              <a:rPr sz="2400">
                <a:latin typeface="Calibri"/>
                <a:cs typeface="Calibri"/>
              </a:rPr>
              <a:t>consistent</a:t>
            </a:r>
            <a:r>
              <a:rPr sz="2400" spc="-30">
                <a:latin typeface="Calibri"/>
                <a:cs typeface="Calibri"/>
              </a:rPr>
              <a:t> </a:t>
            </a:r>
            <a:r>
              <a:rPr sz="2400">
                <a:latin typeface="Calibri"/>
                <a:cs typeface="Calibri"/>
              </a:rPr>
              <a:t>with</a:t>
            </a:r>
            <a:r>
              <a:rPr sz="2400" spc="-45">
                <a:latin typeface="Calibri"/>
                <a:cs typeface="Calibri"/>
              </a:rPr>
              <a:t> </a:t>
            </a:r>
            <a:r>
              <a:rPr sz="2400">
                <a:latin typeface="Calibri"/>
                <a:cs typeface="Calibri"/>
              </a:rPr>
              <a:t>this</a:t>
            </a:r>
            <a:r>
              <a:rPr sz="2400" spc="-20">
                <a:latin typeface="Calibri"/>
                <a:cs typeface="Calibri"/>
              </a:rPr>
              <a:t> </a:t>
            </a:r>
            <a:r>
              <a:rPr sz="2400">
                <a:latin typeface="Calibri"/>
                <a:cs typeface="Calibri"/>
              </a:rPr>
              <a:t>class,</a:t>
            </a:r>
            <a:r>
              <a:rPr sz="2400" spc="-55">
                <a:latin typeface="Calibri"/>
                <a:cs typeface="Calibri"/>
              </a:rPr>
              <a:t> </a:t>
            </a:r>
            <a:r>
              <a:rPr sz="2400">
                <a:latin typeface="Calibri"/>
                <a:cs typeface="Calibri"/>
              </a:rPr>
              <a:t>we</a:t>
            </a:r>
            <a:r>
              <a:rPr sz="2400" spc="-45">
                <a:latin typeface="Calibri"/>
                <a:cs typeface="Calibri"/>
              </a:rPr>
              <a:t> </a:t>
            </a:r>
            <a:r>
              <a:rPr sz="2400" spc="-10">
                <a:latin typeface="Calibri"/>
                <a:cs typeface="Calibri"/>
              </a:rPr>
              <a:t>minimize:</a:t>
            </a:r>
            <a:endParaRPr sz="2400">
              <a:latin typeface="Calibri"/>
              <a:cs typeface="Calibri"/>
            </a:endParaRPr>
          </a:p>
        </p:txBody>
      </p:sp>
      <p:grpSp>
        <p:nvGrpSpPr>
          <p:cNvPr id="4" name="object 4"/>
          <p:cNvGrpSpPr/>
          <p:nvPr/>
        </p:nvGrpSpPr>
        <p:grpSpPr>
          <a:xfrm>
            <a:off x="1132954" y="3204082"/>
            <a:ext cx="1489710" cy="308610"/>
            <a:chOff x="1132954" y="3204082"/>
            <a:chExt cx="1489710" cy="308610"/>
          </a:xfrm>
        </p:grpSpPr>
        <p:pic>
          <p:nvPicPr>
            <p:cNvPr id="5" name="object 5"/>
            <p:cNvPicPr/>
            <p:nvPr/>
          </p:nvPicPr>
          <p:blipFill>
            <a:blip r:embed="rId4" cstate="print"/>
            <a:stretch>
              <a:fillRect/>
            </a:stretch>
          </p:blipFill>
          <p:spPr>
            <a:xfrm>
              <a:off x="1132954" y="3204082"/>
              <a:ext cx="522871" cy="308228"/>
            </a:xfrm>
            <a:prstGeom prst="rect">
              <a:avLst/>
            </a:prstGeom>
          </p:spPr>
        </p:pic>
        <p:sp>
          <p:nvSpPr>
            <p:cNvPr id="6" name="object 6"/>
            <p:cNvSpPr/>
            <p:nvPr/>
          </p:nvSpPr>
          <p:spPr>
            <a:xfrm>
              <a:off x="1693163" y="3398540"/>
              <a:ext cx="123825" cy="16510"/>
            </a:xfrm>
            <a:custGeom>
              <a:avLst/>
              <a:gdLst/>
              <a:ahLst/>
              <a:cxnLst/>
              <a:rect l="l" t="t" r="r" b="b"/>
              <a:pathLst>
                <a:path w="123825" h="16510">
                  <a:moveTo>
                    <a:pt x="123229" y="0"/>
                  </a:moveTo>
                  <a:lnTo>
                    <a:pt x="0" y="0"/>
                  </a:lnTo>
                  <a:lnTo>
                    <a:pt x="0" y="16362"/>
                  </a:lnTo>
                  <a:lnTo>
                    <a:pt x="123229" y="16362"/>
                  </a:lnTo>
                  <a:lnTo>
                    <a:pt x="123229" y="0"/>
                  </a:lnTo>
                  <a:close/>
                </a:path>
              </a:pathLst>
            </a:custGeom>
            <a:solidFill>
              <a:srgbClr val="000000"/>
            </a:solidFill>
          </p:spPr>
          <p:txBody>
            <a:bodyPr wrap="square" lIns="0" tIns="0" rIns="0" bIns="0" rtlCol="0"/>
            <a:lstStyle/>
            <a:p>
              <a:endParaRPr/>
            </a:p>
          </p:txBody>
        </p:sp>
        <p:pic>
          <p:nvPicPr>
            <p:cNvPr id="7" name="object 7"/>
            <p:cNvPicPr/>
            <p:nvPr/>
          </p:nvPicPr>
          <p:blipFill>
            <a:blip r:embed="rId5" cstate="print"/>
            <a:stretch>
              <a:fillRect/>
            </a:stretch>
          </p:blipFill>
          <p:spPr>
            <a:xfrm>
              <a:off x="1842262" y="3323335"/>
              <a:ext cx="779780" cy="187578"/>
            </a:xfrm>
            <a:prstGeom prst="rect">
              <a:avLst/>
            </a:prstGeom>
          </p:spPr>
        </p:pic>
      </p:grpSp>
      <p:pic>
        <p:nvPicPr>
          <p:cNvPr id="8" name="object 8"/>
          <p:cNvPicPr/>
          <p:nvPr/>
        </p:nvPicPr>
        <p:blipFill>
          <a:blip r:embed="rId6" cstate="print"/>
          <a:stretch>
            <a:fillRect/>
          </a:stretch>
        </p:blipFill>
        <p:spPr>
          <a:xfrm>
            <a:off x="2677160" y="3179064"/>
            <a:ext cx="1301750" cy="292226"/>
          </a:xfrm>
          <a:prstGeom prst="rect">
            <a:avLst/>
          </a:prstGeom>
        </p:spPr>
      </p:pic>
      <p:sp>
        <p:nvSpPr>
          <p:cNvPr id="9" name="object 9"/>
          <p:cNvSpPr/>
          <p:nvPr/>
        </p:nvSpPr>
        <p:spPr>
          <a:xfrm>
            <a:off x="4112641" y="3279394"/>
            <a:ext cx="183515" cy="81915"/>
          </a:xfrm>
          <a:custGeom>
            <a:avLst/>
            <a:gdLst/>
            <a:ahLst/>
            <a:cxnLst/>
            <a:rect l="l" t="t" r="r" b="b"/>
            <a:pathLst>
              <a:path w="183514" h="81914">
                <a:moveTo>
                  <a:pt x="183261" y="61722"/>
                </a:moveTo>
                <a:lnTo>
                  <a:pt x="0" y="61722"/>
                </a:lnTo>
                <a:lnTo>
                  <a:pt x="0" y="81534"/>
                </a:lnTo>
                <a:lnTo>
                  <a:pt x="183261" y="81534"/>
                </a:lnTo>
                <a:lnTo>
                  <a:pt x="183261" y="61722"/>
                </a:lnTo>
                <a:close/>
              </a:path>
              <a:path w="183514" h="81914">
                <a:moveTo>
                  <a:pt x="183261" y="0"/>
                </a:moveTo>
                <a:lnTo>
                  <a:pt x="0" y="0"/>
                </a:lnTo>
                <a:lnTo>
                  <a:pt x="0" y="19685"/>
                </a:lnTo>
                <a:lnTo>
                  <a:pt x="183261" y="19685"/>
                </a:lnTo>
                <a:lnTo>
                  <a:pt x="183261" y="0"/>
                </a:lnTo>
                <a:close/>
              </a:path>
            </a:pathLst>
          </a:custGeom>
          <a:solidFill>
            <a:srgbClr val="000000"/>
          </a:solidFill>
        </p:spPr>
        <p:txBody>
          <a:bodyPr wrap="square" lIns="0" tIns="0" rIns="0" bIns="0" rtlCol="0"/>
          <a:lstStyle/>
          <a:p>
            <a:endParaRPr/>
          </a:p>
        </p:txBody>
      </p:sp>
      <p:sp>
        <p:nvSpPr>
          <p:cNvPr id="10" name="object 10"/>
          <p:cNvSpPr/>
          <p:nvPr/>
        </p:nvSpPr>
        <p:spPr>
          <a:xfrm>
            <a:off x="4424298" y="3310151"/>
            <a:ext cx="183515" cy="20320"/>
          </a:xfrm>
          <a:custGeom>
            <a:avLst/>
            <a:gdLst/>
            <a:ahLst/>
            <a:cxnLst/>
            <a:rect l="l" t="t" r="r" b="b"/>
            <a:pathLst>
              <a:path w="183514" h="20320">
                <a:moveTo>
                  <a:pt x="183349" y="0"/>
                </a:moveTo>
                <a:lnTo>
                  <a:pt x="0" y="0"/>
                </a:lnTo>
                <a:lnTo>
                  <a:pt x="0" y="19789"/>
                </a:lnTo>
                <a:lnTo>
                  <a:pt x="183349" y="19789"/>
                </a:lnTo>
                <a:lnTo>
                  <a:pt x="183349" y="0"/>
                </a:lnTo>
                <a:close/>
              </a:path>
            </a:pathLst>
          </a:custGeom>
          <a:solidFill>
            <a:srgbClr val="000000"/>
          </a:solidFill>
        </p:spPr>
        <p:txBody>
          <a:bodyPr wrap="square" lIns="0" tIns="0" rIns="0" bIns="0" rtlCol="0"/>
          <a:lstStyle/>
          <a:p>
            <a:endParaRPr/>
          </a:p>
        </p:txBody>
      </p:sp>
      <p:grpSp>
        <p:nvGrpSpPr>
          <p:cNvPr id="11" name="object 11"/>
          <p:cNvGrpSpPr/>
          <p:nvPr/>
        </p:nvGrpSpPr>
        <p:grpSpPr>
          <a:xfrm>
            <a:off x="4756150" y="3156839"/>
            <a:ext cx="1516380" cy="316865"/>
            <a:chOff x="4756150" y="3156839"/>
            <a:chExt cx="1516380" cy="316865"/>
          </a:xfrm>
        </p:grpSpPr>
        <p:sp>
          <p:nvSpPr>
            <p:cNvPr id="12" name="object 12"/>
            <p:cNvSpPr/>
            <p:nvPr/>
          </p:nvSpPr>
          <p:spPr>
            <a:xfrm>
              <a:off x="4756150" y="3194177"/>
              <a:ext cx="386715" cy="280035"/>
            </a:xfrm>
            <a:custGeom>
              <a:avLst/>
              <a:gdLst/>
              <a:ahLst/>
              <a:cxnLst/>
              <a:rect l="l" t="t" r="r" b="b"/>
              <a:pathLst>
                <a:path w="386714" h="280035">
                  <a:moveTo>
                    <a:pt x="319404" y="68199"/>
                  </a:moveTo>
                  <a:lnTo>
                    <a:pt x="304291" y="68199"/>
                  </a:lnTo>
                  <a:lnTo>
                    <a:pt x="296925" y="69214"/>
                  </a:lnTo>
                  <a:lnTo>
                    <a:pt x="283210" y="73278"/>
                  </a:lnTo>
                  <a:lnTo>
                    <a:pt x="277240" y="76326"/>
                  </a:lnTo>
                  <a:lnTo>
                    <a:pt x="272288" y="80518"/>
                  </a:lnTo>
                  <a:lnTo>
                    <a:pt x="268478" y="83565"/>
                  </a:lnTo>
                  <a:lnTo>
                    <a:pt x="267111" y="84709"/>
                  </a:lnTo>
                  <a:lnTo>
                    <a:pt x="263271" y="89788"/>
                  </a:lnTo>
                  <a:lnTo>
                    <a:pt x="260476" y="96138"/>
                  </a:lnTo>
                  <a:lnTo>
                    <a:pt x="257683" y="102362"/>
                  </a:lnTo>
                  <a:lnTo>
                    <a:pt x="256333" y="109600"/>
                  </a:lnTo>
                  <a:lnTo>
                    <a:pt x="256369" y="127888"/>
                  </a:lnTo>
                  <a:lnTo>
                    <a:pt x="258063" y="135636"/>
                  </a:lnTo>
                  <a:lnTo>
                    <a:pt x="261874" y="142748"/>
                  </a:lnTo>
                  <a:lnTo>
                    <a:pt x="264241" y="147320"/>
                  </a:lnTo>
                  <a:lnTo>
                    <a:pt x="265678" y="149987"/>
                  </a:lnTo>
                  <a:lnTo>
                    <a:pt x="271017" y="155575"/>
                  </a:lnTo>
                  <a:lnTo>
                    <a:pt x="278129" y="159765"/>
                  </a:lnTo>
                  <a:lnTo>
                    <a:pt x="270128" y="165735"/>
                  </a:lnTo>
                  <a:lnTo>
                    <a:pt x="264540" y="171196"/>
                  </a:lnTo>
                  <a:lnTo>
                    <a:pt x="258190" y="180594"/>
                  </a:lnTo>
                  <a:lnTo>
                    <a:pt x="256539" y="185800"/>
                  </a:lnTo>
                  <a:lnTo>
                    <a:pt x="256539" y="196342"/>
                  </a:lnTo>
                  <a:lnTo>
                    <a:pt x="257937" y="200660"/>
                  </a:lnTo>
                  <a:lnTo>
                    <a:pt x="263271" y="208025"/>
                  </a:lnTo>
                  <a:lnTo>
                    <a:pt x="266953" y="210820"/>
                  </a:lnTo>
                  <a:lnTo>
                    <a:pt x="271525" y="212725"/>
                  </a:lnTo>
                  <a:lnTo>
                    <a:pt x="263905" y="216535"/>
                  </a:lnTo>
                  <a:lnTo>
                    <a:pt x="258063" y="220980"/>
                  </a:lnTo>
                  <a:lnTo>
                    <a:pt x="253873" y="226187"/>
                  </a:lnTo>
                  <a:lnTo>
                    <a:pt x="250624" y="230124"/>
                  </a:lnTo>
                  <a:lnTo>
                    <a:pt x="249591" y="231521"/>
                  </a:lnTo>
                  <a:lnTo>
                    <a:pt x="247875" y="236347"/>
                  </a:lnTo>
                  <a:lnTo>
                    <a:pt x="247790" y="250717"/>
                  </a:lnTo>
                  <a:lnTo>
                    <a:pt x="249174" y="255905"/>
                  </a:lnTo>
                  <a:lnTo>
                    <a:pt x="252475" y="260476"/>
                  </a:lnTo>
                  <a:lnTo>
                    <a:pt x="255650" y="265175"/>
                  </a:lnTo>
                  <a:lnTo>
                    <a:pt x="260223" y="268859"/>
                  </a:lnTo>
                  <a:lnTo>
                    <a:pt x="266191" y="271652"/>
                  </a:lnTo>
                  <a:lnTo>
                    <a:pt x="272034" y="274447"/>
                  </a:lnTo>
                  <a:lnTo>
                    <a:pt x="279146" y="276478"/>
                  </a:lnTo>
                  <a:lnTo>
                    <a:pt x="287400" y="277749"/>
                  </a:lnTo>
                  <a:lnTo>
                    <a:pt x="293776" y="278509"/>
                  </a:lnTo>
                  <a:lnTo>
                    <a:pt x="301454" y="279145"/>
                  </a:lnTo>
                  <a:lnTo>
                    <a:pt x="302123" y="279145"/>
                  </a:lnTo>
                  <a:lnTo>
                    <a:pt x="309926" y="279526"/>
                  </a:lnTo>
                  <a:lnTo>
                    <a:pt x="314833" y="279526"/>
                  </a:lnTo>
                  <a:lnTo>
                    <a:pt x="324691" y="279145"/>
                  </a:lnTo>
                  <a:lnTo>
                    <a:pt x="361162" y="267715"/>
                  </a:lnTo>
                  <a:lnTo>
                    <a:pt x="314578" y="267715"/>
                  </a:lnTo>
                  <a:lnTo>
                    <a:pt x="304337" y="267331"/>
                  </a:lnTo>
                  <a:lnTo>
                    <a:pt x="271399" y="236347"/>
                  </a:lnTo>
                  <a:lnTo>
                    <a:pt x="272669" y="231521"/>
                  </a:lnTo>
                  <a:lnTo>
                    <a:pt x="277749" y="223138"/>
                  </a:lnTo>
                  <a:lnTo>
                    <a:pt x="281559" y="219075"/>
                  </a:lnTo>
                  <a:lnTo>
                    <a:pt x="286638" y="215392"/>
                  </a:lnTo>
                  <a:lnTo>
                    <a:pt x="378941" y="215392"/>
                  </a:lnTo>
                  <a:lnTo>
                    <a:pt x="377316" y="212217"/>
                  </a:lnTo>
                  <a:lnTo>
                    <a:pt x="337312" y="194056"/>
                  </a:lnTo>
                  <a:lnTo>
                    <a:pt x="294894" y="194056"/>
                  </a:lnTo>
                  <a:lnTo>
                    <a:pt x="289813" y="193675"/>
                  </a:lnTo>
                  <a:lnTo>
                    <a:pt x="283210" y="192150"/>
                  </a:lnTo>
                  <a:lnTo>
                    <a:pt x="280797" y="190753"/>
                  </a:lnTo>
                  <a:lnTo>
                    <a:pt x="278002" y="186944"/>
                  </a:lnTo>
                  <a:lnTo>
                    <a:pt x="277240" y="184276"/>
                  </a:lnTo>
                  <a:lnTo>
                    <a:pt x="277240" y="175006"/>
                  </a:lnTo>
                  <a:lnTo>
                    <a:pt x="281050" y="169290"/>
                  </a:lnTo>
                  <a:lnTo>
                    <a:pt x="288544" y="163575"/>
                  </a:lnTo>
                  <a:lnTo>
                    <a:pt x="333577" y="163575"/>
                  </a:lnTo>
                  <a:lnTo>
                    <a:pt x="334232" y="163433"/>
                  </a:lnTo>
                  <a:lnTo>
                    <a:pt x="344062" y="159303"/>
                  </a:lnTo>
                  <a:lnTo>
                    <a:pt x="350482" y="154812"/>
                  </a:lnTo>
                  <a:lnTo>
                    <a:pt x="302767" y="154812"/>
                  </a:lnTo>
                  <a:lnTo>
                    <a:pt x="295528" y="151384"/>
                  </a:lnTo>
                  <a:lnTo>
                    <a:pt x="282835" y="116077"/>
                  </a:lnTo>
                  <a:lnTo>
                    <a:pt x="283168" y="109982"/>
                  </a:lnTo>
                  <a:lnTo>
                    <a:pt x="283190" y="109600"/>
                  </a:lnTo>
                  <a:lnTo>
                    <a:pt x="283303" y="107616"/>
                  </a:lnTo>
                  <a:lnTo>
                    <a:pt x="302513" y="79501"/>
                  </a:lnTo>
                  <a:lnTo>
                    <a:pt x="386207" y="79501"/>
                  </a:lnTo>
                  <a:lnTo>
                    <a:pt x="386207" y="70738"/>
                  </a:lnTo>
                  <a:lnTo>
                    <a:pt x="333501" y="70738"/>
                  </a:lnTo>
                  <a:lnTo>
                    <a:pt x="326937" y="69214"/>
                  </a:lnTo>
                  <a:lnTo>
                    <a:pt x="327387" y="69214"/>
                  </a:lnTo>
                  <a:lnTo>
                    <a:pt x="319404" y="68199"/>
                  </a:lnTo>
                  <a:close/>
                </a:path>
                <a:path w="386714" h="280035">
                  <a:moveTo>
                    <a:pt x="378941" y="215392"/>
                  </a:moveTo>
                  <a:lnTo>
                    <a:pt x="286638" y="215392"/>
                  </a:lnTo>
                  <a:lnTo>
                    <a:pt x="292735" y="215900"/>
                  </a:lnTo>
                  <a:lnTo>
                    <a:pt x="299847" y="216281"/>
                  </a:lnTo>
                  <a:lnTo>
                    <a:pt x="335788" y="216281"/>
                  </a:lnTo>
                  <a:lnTo>
                    <a:pt x="340487" y="216915"/>
                  </a:lnTo>
                  <a:lnTo>
                    <a:pt x="344042" y="218059"/>
                  </a:lnTo>
                  <a:lnTo>
                    <a:pt x="347599" y="219328"/>
                  </a:lnTo>
                  <a:lnTo>
                    <a:pt x="350392" y="220980"/>
                  </a:lnTo>
                  <a:lnTo>
                    <a:pt x="352298" y="223138"/>
                  </a:lnTo>
                  <a:lnTo>
                    <a:pt x="354202" y="225171"/>
                  </a:lnTo>
                  <a:lnTo>
                    <a:pt x="355600" y="227584"/>
                  </a:lnTo>
                  <a:lnTo>
                    <a:pt x="356235" y="230124"/>
                  </a:lnTo>
                  <a:lnTo>
                    <a:pt x="356997" y="232790"/>
                  </a:lnTo>
                  <a:lnTo>
                    <a:pt x="357250" y="235458"/>
                  </a:lnTo>
                  <a:lnTo>
                    <a:pt x="357250" y="244221"/>
                  </a:lnTo>
                  <a:lnTo>
                    <a:pt x="323469" y="267715"/>
                  </a:lnTo>
                  <a:lnTo>
                    <a:pt x="361162" y="267715"/>
                  </a:lnTo>
                  <a:lnTo>
                    <a:pt x="381405" y="232790"/>
                  </a:lnTo>
                  <a:lnTo>
                    <a:pt x="381508" y="224027"/>
                  </a:lnTo>
                  <a:lnTo>
                    <a:pt x="380194" y="218059"/>
                  </a:lnTo>
                  <a:lnTo>
                    <a:pt x="380111" y="217677"/>
                  </a:lnTo>
                  <a:lnTo>
                    <a:pt x="378941" y="215392"/>
                  </a:lnTo>
                  <a:close/>
                </a:path>
                <a:path w="386714" h="280035">
                  <a:moveTo>
                    <a:pt x="333577" y="163575"/>
                  </a:moveTo>
                  <a:lnTo>
                    <a:pt x="288544" y="163575"/>
                  </a:lnTo>
                  <a:lnTo>
                    <a:pt x="294886" y="165735"/>
                  </a:lnTo>
                  <a:lnTo>
                    <a:pt x="295303" y="165735"/>
                  </a:lnTo>
                  <a:lnTo>
                    <a:pt x="301625" y="166750"/>
                  </a:lnTo>
                  <a:lnTo>
                    <a:pt x="309879" y="166750"/>
                  </a:lnTo>
                  <a:lnTo>
                    <a:pt x="322830" y="165919"/>
                  </a:lnTo>
                  <a:lnTo>
                    <a:pt x="333577" y="163575"/>
                  </a:lnTo>
                  <a:close/>
                </a:path>
                <a:path w="386714" h="280035">
                  <a:moveTo>
                    <a:pt x="386207" y="79501"/>
                  </a:moveTo>
                  <a:lnTo>
                    <a:pt x="317500" y="79501"/>
                  </a:lnTo>
                  <a:lnTo>
                    <a:pt x="322325" y="80899"/>
                  </a:lnTo>
                  <a:lnTo>
                    <a:pt x="326644" y="83565"/>
                  </a:lnTo>
                  <a:lnTo>
                    <a:pt x="340487" y="109600"/>
                  </a:lnTo>
                  <a:lnTo>
                    <a:pt x="340487" y="123189"/>
                  </a:lnTo>
                  <a:lnTo>
                    <a:pt x="340014" y="127557"/>
                  </a:lnTo>
                  <a:lnTo>
                    <a:pt x="339978" y="127888"/>
                  </a:lnTo>
                  <a:lnTo>
                    <a:pt x="338963" y="132207"/>
                  </a:lnTo>
                  <a:lnTo>
                    <a:pt x="337820" y="136651"/>
                  </a:lnTo>
                  <a:lnTo>
                    <a:pt x="336296" y="140588"/>
                  </a:lnTo>
                  <a:lnTo>
                    <a:pt x="334010" y="143890"/>
                  </a:lnTo>
                  <a:lnTo>
                    <a:pt x="331724" y="147320"/>
                  </a:lnTo>
                  <a:lnTo>
                    <a:pt x="328929" y="149987"/>
                  </a:lnTo>
                  <a:lnTo>
                    <a:pt x="325247" y="151892"/>
                  </a:lnTo>
                  <a:lnTo>
                    <a:pt x="321690" y="153797"/>
                  </a:lnTo>
                  <a:lnTo>
                    <a:pt x="317373" y="154812"/>
                  </a:lnTo>
                  <a:lnTo>
                    <a:pt x="350482" y="154812"/>
                  </a:lnTo>
                  <a:lnTo>
                    <a:pt x="367284" y="116077"/>
                  </a:lnTo>
                  <a:lnTo>
                    <a:pt x="367224" y="109600"/>
                  </a:lnTo>
                  <a:lnTo>
                    <a:pt x="366395" y="104267"/>
                  </a:lnTo>
                  <a:lnTo>
                    <a:pt x="362838" y="93599"/>
                  </a:lnTo>
                  <a:lnTo>
                    <a:pt x="360425" y="89408"/>
                  </a:lnTo>
                  <a:lnTo>
                    <a:pt x="357250" y="86360"/>
                  </a:lnTo>
                  <a:lnTo>
                    <a:pt x="358648" y="84709"/>
                  </a:lnTo>
                  <a:lnTo>
                    <a:pt x="386207" y="84709"/>
                  </a:lnTo>
                  <a:lnTo>
                    <a:pt x="386207" y="79501"/>
                  </a:lnTo>
                  <a:close/>
                </a:path>
                <a:path w="386714" h="280035">
                  <a:moveTo>
                    <a:pt x="386207" y="84709"/>
                  </a:moveTo>
                  <a:lnTo>
                    <a:pt x="358648" y="84709"/>
                  </a:lnTo>
                  <a:lnTo>
                    <a:pt x="386207" y="85725"/>
                  </a:lnTo>
                  <a:lnTo>
                    <a:pt x="386207" y="84709"/>
                  </a:lnTo>
                  <a:close/>
                </a:path>
                <a:path w="386714" h="280035">
                  <a:moveTo>
                    <a:pt x="157861" y="68199"/>
                  </a:moveTo>
                  <a:lnTo>
                    <a:pt x="116905" y="81117"/>
                  </a:lnTo>
                  <a:lnTo>
                    <a:pt x="94059" y="120586"/>
                  </a:lnTo>
                  <a:lnTo>
                    <a:pt x="92010" y="144272"/>
                  </a:lnTo>
                  <a:lnTo>
                    <a:pt x="92948" y="159638"/>
                  </a:lnTo>
                  <a:lnTo>
                    <a:pt x="92969" y="159992"/>
                  </a:lnTo>
                  <a:lnTo>
                    <a:pt x="95907" y="173989"/>
                  </a:lnTo>
                  <a:lnTo>
                    <a:pt x="96027" y="174561"/>
                  </a:lnTo>
                  <a:lnTo>
                    <a:pt x="101109" y="186940"/>
                  </a:lnTo>
                  <a:lnTo>
                    <a:pt x="140922" y="214249"/>
                  </a:lnTo>
                  <a:lnTo>
                    <a:pt x="155448" y="215392"/>
                  </a:lnTo>
                  <a:lnTo>
                    <a:pt x="165397" y="214868"/>
                  </a:lnTo>
                  <a:lnTo>
                    <a:pt x="174656" y="213296"/>
                  </a:lnTo>
                  <a:lnTo>
                    <a:pt x="183201" y="210677"/>
                  </a:lnTo>
                  <a:lnTo>
                    <a:pt x="191008" y="207010"/>
                  </a:lnTo>
                  <a:lnTo>
                    <a:pt x="196087" y="203581"/>
                  </a:lnTo>
                  <a:lnTo>
                    <a:pt x="157734" y="203581"/>
                  </a:lnTo>
                  <a:lnTo>
                    <a:pt x="149189" y="202557"/>
                  </a:lnTo>
                  <a:lnTo>
                    <a:pt x="122475" y="167163"/>
                  </a:lnTo>
                  <a:lnTo>
                    <a:pt x="120014" y="140081"/>
                  </a:lnTo>
                  <a:lnTo>
                    <a:pt x="120630" y="126456"/>
                  </a:lnTo>
                  <a:lnTo>
                    <a:pt x="134973" y="88796"/>
                  </a:lnTo>
                  <a:lnTo>
                    <a:pt x="157225" y="80010"/>
                  </a:lnTo>
                  <a:lnTo>
                    <a:pt x="198498" y="80010"/>
                  </a:lnTo>
                  <a:lnTo>
                    <a:pt x="196955" y="78646"/>
                  </a:lnTo>
                  <a:lnTo>
                    <a:pt x="185867" y="72860"/>
                  </a:lnTo>
                  <a:lnTo>
                    <a:pt x="172813" y="69363"/>
                  </a:lnTo>
                  <a:lnTo>
                    <a:pt x="157861" y="68199"/>
                  </a:lnTo>
                  <a:close/>
                </a:path>
                <a:path w="386714" h="280035">
                  <a:moveTo>
                    <a:pt x="198498" y="80010"/>
                  </a:moveTo>
                  <a:lnTo>
                    <a:pt x="164464" y="80010"/>
                  </a:lnTo>
                  <a:lnTo>
                    <a:pt x="170814" y="82169"/>
                  </a:lnTo>
                  <a:lnTo>
                    <a:pt x="176275" y="86740"/>
                  </a:lnTo>
                  <a:lnTo>
                    <a:pt x="192976" y="123620"/>
                  </a:lnTo>
                  <a:lnTo>
                    <a:pt x="194310" y="152019"/>
                  </a:lnTo>
                  <a:lnTo>
                    <a:pt x="193675" y="159638"/>
                  </a:lnTo>
                  <a:lnTo>
                    <a:pt x="179324" y="195580"/>
                  </a:lnTo>
                  <a:lnTo>
                    <a:pt x="164337" y="203581"/>
                  </a:lnTo>
                  <a:lnTo>
                    <a:pt x="196087" y="203581"/>
                  </a:lnTo>
                  <a:lnTo>
                    <a:pt x="220424" y="162687"/>
                  </a:lnTo>
                  <a:lnTo>
                    <a:pt x="222498" y="140081"/>
                  </a:lnTo>
                  <a:lnTo>
                    <a:pt x="222503" y="139953"/>
                  </a:lnTo>
                  <a:lnTo>
                    <a:pt x="213288" y="97002"/>
                  </a:lnTo>
                  <a:lnTo>
                    <a:pt x="206231" y="86899"/>
                  </a:lnTo>
                  <a:lnTo>
                    <a:pt x="206121" y="86740"/>
                  </a:lnTo>
                  <a:lnTo>
                    <a:pt x="198498" y="80010"/>
                  </a:lnTo>
                  <a:close/>
                </a:path>
                <a:path w="386714" h="280035">
                  <a:moveTo>
                    <a:pt x="44703" y="0"/>
                  </a:moveTo>
                  <a:lnTo>
                    <a:pt x="35813" y="0"/>
                  </a:lnTo>
                  <a:lnTo>
                    <a:pt x="0" y="1524"/>
                  </a:lnTo>
                  <a:lnTo>
                    <a:pt x="0" y="9271"/>
                  </a:lnTo>
                  <a:lnTo>
                    <a:pt x="5079" y="10160"/>
                  </a:lnTo>
                  <a:lnTo>
                    <a:pt x="8509" y="11049"/>
                  </a:lnTo>
                  <a:lnTo>
                    <a:pt x="10413" y="11937"/>
                  </a:lnTo>
                  <a:lnTo>
                    <a:pt x="12446" y="12826"/>
                  </a:lnTo>
                  <a:lnTo>
                    <a:pt x="13970" y="14097"/>
                  </a:lnTo>
                  <a:lnTo>
                    <a:pt x="19050" y="185420"/>
                  </a:lnTo>
                  <a:lnTo>
                    <a:pt x="18287" y="192150"/>
                  </a:lnTo>
                  <a:lnTo>
                    <a:pt x="2286" y="205739"/>
                  </a:lnTo>
                  <a:lnTo>
                    <a:pt x="2286" y="212978"/>
                  </a:lnTo>
                  <a:lnTo>
                    <a:pt x="61467" y="212978"/>
                  </a:lnTo>
                  <a:lnTo>
                    <a:pt x="61467" y="205739"/>
                  </a:lnTo>
                  <a:lnTo>
                    <a:pt x="56387" y="204343"/>
                  </a:lnTo>
                  <a:lnTo>
                    <a:pt x="53039" y="203073"/>
                  </a:lnTo>
                  <a:lnTo>
                    <a:pt x="52859" y="203073"/>
                  </a:lnTo>
                  <a:lnTo>
                    <a:pt x="50546" y="201168"/>
                  </a:lnTo>
                  <a:lnTo>
                    <a:pt x="48260" y="199389"/>
                  </a:lnTo>
                  <a:lnTo>
                    <a:pt x="46736" y="196850"/>
                  </a:lnTo>
                  <a:lnTo>
                    <a:pt x="45212" y="190246"/>
                  </a:lnTo>
                  <a:lnTo>
                    <a:pt x="44801" y="185420"/>
                  </a:lnTo>
                  <a:lnTo>
                    <a:pt x="44703" y="0"/>
                  </a:lnTo>
                  <a:close/>
                </a:path>
              </a:pathLst>
            </a:custGeom>
            <a:solidFill>
              <a:srgbClr val="000000"/>
            </a:solidFill>
          </p:spPr>
          <p:txBody>
            <a:bodyPr wrap="square" lIns="0" tIns="0" rIns="0" bIns="0" rtlCol="0"/>
            <a:lstStyle/>
            <a:p>
              <a:endParaRPr/>
            </a:p>
          </p:txBody>
        </p:sp>
        <p:pic>
          <p:nvPicPr>
            <p:cNvPr id="13" name="object 13"/>
            <p:cNvPicPr/>
            <p:nvPr/>
          </p:nvPicPr>
          <p:blipFill>
            <a:blip r:embed="rId7" cstate="print"/>
            <a:stretch>
              <a:fillRect/>
            </a:stretch>
          </p:blipFill>
          <p:spPr>
            <a:xfrm>
              <a:off x="5206428" y="3264916"/>
              <a:ext cx="162623" cy="144653"/>
            </a:xfrm>
            <a:prstGeom prst="rect">
              <a:avLst/>
            </a:prstGeom>
          </p:spPr>
        </p:pic>
        <p:sp>
          <p:nvSpPr>
            <p:cNvPr id="14" name="object 14"/>
            <p:cNvSpPr/>
            <p:nvPr/>
          </p:nvSpPr>
          <p:spPr>
            <a:xfrm>
              <a:off x="5404993" y="3179064"/>
              <a:ext cx="867410" cy="282575"/>
            </a:xfrm>
            <a:custGeom>
              <a:avLst/>
              <a:gdLst/>
              <a:ahLst/>
              <a:cxnLst/>
              <a:rect l="l" t="t" r="r" b="b"/>
              <a:pathLst>
                <a:path w="867410" h="282575">
                  <a:moveTo>
                    <a:pt x="777240" y="0"/>
                  </a:moveTo>
                  <a:lnTo>
                    <a:pt x="773303" y="11430"/>
                  </a:lnTo>
                  <a:lnTo>
                    <a:pt x="789610" y="18504"/>
                  </a:lnTo>
                  <a:lnTo>
                    <a:pt x="803656" y="28305"/>
                  </a:lnTo>
                  <a:lnTo>
                    <a:pt x="832199" y="73798"/>
                  </a:lnTo>
                  <a:lnTo>
                    <a:pt x="840527" y="115232"/>
                  </a:lnTo>
                  <a:lnTo>
                    <a:pt x="840581" y="115605"/>
                  </a:lnTo>
                  <a:lnTo>
                    <a:pt x="841629" y="139700"/>
                  </a:lnTo>
                  <a:lnTo>
                    <a:pt x="840581" y="164562"/>
                  </a:lnTo>
                  <a:lnTo>
                    <a:pt x="837438" y="187150"/>
                  </a:lnTo>
                  <a:lnTo>
                    <a:pt x="824865" y="225551"/>
                  </a:lnTo>
                  <a:lnTo>
                    <a:pt x="789807" y="263646"/>
                  </a:lnTo>
                  <a:lnTo>
                    <a:pt x="773684" y="270763"/>
                  </a:lnTo>
                  <a:lnTo>
                    <a:pt x="777240" y="282194"/>
                  </a:lnTo>
                  <a:lnTo>
                    <a:pt x="815800" y="264128"/>
                  </a:lnTo>
                  <a:lnTo>
                    <a:pt x="844169" y="232918"/>
                  </a:lnTo>
                  <a:lnTo>
                    <a:pt x="861536" y="191008"/>
                  </a:lnTo>
                  <a:lnTo>
                    <a:pt x="867283" y="141097"/>
                  </a:lnTo>
                  <a:lnTo>
                    <a:pt x="865851" y="115605"/>
                  </a:lnTo>
                  <a:lnTo>
                    <a:pt x="865830" y="115232"/>
                  </a:lnTo>
                  <a:lnTo>
                    <a:pt x="854209" y="69409"/>
                  </a:lnTo>
                  <a:lnTo>
                    <a:pt x="831157" y="32093"/>
                  </a:lnTo>
                  <a:lnTo>
                    <a:pt x="797768" y="7379"/>
                  </a:lnTo>
                  <a:lnTo>
                    <a:pt x="777240" y="0"/>
                  </a:lnTo>
                  <a:close/>
                </a:path>
                <a:path w="867410" h="282575">
                  <a:moveTo>
                    <a:pt x="90043" y="0"/>
                  </a:moveTo>
                  <a:lnTo>
                    <a:pt x="51657" y="18081"/>
                  </a:lnTo>
                  <a:lnTo>
                    <a:pt x="23368" y="49402"/>
                  </a:lnTo>
                  <a:lnTo>
                    <a:pt x="5826" y="91344"/>
                  </a:lnTo>
                  <a:lnTo>
                    <a:pt x="78" y="139700"/>
                  </a:lnTo>
                  <a:lnTo>
                    <a:pt x="0" y="141097"/>
                  </a:lnTo>
                  <a:lnTo>
                    <a:pt x="1452" y="167052"/>
                  </a:lnTo>
                  <a:lnTo>
                    <a:pt x="13073" y="212963"/>
                  </a:lnTo>
                  <a:lnTo>
                    <a:pt x="36125" y="250154"/>
                  </a:lnTo>
                  <a:lnTo>
                    <a:pt x="69514" y="274816"/>
                  </a:lnTo>
                  <a:lnTo>
                    <a:pt x="90043" y="282194"/>
                  </a:lnTo>
                  <a:lnTo>
                    <a:pt x="93599" y="270763"/>
                  </a:lnTo>
                  <a:lnTo>
                    <a:pt x="77549" y="263646"/>
                  </a:lnTo>
                  <a:lnTo>
                    <a:pt x="63690" y="253730"/>
                  </a:lnTo>
                  <a:lnTo>
                    <a:pt x="35210" y="207476"/>
                  </a:lnTo>
                  <a:lnTo>
                    <a:pt x="26828" y="164562"/>
                  </a:lnTo>
                  <a:lnTo>
                    <a:pt x="25781" y="139700"/>
                  </a:lnTo>
                  <a:lnTo>
                    <a:pt x="26828" y="115605"/>
                  </a:lnTo>
                  <a:lnTo>
                    <a:pt x="35210" y="73798"/>
                  </a:lnTo>
                  <a:lnTo>
                    <a:pt x="63801" y="28305"/>
                  </a:lnTo>
                  <a:lnTo>
                    <a:pt x="94107" y="11430"/>
                  </a:lnTo>
                  <a:lnTo>
                    <a:pt x="90043" y="0"/>
                  </a:lnTo>
                  <a:close/>
                </a:path>
              </a:pathLst>
            </a:custGeom>
            <a:solidFill>
              <a:srgbClr val="000000"/>
            </a:solidFill>
          </p:spPr>
          <p:txBody>
            <a:bodyPr wrap="square" lIns="0" tIns="0" rIns="0" bIns="0" rtlCol="0"/>
            <a:lstStyle/>
            <a:p>
              <a:endParaRPr/>
            </a:p>
          </p:txBody>
        </p:sp>
        <p:pic>
          <p:nvPicPr>
            <p:cNvPr id="15" name="object 15"/>
            <p:cNvPicPr/>
            <p:nvPr/>
          </p:nvPicPr>
          <p:blipFill>
            <a:blip r:embed="rId8" cstate="print"/>
            <a:stretch>
              <a:fillRect/>
            </a:stretch>
          </p:blipFill>
          <p:spPr>
            <a:xfrm>
              <a:off x="5508370" y="3156839"/>
              <a:ext cx="325119" cy="314451"/>
            </a:xfrm>
            <a:prstGeom prst="rect">
              <a:avLst/>
            </a:prstGeom>
          </p:spPr>
        </p:pic>
        <p:pic>
          <p:nvPicPr>
            <p:cNvPr id="16" name="object 16"/>
            <p:cNvPicPr/>
            <p:nvPr/>
          </p:nvPicPr>
          <p:blipFill>
            <a:blip r:embed="rId9" cstate="print"/>
            <a:stretch>
              <a:fillRect/>
            </a:stretch>
          </p:blipFill>
          <p:spPr>
            <a:xfrm>
              <a:off x="5862447" y="3257169"/>
              <a:ext cx="171068" cy="152400"/>
            </a:xfrm>
            <a:prstGeom prst="rect">
              <a:avLst/>
            </a:prstGeom>
          </p:spPr>
        </p:pic>
        <p:pic>
          <p:nvPicPr>
            <p:cNvPr id="17" name="object 17"/>
            <p:cNvPicPr/>
            <p:nvPr/>
          </p:nvPicPr>
          <p:blipFill>
            <a:blip r:embed="rId10" cstate="print"/>
            <a:stretch>
              <a:fillRect/>
            </a:stretch>
          </p:blipFill>
          <p:spPr>
            <a:xfrm>
              <a:off x="6053836" y="3360166"/>
              <a:ext cx="93852" cy="111125"/>
            </a:xfrm>
            <a:prstGeom prst="rect">
              <a:avLst/>
            </a:prstGeom>
          </p:spPr>
        </p:pic>
      </p:grpSp>
      <p:sp>
        <p:nvSpPr>
          <p:cNvPr id="18" name="object 18"/>
          <p:cNvSpPr/>
          <p:nvPr/>
        </p:nvSpPr>
        <p:spPr>
          <a:xfrm>
            <a:off x="6389115" y="3310151"/>
            <a:ext cx="183515" cy="20320"/>
          </a:xfrm>
          <a:custGeom>
            <a:avLst/>
            <a:gdLst/>
            <a:ahLst/>
            <a:cxnLst/>
            <a:rect l="l" t="t" r="r" b="b"/>
            <a:pathLst>
              <a:path w="183515" h="20320">
                <a:moveTo>
                  <a:pt x="183349" y="0"/>
                </a:moveTo>
                <a:lnTo>
                  <a:pt x="0" y="0"/>
                </a:lnTo>
                <a:lnTo>
                  <a:pt x="0" y="19789"/>
                </a:lnTo>
                <a:lnTo>
                  <a:pt x="183349" y="19789"/>
                </a:lnTo>
                <a:lnTo>
                  <a:pt x="183349" y="0"/>
                </a:lnTo>
                <a:close/>
              </a:path>
            </a:pathLst>
          </a:custGeom>
          <a:solidFill>
            <a:srgbClr val="000000"/>
          </a:solidFill>
        </p:spPr>
        <p:txBody>
          <a:bodyPr wrap="square" lIns="0" tIns="0" rIns="0" bIns="0" rtlCol="0"/>
          <a:lstStyle/>
          <a:p>
            <a:endParaRPr/>
          </a:p>
        </p:txBody>
      </p:sp>
      <p:grpSp>
        <p:nvGrpSpPr>
          <p:cNvPr id="19" name="object 19"/>
          <p:cNvGrpSpPr/>
          <p:nvPr/>
        </p:nvGrpSpPr>
        <p:grpSpPr>
          <a:xfrm>
            <a:off x="6674231" y="3029204"/>
            <a:ext cx="2426970" cy="810260"/>
            <a:chOff x="6674231" y="3029204"/>
            <a:chExt cx="2426970" cy="810260"/>
          </a:xfrm>
        </p:grpSpPr>
        <p:pic>
          <p:nvPicPr>
            <p:cNvPr id="20" name="object 20"/>
            <p:cNvPicPr/>
            <p:nvPr/>
          </p:nvPicPr>
          <p:blipFill>
            <a:blip r:embed="rId11" cstate="print"/>
            <a:stretch>
              <a:fillRect/>
            </a:stretch>
          </p:blipFill>
          <p:spPr>
            <a:xfrm>
              <a:off x="6674231" y="3651885"/>
              <a:ext cx="113411" cy="147827"/>
            </a:xfrm>
            <a:prstGeom prst="rect">
              <a:avLst/>
            </a:prstGeom>
          </p:spPr>
        </p:pic>
        <p:pic>
          <p:nvPicPr>
            <p:cNvPr id="21" name="object 21"/>
            <p:cNvPicPr/>
            <p:nvPr/>
          </p:nvPicPr>
          <p:blipFill>
            <a:blip r:embed="rId12" cstate="print"/>
            <a:stretch>
              <a:fillRect/>
            </a:stretch>
          </p:blipFill>
          <p:spPr>
            <a:xfrm>
              <a:off x="6818757" y="3671824"/>
              <a:ext cx="105283" cy="125983"/>
            </a:xfrm>
            <a:prstGeom prst="rect">
              <a:avLst/>
            </a:prstGeom>
          </p:spPr>
        </p:pic>
        <p:pic>
          <p:nvPicPr>
            <p:cNvPr id="22" name="object 22"/>
            <p:cNvPicPr/>
            <p:nvPr/>
          </p:nvPicPr>
          <p:blipFill>
            <a:blip r:embed="rId13" cstate="print"/>
            <a:stretch>
              <a:fillRect/>
            </a:stretch>
          </p:blipFill>
          <p:spPr>
            <a:xfrm>
              <a:off x="6951599" y="3029204"/>
              <a:ext cx="2149221" cy="810133"/>
            </a:xfrm>
            <a:prstGeom prst="rect">
              <a:avLst/>
            </a:prstGeom>
          </p:spPr>
        </p:pic>
      </p:grpSp>
      <p:sp>
        <p:nvSpPr>
          <p:cNvPr id="23" name="object 23"/>
          <p:cNvSpPr/>
          <p:nvPr/>
        </p:nvSpPr>
        <p:spPr>
          <a:xfrm>
            <a:off x="9172447" y="3194176"/>
            <a:ext cx="386715" cy="280035"/>
          </a:xfrm>
          <a:custGeom>
            <a:avLst/>
            <a:gdLst/>
            <a:ahLst/>
            <a:cxnLst/>
            <a:rect l="l" t="t" r="r" b="b"/>
            <a:pathLst>
              <a:path w="386715" h="280035">
                <a:moveTo>
                  <a:pt x="319404" y="68199"/>
                </a:moveTo>
                <a:lnTo>
                  <a:pt x="304292" y="68199"/>
                </a:lnTo>
                <a:lnTo>
                  <a:pt x="296925" y="69214"/>
                </a:lnTo>
                <a:lnTo>
                  <a:pt x="263398" y="89788"/>
                </a:lnTo>
                <a:lnTo>
                  <a:pt x="260603" y="96138"/>
                </a:lnTo>
                <a:lnTo>
                  <a:pt x="257682" y="102362"/>
                </a:lnTo>
                <a:lnTo>
                  <a:pt x="256333" y="109600"/>
                </a:lnTo>
                <a:lnTo>
                  <a:pt x="256375" y="127888"/>
                </a:lnTo>
                <a:lnTo>
                  <a:pt x="258191" y="135636"/>
                </a:lnTo>
                <a:lnTo>
                  <a:pt x="264241" y="147320"/>
                </a:lnTo>
                <a:lnTo>
                  <a:pt x="265678" y="149987"/>
                </a:lnTo>
                <a:lnTo>
                  <a:pt x="271018" y="155575"/>
                </a:lnTo>
                <a:lnTo>
                  <a:pt x="278256" y="159765"/>
                </a:lnTo>
                <a:lnTo>
                  <a:pt x="270128" y="165735"/>
                </a:lnTo>
                <a:lnTo>
                  <a:pt x="264541" y="171196"/>
                </a:lnTo>
                <a:lnTo>
                  <a:pt x="258191" y="180594"/>
                </a:lnTo>
                <a:lnTo>
                  <a:pt x="256667" y="185800"/>
                </a:lnTo>
                <a:lnTo>
                  <a:pt x="256667" y="196342"/>
                </a:lnTo>
                <a:lnTo>
                  <a:pt x="257936" y="200660"/>
                </a:lnTo>
                <a:lnTo>
                  <a:pt x="263271" y="208025"/>
                </a:lnTo>
                <a:lnTo>
                  <a:pt x="266953" y="210820"/>
                </a:lnTo>
                <a:lnTo>
                  <a:pt x="271652" y="212725"/>
                </a:lnTo>
                <a:lnTo>
                  <a:pt x="264032" y="216535"/>
                </a:lnTo>
                <a:lnTo>
                  <a:pt x="258063" y="220980"/>
                </a:lnTo>
                <a:lnTo>
                  <a:pt x="250726" y="230124"/>
                </a:lnTo>
                <a:lnTo>
                  <a:pt x="249713" y="231521"/>
                </a:lnTo>
                <a:lnTo>
                  <a:pt x="247650" y="236982"/>
                </a:lnTo>
                <a:lnTo>
                  <a:pt x="247760" y="250571"/>
                </a:lnTo>
                <a:lnTo>
                  <a:pt x="279273" y="276478"/>
                </a:lnTo>
                <a:lnTo>
                  <a:pt x="301529" y="279145"/>
                </a:lnTo>
                <a:lnTo>
                  <a:pt x="302201" y="279145"/>
                </a:lnTo>
                <a:lnTo>
                  <a:pt x="309997" y="279526"/>
                </a:lnTo>
                <a:lnTo>
                  <a:pt x="314959" y="279526"/>
                </a:lnTo>
                <a:lnTo>
                  <a:pt x="324746" y="279145"/>
                </a:lnTo>
                <a:lnTo>
                  <a:pt x="361253" y="267715"/>
                </a:lnTo>
                <a:lnTo>
                  <a:pt x="314705" y="267715"/>
                </a:lnTo>
                <a:lnTo>
                  <a:pt x="304446" y="267331"/>
                </a:lnTo>
                <a:lnTo>
                  <a:pt x="271525" y="236347"/>
                </a:lnTo>
                <a:lnTo>
                  <a:pt x="272796" y="231521"/>
                </a:lnTo>
                <a:lnTo>
                  <a:pt x="277875" y="223138"/>
                </a:lnTo>
                <a:lnTo>
                  <a:pt x="281558" y="219075"/>
                </a:lnTo>
                <a:lnTo>
                  <a:pt x="286638" y="215392"/>
                </a:lnTo>
                <a:lnTo>
                  <a:pt x="379068" y="215392"/>
                </a:lnTo>
                <a:lnTo>
                  <a:pt x="377444" y="212217"/>
                </a:lnTo>
                <a:lnTo>
                  <a:pt x="337438" y="194056"/>
                </a:lnTo>
                <a:lnTo>
                  <a:pt x="295021" y="194056"/>
                </a:lnTo>
                <a:lnTo>
                  <a:pt x="289941" y="193675"/>
                </a:lnTo>
                <a:lnTo>
                  <a:pt x="277241" y="184276"/>
                </a:lnTo>
                <a:lnTo>
                  <a:pt x="277241" y="175006"/>
                </a:lnTo>
                <a:lnTo>
                  <a:pt x="281050" y="169290"/>
                </a:lnTo>
                <a:lnTo>
                  <a:pt x="288671" y="163575"/>
                </a:lnTo>
                <a:lnTo>
                  <a:pt x="333640" y="163575"/>
                </a:lnTo>
                <a:lnTo>
                  <a:pt x="334295" y="163433"/>
                </a:lnTo>
                <a:lnTo>
                  <a:pt x="344134" y="159303"/>
                </a:lnTo>
                <a:lnTo>
                  <a:pt x="350597" y="154812"/>
                </a:lnTo>
                <a:lnTo>
                  <a:pt x="302895" y="154812"/>
                </a:lnTo>
                <a:lnTo>
                  <a:pt x="295655" y="151384"/>
                </a:lnTo>
                <a:lnTo>
                  <a:pt x="282962" y="116077"/>
                </a:lnTo>
                <a:lnTo>
                  <a:pt x="283295" y="109982"/>
                </a:lnTo>
                <a:lnTo>
                  <a:pt x="283317" y="109600"/>
                </a:lnTo>
                <a:lnTo>
                  <a:pt x="283430" y="107616"/>
                </a:lnTo>
                <a:lnTo>
                  <a:pt x="302513" y="79501"/>
                </a:lnTo>
                <a:lnTo>
                  <a:pt x="386206" y="79501"/>
                </a:lnTo>
                <a:lnTo>
                  <a:pt x="386206" y="70738"/>
                </a:lnTo>
                <a:lnTo>
                  <a:pt x="333501" y="70738"/>
                </a:lnTo>
                <a:lnTo>
                  <a:pt x="327054" y="69214"/>
                </a:lnTo>
                <a:lnTo>
                  <a:pt x="327532" y="69214"/>
                </a:lnTo>
                <a:lnTo>
                  <a:pt x="319404" y="68199"/>
                </a:lnTo>
                <a:close/>
              </a:path>
              <a:path w="386715" h="280035">
                <a:moveTo>
                  <a:pt x="379068" y="215392"/>
                </a:moveTo>
                <a:lnTo>
                  <a:pt x="286638" y="215392"/>
                </a:lnTo>
                <a:lnTo>
                  <a:pt x="292861" y="215900"/>
                </a:lnTo>
                <a:lnTo>
                  <a:pt x="299974" y="216281"/>
                </a:lnTo>
                <a:lnTo>
                  <a:pt x="335915" y="216281"/>
                </a:lnTo>
                <a:lnTo>
                  <a:pt x="340613" y="216915"/>
                </a:lnTo>
                <a:lnTo>
                  <a:pt x="357377" y="235458"/>
                </a:lnTo>
                <a:lnTo>
                  <a:pt x="357377" y="244221"/>
                </a:lnTo>
                <a:lnTo>
                  <a:pt x="355726" y="249427"/>
                </a:lnTo>
                <a:lnTo>
                  <a:pt x="352298" y="253873"/>
                </a:lnTo>
                <a:lnTo>
                  <a:pt x="348996" y="258318"/>
                </a:lnTo>
                <a:lnTo>
                  <a:pt x="344043" y="261747"/>
                </a:lnTo>
                <a:lnTo>
                  <a:pt x="331216" y="266573"/>
                </a:lnTo>
                <a:lnTo>
                  <a:pt x="323596" y="267715"/>
                </a:lnTo>
                <a:lnTo>
                  <a:pt x="361253" y="267715"/>
                </a:lnTo>
                <a:lnTo>
                  <a:pt x="381532" y="232790"/>
                </a:lnTo>
                <a:lnTo>
                  <a:pt x="381634" y="224027"/>
                </a:lnTo>
                <a:lnTo>
                  <a:pt x="380321" y="218059"/>
                </a:lnTo>
                <a:lnTo>
                  <a:pt x="380237" y="217677"/>
                </a:lnTo>
                <a:lnTo>
                  <a:pt x="379068" y="215392"/>
                </a:lnTo>
                <a:close/>
              </a:path>
              <a:path w="386715" h="280035">
                <a:moveTo>
                  <a:pt x="333640" y="163575"/>
                </a:moveTo>
                <a:lnTo>
                  <a:pt x="288671" y="163575"/>
                </a:lnTo>
                <a:lnTo>
                  <a:pt x="294878" y="165735"/>
                </a:lnTo>
                <a:lnTo>
                  <a:pt x="295303" y="165735"/>
                </a:lnTo>
                <a:lnTo>
                  <a:pt x="301625" y="166750"/>
                </a:lnTo>
                <a:lnTo>
                  <a:pt x="309879" y="166750"/>
                </a:lnTo>
                <a:lnTo>
                  <a:pt x="322885" y="165919"/>
                </a:lnTo>
                <a:lnTo>
                  <a:pt x="333640" y="163575"/>
                </a:lnTo>
                <a:close/>
              </a:path>
              <a:path w="386715" h="280035">
                <a:moveTo>
                  <a:pt x="386206" y="79501"/>
                </a:moveTo>
                <a:lnTo>
                  <a:pt x="317500" y="79501"/>
                </a:lnTo>
                <a:lnTo>
                  <a:pt x="322452" y="80899"/>
                </a:lnTo>
                <a:lnTo>
                  <a:pt x="326771" y="83565"/>
                </a:lnTo>
                <a:lnTo>
                  <a:pt x="330961" y="86360"/>
                </a:lnTo>
                <a:lnTo>
                  <a:pt x="334391" y="90677"/>
                </a:lnTo>
                <a:lnTo>
                  <a:pt x="336803" y="96520"/>
                </a:lnTo>
                <a:lnTo>
                  <a:pt x="339344" y="102362"/>
                </a:lnTo>
                <a:lnTo>
                  <a:pt x="340613" y="109600"/>
                </a:lnTo>
                <a:lnTo>
                  <a:pt x="340613" y="123189"/>
                </a:lnTo>
                <a:lnTo>
                  <a:pt x="340023" y="127557"/>
                </a:lnTo>
                <a:lnTo>
                  <a:pt x="339978" y="127888"/>
                </a:lnTo>
                <a:lnTo>
                  <a:pt x="338962" y="132207"/>
                </a:lnTo>
                <a:lnTo>
                  <a:pt x="337947" y="136651"/>
                </a:lnTo>
                <a:lnTo>
                  <a:pt x="317500" y="154812"/>
                </a:lnTo>
                <a:lnTo>
                  <a:pt x="350597" y="154812"/>
                </a:lnTo>
                <a:lnTo>
                  <a:pt x="352425" y="153543"/>
                </a:lnTo>
                <a:lnTo>
                  <a:pt x="358925" y="146278"/>
                </a:lnTo>
                <a:lnTo>
                  <a:pt x="363569" y="137620"/>
                </a:lnTo>
                <a:lnTo>
                  <a:pt x="366263" y="127888"/>
                </a:lnTo>
                <a:lnTo>
                  <a:pt x="366355" y="127557"/>
                </a:lnTo>
                <a:lnTo>
                  <a:pt x="367283" y="116077"/>
                </a:lnTo>
                <a:lnTo>
                  <a:pt x="367224" y="109600"/>
                </a:lnTo>
                <a:lnTo>
                  <a:pt x="366395" y="104267"/>
                </a:lnTo>
                <a:lnTo>
                  <a:pt x="362838" y="93599"/>
                </a:lnTo>
                <a:lnTo>
                  <a:pt x="360425" y="89408"/>
                </a:lnTo>
                <a:lnTo>
                  <a:pt x="357377" y="86360"/>
                </a:lnTo>
                <a:lnTo>
                  <a:pt x="358648" y="84709"/>
                </a:lnTo>
                <a:lnTo>
                  <a:pt x="386206" y="84709"/>
                </a:lnTo>
                <a:lnTo>
                  <a:pt x="386206" y="79501"/>
                </a:lnTo>
                <a:close/>
              </a:path>
              <a:path w="386715" h="280035">
                <a:moveTo>
                  <a:pt x="386206" y="84709"/>
                </a:moveTo>
                <a:lnTo>
                  <a:pt x="358648" y="84709"/>
                </a:lnTo>
                <a:lnTo>
                  <a:pt x="386206" y="85725"/>
                </a:lnTo>
                <a:lnTo>
                  <a:pt x="386206" y="84709"/>
                </a:lnTo>
                <a:close/>
              </a:path>
              <a:path w="386715" h="280035">
                <a:moveTo>
                  <a:pt x="157987" y="68199"/>
                </a:moveTo>
                <a:lnTo>
                  <a:pt x="116925" y="81117"/>
                </a:lnTo>
                <a:lnTo>
                  <a:pt x="94122" y="120586"/>
                </a:lnTo>
                <a:lnTo>
                  <a:pt x="92010" y="144272"/>
                </a:lnTo>
                <a:lnTo>
                  <a:pt x="92950" y="159638"/>
                </a:lnTo>
                <a:lnTo>
                  <a:pt x="92971" y="159992"/>
                </a:lnTo>
                <a:lnTo>
                  <a:pt x="108330" y="197103"/>
                </a:lnTo>
                <a:lnTo>
                  <a:pt x="155575" y="215392"/>
                </a:lnTo>
                <a:lnTo>
                  <a:pt x="165506" y="214868"/>
                </a:lnTo>
                <a:lnTo>
                  <a:pt x="174736" y="213296"/>
                </a:lnTo>
                <a:lnTo>
                  <a:pt x="183274" y="210677"/>
                </a:lnTo>
                <a:lnTo>
                  <a:pt x="191134" y="207010"/>
                </a:lnTo>
                <a:lnTo>
                  <a:pt x="196214" y="203581"/>
                </a:lnTo>
                <a:lnTo>
                  <a:pt x="157733" y="203581"/>
                </a:lnTo>
                <a:lnTo>
                  <a:pt x="149209" y="202557"/>
                </a:lnTo>
                <a:lnTo>
                  <a:pt x="122602" y="167163"/>
                </a:lnTo>
                <a:lnTo>
                  <a:pt x="120142" y="140081"/>
                </a:lnTo>
                <a:lnTo>
                  <a:pt x="120739" y="126456"/>
                </a:lnTo>
                <a:lnTo>
                  <a:pt x="135082" y="88796"/>
                </a:lnTo>
                <a:lnTo>
                  <a:pt x="157352" y="80010"/>
                </a:lnTo>
                <a:lnTo>
                  <a:pt x="198515" y="80010"/>
                </a:lnTo>
                <a:lnTo>
                  <a:pt x="196975" y="78646"/>
                </a:lnTo>
                <a:lnTo>
                  <a:pt x="185931" y="72860"/>
                </a:lnTo>
                <a:lnTo>
                  <a:pt x="172920" y="69363"/>
                </a:lnTo>
                <a:lnTo>
                  <a:pt x="157987" y="68199"/>
                </a:lnTo>
                <a:close/>
              </a:path>
              <a:path w="386715" h="280035">
                <a:moveTo>
                  <a:pt x="198515" y="80010"/>
                </a:moveTo>
                <a:lnTo>
                  <a:pt x="164465" y="80010"/>
                </a:lnTo>
                <a:lnTo>
                  <a:pt x="170815" y="82169"/>
                </a:lnTo>
                <a:lnTo>
                  <a:pt x="176402" y="86740"/>
                </a:lnTo>
                <a:lnTo>
                  <a:pt x="193103" y="123620"/>
                </a:lnTo>
                <a:lnTo>
                  <a:pt x="194436" y="152019"/>
                </a:lnTo>
                <a:lnTo>
                  <a:pt x="193801" y="159638"/>
                </a:lnTo>
                <a:lnTo>
                  <a:pt x="179450" y="195580"/>
                </a:lnTo>
                <a:lnTo>
                  <a:pt x="174751" y="198755"/>
                </a:lnTo>
                <a:lnTo>
                  <a:pt x="170052" y="202057"/>
                </a:lnTo>
                <a:lnTo>
                  <a:pt x="164465" y="203581"/>
                </a:lnTo>
                <a:lnTo>
                  <a:pt x="196214" y="203581"/>
                </a:lnTo>
                <a:lnTo>
                  <a:pt x="220487" y="162687"/>
                </a:lnTo>
                <a:lnTo>
                  <a:pt x="222498" y="140081"/>
                </a:lnTo>
                <a:lnTo>
                  <a:pt x="222503" y="139953"/>
                </a:lnTo>
                <a:lnTo>
                  <a:pt x="213288" y="97002"/>
                </a:lnTo>
                <a:lnTo>
                  <a:pt x="206121" y="86740"/>
                </a:lnTo>
                <a:lnTo>
                  <a:pt x="198515" y="80010"/>
                </a:lnTo>
                <a:close/>
              </a:path>
              <a:path w="386715" h="280035">
                <a:moveTo>
                  <a:pt x="44830" y="0"/>
                </a:moveTo>
                <a:lnTo>
                  <a:pt x="35941" y="0"/>
                </a:lnTo>
                <a:lnTo>
                  <a:pt x="0" y="1524"/>
                </a:lnTo>
                <a:lnTo>
                  <a:pt x="0" y="9271"/>
                </a:lnTo>
                <a:lnTo>
                  <a:pt x="5079" y="10160"/>
                </a:lnTo>
                <a:lnTo>
                  <a:pt x="8635" y="11049"/>
                </a:lnTo>
                <a:lnTo>
                  <a:pt x="19050" y="185420"/>
                </a:lnTo>
                <a:lnTo>
                  <a:pt x="18669" y="188849"/>
                </a:lnTo>
                <a:lnTo>
                  <a:pt x="18415" y="192150"/>
                </a:lnTo>
                <a:lnTo>
                  <a:pt x="17779" y="194690"/>
                </a:lnTo>
                <a:lnTo>
                  <a:pt x="16840" y="196850"/>
                </a:lnTo>
                <a:lnTo>
                  <a:pt x="16128" y="198627"/>
                </a:lnTo>
                <a:lnTo>
                  <a:pt x="14731" y="200278"/>
                </a:lnTo>
                <a:lnTo>
                  <a:pt x="12700" y="201675"/>
                </a:lnTo>
                <a:lnTo>
                  <a:pt x="10795" y="203073"/>
                </a:lnTo>
                <a:lnTo>
                  <a:pt x="7366" y="204343"/>
                </a:lnTo>
                <a:lnTo>
                  <a:pt x="2412" y="205739"/>
                </a:lnTo>
                <a:lnTo>
                  <a:pt x="2412" y="212978"/>
                </a:lnTo>
                <a:lnTo>
                  <a:pt x="61468" y="212978"/>
                </a:lnTo>
                <a:lnTo>
                  <a:pt x="61468" y="205739"/>
                </a:lnTo>
                <a:lnTo>
                  <a:pt x="56387" y="204343"/>
                </a:lnTo>
                <a:lnTo>
                  <a:pt x="53155" y="203073"/>
                </a:lnTo>
                <a:lnTo>
                  <a:pt x="52995" y="203073"/>
                </a:lnTo>
                <a:lnTo>
                  <a:pt x="50546" y="201168"/>
                </a:lnTo>
                <a:lnTo>
                  <a:pt x="44903" y="185420"/>
                </a:lnTo>
                <a:lnTo>
                  <a:pt x="44830" y="0"/>
                </a:lnTo>
                <a:close/>
              </a:path>
            </a:pathLst>
          </a:custGeom>
          <a:solidFill>
            <a:srgbClr val="000000"/>
          </a:solidFill>
        </p:spPr>
        <p:txBody>
          <a:bodyPr wrap="square" lIns="0" tIns="0" rIns="0" bIns="0" rtlCol="0"/>
          <a:lstStyle/>
          <a:p>
            <a:endParaRPr/>
          </a:p>
        </p:txBody>
      </p:sp>
      <p:grpSp>
        <p:nvGrpSpPr>
          <p:cNvPr id="24" name="object 24"/>
          <p:cNvGrpSpPr/>
          <p:nvPr/>
        </p:nvGrpSpPr>
        <p:grpSpPr>
          <a:xfrm>
            <a:off x="9622727" y="3136010"/>
            <a:ext cx="1314450" cy="368300"/>
            <a:chOff x="9622727" y="3136010"/>
            <a:chExt cx="1314450" cy="368300"/>
          </a:xfrm>
        </p:grpSpPr>
        <p:pic>
          <p:nvPicPr>
            <p:cNvPr id="25" name="object 25"/>
            <p:cNvPicPr/>
            <p:nvPr/>
          </p:nvPicPr>
          <p:blipFill>
            <a:blip r:embed="rId14" cstate="print"/>
            <a:stretch>
              <a:fillRect/>
            </a:stretch>
          </p:blipFill>
          <p:spPr>
            <a:xfrm>
              <a:off x="9622727" y="3264915"/>
              <a:ext cx="162622" cy="144653"/>
            </a:xfrm>
            <a:prstGeom prst="rect">
              <a:avLst/>
            </a:prstGeom>
          </p:spPr>
        </p:pic>
        <p:sp>
          <p:nvSpPr>
            <p:cNvPr id="26" name="object 26"/>
            <p:cNvSpPr/>
            <p:nvPr/>
          </p:nvSpPr>
          <p:spPr>
            <a:xfrm>
              <a:off x="9821418" y="3136010"/>
              <a:ext cx="1115695" cy="368300"/>
            </a:xfrm>
            <a:custGeom>
              <a:avLst/>
              <a:gdLst/>
              <a:ahLst/>
              <a:cxnLst/>
              <a:rect l="l" t="t" r="r" b="b"/>
              <a:pathLst>
                <a:path w="1115695" h="368300">
                  <a:moveTo>
                    <a:pt x="100457" y="12192"/>
                  </a:moveTo>
                  <a:lnTo>
                    <a:pt x="96647" y="0"/>
                  </a:lnTo>
                  <a:lnTo>
                    <a:pt x="74803" y="8534"/>
                  </a:lnTo>
                  <a:lnTo>
                    <a:pt x="55600" y="21907"/>
                  </a:lnTo>
                  <a:lnTo>
                    <a:pt x="25146" y="63246"/>
                  </a:lnTo>
                  <a:lnTo>
                    <a:pt x="6286" y="118986"/>
                  </a:lnTo>
                  <a:lnTo>
                    <a:pt x="0" y="184277"/>
                  </a:lnTo>
                  <a:lnTo>
                    <a:pt x="1498" y="216547"/>
                  </a:lnTo>
                  <a:lnTo>
                    <a:pt x="14135" y="278244"/>
                  </a:lnTo>
                  <a:lnTo>
                    <a:pt x="39039" y="328028"/>
                  </a:lnTo>
                  <a:lnTo>
                    <a:pt x="74803" y="359651"/>
                  </a:lnTo>
                  <a:lnTo>
                    <a:pt x="96647" y="368173"/>
                  </a:lnTo>
                  <a:lnTo>
                    <a:pt x="100457" y="355981"/>
                  </a:lnTo>
                  <a:lnTo>
                    <a:pt x="83527" y="347218"/>
                  </a:lnTo>
                  <a:lnTo>
                    <a:pt x="68770" y="334454"/>
                  </a:lnTo>
                  <a:lnTo>
                    <a:pt x="45847" y="296926"/>
                  </a:lnTo>
                  <a:lnTo>
                    <a:pt x="31953" y="246087"/>
                  </a:lnTo>
                  <a:lnTo>
                    <a:pt x="27305" y="184277"/>
                  </a:lnTo>
                  <a:lnTo>
                    <a:pt x="28460" y="151942"/>
                  </a:lnTo>
                  <a:lnTo>
                    <a:pt x="37744" y="95504"/>
                  </a:lnTo>
                  <a:lnTo>
                    <a:pt x="56197" y="50609"/>
                  </a:lnTo>
                  <a:lnTo>
                    <a:pt x="83527" y="21031"/>
                  </a:lnTo>
                  <a:lnTo>
                    <a:pt x="100457" y="12192"/>
                  </a:lnTo>
                  <a:close/>
                </a:path>
                <a:path w="1115695" h="368300">
                  <a:moveTo>
                    <a:pt x="315683" y="174142"/>
                  </a:moveTo>
                  <a:lnTo>
                    <a:pt x="132334" y="174142"/>
                  </a:lnTo>
                  <a:lnTo>
                    <a:pt x="132334" y="193929"/>
                  </a:lnTo>
                  <a:lnTo>
                    <a:pt x="315683" y="193929"/>
                  </a:lnTo>
                  <a:lnTo>
                    <a:pt x="315683" y="174142"/>
                  </a:lnTo>
                  <a:close/>
                </a:path>
                <a:path w="1115695" h="368300">
                  <a:moveTo>
                    <a:pt x="1115174" y="184277"/>
                  </a:moveTo>
                  <a:lnTo>
                    <a:pt x="1113675" y="151942"/>
                  </a:lnTo>
                  <a:lnTo>
                    <a:pt x="1113612" y="150393"/>
                  </a:lnTo>
                  <a:lnTo>
                    <a:pt x="1108900" y="118986"/>
                  </a:lnTo>
                  <a:lnTo>
                    <a:pt x="1090041" y="63246"/>
                  </a:lnTo>
                  <a:lnTo>
                    <a:pt x="1059561" y="21907"/>
                  </a:lnTo>
                  <a:lnTo>
                    <a:pt x="1018413" y="0"/>
                  </a:lnTo>
                  <a:lnTo>
                    <a:pt x="1014730" y="12192"/>
                  </a:lnTo>
                  <a:lnTo>
                    <a:pt x="1031633" y="21031"/>
                  </a:lnTo>
                  <a:lnTo>
                    <a:pt x="1046365" y="33832"/>
                  </a:lnTo>
                  <a:lnTo>
                    <a:pt x="1069340" y="71374"/>
                  </a:lnTo>
                  <a:lnTo>
                    <a:pt x="1083157" y="122351"/>
                  </a:lnTo>
                  <a:lnTo>
                    <a:pt x="1087755" y="184277"/>
                  </a:lnTo>
                  <a:lnTo>
                    <a:pt x="1086599" y="216547"/>
                  </a:lnTo>
                  <a:lnTo>
                    <a:pt x="1077404" y="272884"/>
                  </a:lnTo>
                  <a:lnTo>
                    <a:pt x="1058926" y="317690"/>
                  </a:lnTo>
                  <a:lnTo>
                    <a:pt x="1031633" y="347218"/>
                  </a:lnTo>
                  <a:lnTo>
                    <a:pt x="1014730" y="355981"/>
                  </a:lnTo>
                  <a:lnTo>
                    <a:pt x="1018413" y="368173"/>
                  </a:lnTo>
                  <a:lnTo>
                    <a:pt x="1059561" y="346265"/>
                  </a:lnTo>
                  <a:lnTo>
                    <a:pt x="1090041" y="304927"/>
                  </a:lnTo>
                  <a:lnTo>
                    <a:pt x="1108900" y="249212"/>
                  </a:lnTo>
                  <a:lnTo>
                    <a:pt x="1113612" y="217855"/>
                  </a:lnTo>
                  <a:lnTo>
                    <a:pt x="1115174" y="184277"/>
                  </a:lnTo>
                  <a:close/>
                </a:path>
              </a:pathLst>
            </a:custGeom>
            <a:solidFill>
              <a:srgbClr val="000000"/>
            </a:solidFill>
          </p:spPr>
          <p:txBody>
            <a:bodyPr wrap="square" lIns="0" tIns="0" rIns="0" bIns="0" rtlCol="0"/>
            <a:lstStyle/>
            <a:p>
              <a:endParaRPr/>
            </a:p>
          </p:txBody>
        </p:sp>
        <p:pic>
          <p:nvPicPr>
            <p:cNvPr id="27" name="object 27"/>
            <p:cNvPicPr/>
            <p:nvPr/>
          </p:nvPicPr>
          <p:blipFill>
            <a:blip r:embed="rId15" cstate="print"/>
            <a:stretch>
              <a:fillRect/>
            </a:stretch>
          </p:blipFill>
          <p:spPr>
            <a:xfrm>
              <a:off x="10162159" y="3147313"/>
              <a:ext cx="325120" cy="333501"/>
            </a:xfrm>
            <a:prstGeom prst="rect">
              <a:avLst/>
            </a:prstGeom>
          </p:spPr>
        </p:pic>
        <p:pic>
          <p:nvPicPr>
            <p:cNvPr id="28" name="object 28"/>
            <p:cNvPicPr/>
            <p:nvPr/>
          </p:nvPicPr>
          <p:blipFill>
            <a:blip r:embed="rId16" cstate="print"/>
            <a:stretch>
              <a:fillRect/>
            </a:stretch>
          </p:blipFill>
          <p:spPr>
            <a:xfrm>
              <a:off x="10516362" y="3257168"/>
              <a:ext cx="170942" cy="152400"/>
            </a:xfrm>
            <a:prstGeom prst="rect">
              <a:avLst/>
            </a:prstGeom>
          </p:spPr>
        </p:pic>
        <p:pic>
          <p:nvPicPr>
            <p:cNvPr id="29" name="object 29"/>
            <p:cNvPicPr/>
            <p:nvPr/>
          </p:nvPicPr>
          <p:blipFill>
            <a:blip r:embed="rId17" cstate="print"/>
            <a:stretch>
              <a:fillRect/>
            </a:stretch>
          </p:blipFill>
          <p:spPr>
            <a:xfrm>
              <a:off x="10707751" y="3360165"/>
              <a:ext cx="93852" cy="111125"/>
            </a:xfrm>
            <a:prstGeom prst="rect">
              <a:avLst/>
            </a:prstGeom>
          </p:spPr>
        </p:pic>
      </p:grpSp>
      <p:sp>
        <p:nvSpPr>
          <p:cNvPr id="30" name="object 30"/>
          <p:cNvSpPr txBox="1"/>
          <p:nvPr/>
        </p:nvSpPr>
        <p:spPr>
          <a:xfrm>
            <a:off x="485457" y="3734170"/>
            <a:ext cx="6090920" cy="903452"/>
          </a:xfrm>
          <a:prstGeom prst="rect">
            <a:avLst/>
          </a:prstGeom>
        </p:spPr>
        <p:txBody>
          <a:bodyPr vert="horz" wrap="square" lIns="0" tIns="109855" rIns="0" bIns="0" rtlCol="0">
            <a:spAutoFit/>
          </a:bodyPr>
          <a:lstStyle/>
          <a:p>
            <a:pPr marL="3090545">
              <a:lnSpc>
                <a:spcPct val="100000"/>
              </a:lnSpc>
              <a:spcBef>
                <a:spcPts val="865"/>
              </a:spcBef>
            </a:pPr>
            <a:r>
              <a:rPr sz="2000" b="1">
                <a:solidFill>
                  <a:srgbClr val="007B92"/>
                </a:solidFill>
                <a:latin typeface="Calibri"/>
                <a:cs typeface="Calibri"/>
              </a:rPr>
              <a:t>sigmoid</a:t>
            </a:r>
            <a:r>
              <a:rPr sz="2000" b="1" spc="10">
                <a:solidFill>
                  <a:srgbClr val="007B92"/>
                </a:solidFill>
                <a:latin typeface="Calibri"/>
                <a:cs typeface="Calibri"/>
              </a:rPr>
              <a:t> </a:t>
            </a:r>
            <a:r>
              <a:rPr sz="2000" b="1" spc="-10">
                <a:solidFill>
                  <a:srgbClr val="007B92"/>
                </a:solidFill>
                <a:latin typeface="Calibri"/>
                <a:cs typeface="Calibri"/>
              </a:rPr>
              <a:t>rather</a:t>
            </a:r>
            <a:r>
              <a:rPr sz="2000" b="1" spc="-60">
                <a:solidFill>
                  <a:srgbClr val="007B92"/>
                </a:solidFill>
                <a:latin typeface="Calibri"/>
                <a:cs typeface="Calibri"/>
              </a:rPr>
              <a:t> </a:t>
            </a:r>
            <a:r>
              <a:rPr sz="2000" b="1">
                <a:solidFill>
                  <a:srgbClr val="007B92"/>
                </a:solidFill>
                <a:latin typeface="Calibri"/>
                <a:cs typeface="Calibri"/>
              </a:rPr>
              <a:t>than</a:t>
            </a:r>
            <a:r>
              <a:rPr sz="2000" b="1" spc="-35">
                <a:solidFill>
                  <a:srgbClr val="007B92"/>
                </a:solidFill>
                <a:latin typeface="Calibri"/>
                <a:cs typeface="Calibri"/>
              </a:rPr>
              <a:t> </a:t>
            </a:r>
            <a:r>
              <a:rPr sz="2000" b="1" spc="-10">
                <a:solidFill>
                  <a:srgbClr val="007B92"/>
                </a:solidFill>
                <a:latin typeface="Calibri"/>
                <a:cs typeface="Calibri"/>
              </a:rPr>
              <a:t>softmax</a:t>
            </a:r>
            <a:endParaRPr sz="2000">
              <a:latin typeface="Calibri"/>
              <a:cs typeface="Calibri"/>
            </a:endParaRPr>
          </a:p>
          <a:p>
            <a:pPr marL="355600" indent="-342900">
              <a:lnSpc>
                <a:spcPct val="100000"/>
              </a:lnSpc>
              <a:spcBef>
                <a:spcPts val="880"/>
              </a:spcBef>
              <a:buClr>
                <a:srgbClr val="8B1515"/>
              </a:buClr>
              <a:buFont typeface="Times New Roman"/>
              <a:buChar char="•"/>
              <a:tabLst>
                <a:tab pos="355600" algn="l"/>
              </a:tabLst>
            </a:pPr>
            <a:r>
              <a:rPr sz="2400">
                <a:latin typeface="Calibri"/>
                <a:cs typeface="Calibri"/>
              </a:rPr>
              <a:t>The</a:t>
            </a:r>
            <a:r>
              <a:rPr sz="2400" spc="-55">
                <a:latin typeface="Calibri"/>
                <a:cs typeface="Calibri"/>
              </a:rPr>
              <a:t> </a:t>
            </a:r>
            <a:r>
              <a:rPr sz="2400">
                <a:latin typeface="Calibri"/>
                <a:cs typeface="Calibri"/>
              </a:rPr>
              <a:t>logistic/sigmoid</a:t>
            </a:r>
            <a:r>
              <a:rPr sz="2400" spc="-50">
                <a:latin typeface="Calibri"/>
                <a:cs typeface="Calibri"/>
              </a:rPr>
              <a:t> </a:t>
            </a:r>
            <a:r>
              <a:rPr sz="2400" spc="-10">
                <a:latin typeface="Calibri"/>
                <a:cs typeface="Calibri"/>
              </a:rPr>
              <a:t>function:</a:t>
            </a:r>
            <a:endParaRPr sz="2400">
              <a:latin typeface="Calibri"/>
              <a:cs typeface="Calibri"/>
            </a:endParaRPr>
          </a:p>
        </p:txBody>
      </p:sp>
      <p:sp>
        <p:nvSpPr>
          <p:cNvPr id="31" name="object 31"/>
          <p:cNvSpPr txBox="1"/>
          <p:nvPr/>
        </p:nvSpPr>
        <p:spPr>
          <a:xfrm>
            <a:off x="460057" y="5424868"/>
            <a:ext cx="10706735" cy="902335"/>
          </a:xfrm>
          <a:prstGeom prst="rect">
            <a:avLst/>
          </a:prstGeom>
        </p:spPr>
        <p:txBody>
          <a:bodyPr vert="horz" wrap="square" lIns="0" tIns="85090" rIns="0" bIns="0" rtlCol="0">
            <a:spAutoFit/>
          </a:bodyPr>
          <a:lstStyle/>
          <a:p>
            <a:pPr marL="381000" indent="-342900">
              <a:lnSpc>
                <a:spcPct val="100000"/>
              </a:lnSpc>
              <a:spcBef>
                <a:spcPts val="670"/>
              </a:spcBef>
              <a:buClr>
                <a:srgbClr val="8B1515"/>
              </a:buClr>
              <a:buFont typeface="Times New Roman"/>
              <a:buChar char="•"/>
              <a:tabLst>
                <a:tab pos="381000" algn="l"/>
              </a:tabLst>
            </a:pPr>
            <a:r>
              <a:rPr sz="2400">
                <a:latin typeface="Calibri"/>
                <a:cs typeface="Calibri"/>
              </a:rPr>
              <a:t>Sample</a:t>
            </a:r>
            <a:r>
              <a:rPr sz="2400" spc="-45">
                <a:latin typeface="Calibri"/>
                <a:cs typeface="Calibri"/>
              </a:rPr>
              <a:t> </a:t>
            </a:r>
            <a:r>
              <a:rPr sz="2400">
                <a:latin typeface="Calibri"/>
                <a:cs typeface="Calibri"/>
              </a:rPr>
              <a:t>with</a:t>
            </a:r>
            <a:r>
              <a:rPr sz="2400" spc="-40">
                <a:latin typeface="Calibri"/>
                <a:cs typeface="Calibri"/>
              </a:rPr>
              <a:t> </a:t>
            </a:r>
            <a:r>
              <a:rPr sz="2400">
                <a:latin typeface="Calibri"/>
                <a:cs typeface="Calibri"/>
              </a:rPr>
              <a:t>P(</a:t>
            </a:r>
            <a:r>
              <a:rPr sz="2400" i="1">
                <a:latin typeface="Calibri"/>
                <a:cs typeface="Calibri"/>
              </a:rPr>
              <a:t>w</a:t>
            </a:r>
            <a:r>
              <a:rPr sz="2400">
                <a:latin typeface="Calibri"/>
                <a:cs typeface="Calibri"/>
              </a:rPr>
              <a:t>)=U(</a:t>
            </a:r>
            <a:r>
              <a:rPr sz="2400" i="1">
                <a:latin typeface="Calibri"/>
                <a:cs typeface="Calibri"/>
              </a:rPr>
              <a:t>w</a:t>
            </a:r>
            <a:r>
              <a:rPr sz="2400">
                <a:latin typeface="Calibri"/>
                <a:cs typeface="Calibri"/>
              </a:rPr>
              <a:t>)</a:t>
            </a:r>
            <a:r>
              <a:rPr sz="2325" baseline="26881">
                <a:latin typeface="Calibri"/>
                <a:cs typeface="Calibri"/>
              </a:rPr>
              <a:t>3/4</a:t>
            </a:r>
            <a:r>
              <a:rPr sz="2400">
                <a:latin typeface="Calibri"/>
                <a:cs typeface="Calibri"/>
              </a:rPr>
              <a:t>/Z,</a:t>
            </a:r>
            <a:r>
              <a:rPr sz="2400" spc="15">
                <a:latin typeface="Calibri"/>
                <a:cs typeface="Calibri"/>
              </a:rPr>
              <a:t> </a:t>
            </a:r>
            <a:r>
              <a:rPr sz="2400">
                <a:latin typeface="Calibri"/>
                <a:cs typeface="Calibri"/>
              </a:rPr>
              <a:t>the</a:t>
            </a:r>
            <a:r>
              <a:rPr sz="2400" spc="-50">
                <a:latin typeface="Calibri"/>
                <a:cs typeface="Calibri"/>
              </a:rPr>
              <a:t> </a:t>
            </a:r>
            <a:r>
              <a:rPr sz="2400">
                <a:latin typeface="Calibri"/>
                <a:cs typeface="Calibri"/>
              </a:rPr>
              <a:t>unigram</a:t>
            </a:r>
            <a:r>
              <a:rPr sz="2400" spc="-95">
                <a:latin typeface="Calibri"/>
                <a:cs typeface="Calibri"/>
              </a:rPr>
              <a:t> </a:t>
            </a:r>
            <a:r>
              <a:rPr sz="2400">
                <a:latin typeface="Calibri"/>
                <a:cs typeface="Calibri"/>
              </a:rPr>
              <a:t>distribution</a:t>
            </a:r>
            <a:r>
              <a:rPr sz="2400" spc="-45">
                <a:latin typeface="Calibri"/>
                <a:cs typeface="Calibri"/>
              </a:rPr>
              <a:t> </a:t>
            </a:r>
            <a:r>
              <a:rPr sz="2400">
                <a:latin typeface="Calibri"/>
                <a:cs typeface="Calibri"/>
              </a:rPr>
              <a:t>U(w)</a:t>
            </a:r>
            <a:r>
              <a:rPr sz="2400" spc="-35">
                <a:latin typeface="Calibri"/>
                <a:cs typeface="Calibri"/>
              </a:rPr>
              <a:t> </a:t>
            </a:r>
            <a:r>
              <a:rPr sz="2400">
                <a:latin typeface="Calibri"/>
                <a:cs typeface="Calibri"/>
              </a:rPr>
              <a:t>raised</a:t>
            </a:r>
            <a:r>
              <a:rPr sz="2400" spc="-40">
                <a:latin typeface="Calibri"/>
                <a:cs typeface="Calibri"/>
              </a:rPr>
              <a:t> </a:t>
            </a:r>
            <a:r>
              <a:rPr sz="2400">
                <a:latin typeface="Calibri"/>
                <a:cs typeface="Calibri"/>
              </a:rPr>
              <a:t>to</a:t>
            </a:r>
            <a:r>
              <a:rPr sz="2400" spc="-50">
                <a:latin typeface="Calibri"/>
                <a:cs typeface="Calibri"/>
              </a:rPr>
              <a:t> </a:t>
            </a:r>
            <a:r>
              <a:rPr sz="2400">
                <a:latin typeface="Calibri"/>
                <a:cs typeface="Calibri"/>
              </a:rPr>
              <a:t>the</a:t>
            </a:r>
            <a:r>
              <a:rPr sz="2400" spc="-45">
                <a:latin typeface="Calibri"/>
                <a:cs typeface="Calibri"/>
              </a:rPr>
              <a:t> </a:t>
            </a:r>
            <a:r>
              <a:rPr sz="2400">
                <a:latin typeface="Calibri"/>
                <a:cs typeface="Calibri"/>
              </a:rPr>
              <a:t>3/4</a:t>
            </a:r>
            <a:r>
              <a:rPr sz="2400" spc="-75">
                <a:latin typeface="Calibri"/>
                <a:cs typeface="Calibri"/>
              </a:rPr>
              <a:t> </a:t>
            </a:r>
            <a:r>
              <a:rPr sz="2400" spc="-10">
                <a:latin typeface="Calibri"/>
                <a:cs typeface="Calibri"/>
              </a:rPr>
              <a:t>power</a:t>
            </a:r>
            <a:endParaRPr sz="2400">
              <a:latin typeface="Calibri"/>
              <a:cs typeface="Calibri"/>
            </a:endParaRPr>
          </a:p>
          <a:p>
            <a:pPr marL="724535" lvl="1" indent="-228600">
              <a:lnSpc>
                <a:spcPct val="100000"/>
              </a:lnSpc>
              <a:spcBef>
                <a:spcPts val="575"/>
              </a:spcBef>
              <a:buClr>
                <a:srgbClr val="007B92"/>
              </a:buClr>
              <a:buFont typeface="Times New Roman"/>
              <a:buChar char="•"/>
              <a:tabLst>
                <a:tab pos="724535" algn="l"/>
              </a:tabLst>
            </a:pPr>
            <a:r>
              <a:rPr sz="2400">
                <a:latin typeface="Calibri"/>
                <a:cs typeface="Calibri"/>
              </a:rPr>
              <a:t>The</a:t>
            </a:r>
            <a:r>
              <a:rPr sz="2400" spc="-65">
                <a:latin typeface="Calibri"/>
                <a:cs typeface="Calibri"/>
              </a:rPr>
              <a:t> </a:t>
            </a:r>
            <a:r>
              <a:rPr sz="2400">
                <a:latin typeface="Calibri"/>
                <a:cs typeface="Calibri"/>
              </a:rPr>
              <a:t>power</a:t>
            </a:r>
            <a:r>
              <a:rPr sz="2400" spc="-10">
                <a:latin typeface="Calibri"/>
                <a:cs typeface="Calibri"/>
              </a:rPr>
              <a:t> </a:t>
            </a:r>
            <a:r>
              <a:rPr sz="2400">
                <a:latin typeface="Calibri"/>
                <a:cs typeface="Calibri"/>
              </a:rPr>
              <a:t>makes</a:t>
            </a:r>
            <a:r>
              <a:rPr sz="2400" spc="-35">
                <a:latin typeface="Calibri"/>
                <a:cs typeface="Calibri"/>
              </a:rPr>
              <a:t> </a:t>
            </a:r>
            <a:r>
              <a:rPr sz="2400">
                <a:latin typeface="Calibri"/>
                <a:cs typeface="Calibri"/>
              </a:rPr>
              <a:t>less</a:t>
            </a:r>
            <a:r>
              <a:rPr sz="2400" spc="-40">
                <a:latin typeface="Calibri"/>
                <a:cs typeface="Calibri"/>
              </a:rPr>
              <a:t> </a:t>
            </a:r>
            <a:r>
              <a:rPr sz="2400">
                <a:latin typeface="Calibri"/>
                <a:cs typeface="Calibri"/>
              </a:rPr>
              <a:t>frequent</a:t>
            </a:r>
            <a:r>
              <a:rPr sz="2400" spc="-114">
                <a:latin typeface="Calibri"/>
                <a:cs typeface="Calibri"/>
              </a:rPr>
              <a:t> </a:t>
            </a:r>
            <a:r>
              <a:rPr sz="2400">
                <a:latin typeface="Calibri"/>
                <a:cs typeface="Calibri"/>
              </a:rPr>
              <a:t>words</a:t>
            </a:r>
            <a:r>
              <a:rPr sz="2400" spc="-40">
                <a:latin typeface="Calibri"/>
                <a:cs typeface="Calibri"/>
              </a:rPr>
              <a:t> </a:t>
            </a:r>
            <a:r>
              <a:rPr sz="2400">
                <a:latin typeface="Calibri"/>
                <a:cs typeface="Calibri"/>
              </a:rPr>
              <a:t>be</a:t>
            </a:r>
            <a:r>
              <a:rPr sz="2400" spc="-60">
                <a:latin typeface="Calibri"/>
                <a:cs typeface="Calibri"/>
              </a:rPr>
              <a:t> </a:t>
            </a:r>
            <a:r>
              <a:rPr sz="2400">
                <a:latin typeface="Calibri"/>
                <a:cs typeface="Calibri"/>
              </a:rPr>
              <a:t>sampled</a:t>
            </a:r>
            <a:r>
              <a:rPr sz="2400" spc="-55">
                <a:latin typeface="Calibri"/>
                <a:cs typeface="Calibri"/>
              </a:rPr>
              <a:t> </a:t>
            </a:r>
            <a:r>
              <a:rPr sz="2400">
                <a:latin typeface="Calibri"/>
                <a:cs typeface="Calibri"/>
              </a:rPr>
              <a:t>more</a:t>
            </a:r>
            <a:r>
              <a:rPr sz="2400" spc="-65">
                <a:latin typeface="Calibri"/>
                <a:cs typeface="Calibri"/>
              </a:rPr>
              <a:t> </a:t>
            </a:r>
            <a:r>
              <a:rPr sz="2400" spc="-10">
                <a:latin typeface="Calibri"/>
                <a:cs typeface="Calibri"/>
              </a:rPr>
              <a:t>often</a:t>
            </a:r>
            <a:endParaRPr sz="2400">
              <a:latin typeface="Calibri"/>
              <a:cs typeface="Calibri"/>
            </a:endParaRPr>
          </a:p>
        </p:txBody>
      </p:sp>
      <p:grpSp>
        <p:nvGrpSpPr>
          <p:cNvPr id="32" name="object 32"/>
          <p:cNvGrpSpPr/>
          <p:nvPr/>
        </p:nvGrpSpPr>
        <p:grpSpPr>
          <a:xfrm>
            <a:off x="6934200" y="4113784"/>
            <a:ext cx="4267200" cy="1323975"/>
            <a:chOff x="6934200" y="4113784"/>
            <a:chExt cx="4267200" cy="1323975"/>
          </a:xfrm>
        </p:grpSpPr>
        <p:sp>
          <p:nvSpPr>
            <p:cNvPr id="33" name="object 33"/>
            <p:cNvSpPr/>
            <p:nvPr/>
          </p:nvSpPr>
          <p:spPr>
            <a:xfrm>
              <a:off x="6934200" y="4113784"/>
              <a:ext cx="4267200" cy="1323975"/>
            </a:xfrm>
            <a:custGeom>
              <a:avLst/>
              <a:gdLst/>
              <a:ahLst/>
              <a:cxnLst/>
              <a:rect l="l" t="t" r="r" b="b"/>
              <a:pathLst>
                <a:path w="4267200" h="1323975">
                  <a:moveTo>
                    <a:pt x="4267200" y="0"/>
                  </a:moveTo>
                  <a:lnTo>
                    <a:pt x="0" y="0"/>
                  </a:lnTo>
                  <a:lnTo>
                    <a:pt x="0" y="1323593"/>
                  </a:lnTo>
                  <a:lnTo>
                    <a:pt x="4267200" y="1323593"/>
                  </a:lnTo>
                  <a:lnTo>
                    <a:pt x="4267200" y="0"/>
                  </a:lnTo>
                  <a:close/>
                </a:path>
              </a:pathLst>
            </a:custGeom>
            <a:solidFill>
              <a:srgbClr val="FFD5FB"/>
            </a:solidFill>
          </p:spPr>
          <p:txBody>
            <a:bodyPr wrap="square" lIns="0" tIns="0" rIns="0" bIns="0" rtlCol="0"/>
            <a:lstStyle/>
            <a:p>
              <a:endParaRPr/>
            </a:p>
          </p:txBody>
        </p:sp>
        <p:sp>
          <p:nvSpPr>
            <p:cNvPr id="34" name="object 34"/>
            <p:cNvSpPr/>
            <p:nvPr/>
          </p:nvSpPr>
          <p:spPr>
            <a:xfrm>
              <a:off x="7184898" y="4705604"/>
              <a:ext cx="1355725" cy="212090"/>
            </a:xfrm>
            <a:custGeom>
              <a:avLst/>
              <a:gdLst/>
              <a:ahLst/>
              <a:cxnLst/>
              <a:rect l="l" t="t" r="r" b="b"/>
              <a:pathLst>
                <a:path w="1355725" h="212089">
                  <a:moveTo>
                    <a:pt x="70612" y="8509"/>
                  </a:moveTo>
                  <a:lnTo>
                    <a:pt x="67564" y="0"/>
                  </a:lnTo>
                  <a:lnTo>
                    <a:pt x="52222" y="5537"/>
                  </a:lnTo>
                  <a:lnTo>
                    <a:pt x="38773" y="13550"/>
                  </a:lnTo>
                  <a:lnTo>
                    <a:pt x="9855" y="52044"/>
                  </a:lnTo>
                  <a:lnTo>
                    <a:pt x="50" y="104775"/>
                  </a:lnTo>
                  <a:lnTo>
                    <a:pt x="0" y="105791"/>
                  </a:lnTo>
                  <a:lnTo>
                    <a:pt x="990" y="123444"/>
                  </a:lnTo>
                  <a:lnTo>
                    <a:pt x="17399" y="174625"/>
                  </a:lnTo>
                  <a:lnTo>
                    <a:pt x="52146" y="206057"/>
                  </a:lnTo>
                  <a:lnTo>
                    <a:pt x="67564" y="211582"/>
                  </a:lnTo>
                  <a:lnTo>
                    <a:pt x="70231" y="203073"/>
                  </a:lnTo>
                  <a:lnTo>
                    <a:pt x="58178" y="197739"/>
                  </a:lnTo>
                  <a:lnTo>
                    <a:pt x="47764" y="190309"/>
                  </a:lnTo>
                  <a:lnTo>
                    <a:pt x="26365" y="155638"/>
                  </a:lnTo>
                  <a:lnTo>
                    <a:pt x="19342" y="105791"/>
                  </a:lnTo>
                  <a:lnTo>
                    <a:pt x="19304" y="104775"/>
                  </a:lnTo>
                  <a:lnTo>
                    <a:pt x="20078" y="86715"/>
                  </a:lnTo>
                  <a:lnTo>
                    <a:pt x="31877" y="42037"/>
                  </a:lnTo>
                  <a:lnTo>
                    <a:pt x="58394" y="13830"/>
                  </a:lnTo>
                  <a:lnTo>
                    <a:pt x="70612" y="8509"/>
                  </a:lnTo>
                  <a:close/>
                </a:path>
                <a:path w="1355725" h="212089">
                  <a:moveTo>
                    <a:pt x="278892" y="105791"/>
                  </a:moveTo>
                  <a:lnTo>
                    <a:pt x="269024" y="52044"/>
                  </a:lnTo>
                  <a:lnTo>
                    <a:pt x="240106" y="13550"/>
                  </a:lnTo>
                  <a:lnTo>
                    <a:pt x="211328" y="0"/>
                  </a:lnTo>
                  <a:lnTo>
                    <a:pt x="208280" y="8509"/>
                  </a:lnTo>
                  <a:lnTo>
                    <a:pt x="220535" y="13830"/>
                  </a:lnTo>
                  <a:lnTo>
                    <a:pt x="231076" y="21183"/>
                  </a:lnTo>
                  <a:lnTo>
                    <a:pt x="252488" y="55333"/>
                  </a:lnTo>
                  <a:lnTo>
                    <a:pt x="259461" y="104775"/>
                  </a:lnTo>
                  <a:lnTo>
                    <a:pt x="258686" y="123444"/>
                  </a:lnTo>
                  <a:lnTo>
                    <a:pt x="247015" y="169164"/>
                  </a:lnTo>
                  <a:lnTo>
                    <a:pt x="220700" y="197739"/>
                  </a:lnTo>
                  <a:lnTo>
                    <a:pt x="208661" y="203073"/>
                  </a:lnTo>
                  <a:lnTo>
                    <a:pt x="211328" y="211582"/>
                  </a:lnTo>
                  <a:lnTo>
                    <a:pt x="251714" y="187579"/>
                  </a:lnTo>
                  <a:lnTo>
                    <a:pt x="274510" y="143217"/>
                  </a:lnTo>
                  <a:lnTo>
                    <a:pt x="277787" y="125247"/>
                  </a:lnTo>
                  <a:lnTo>
                    <a:pt x="278892" y="105791"/>
                  </a:lnTo>
                  <a:close/>
                </a:path>
                <a:path w="1355725" h="212089">
                  <a:moveTo>
                    <a:pt x="1355471" y="94881"/>
                  </a:moveTo>
                  <a:lnTo>
                    <a:pt x="593471" y="94881"/>
                  </a:lnTo>
                  <a:lnTo>
                    <a:pt x="593471" y="113919"/>
                  </a:lnTo>
                  <a:lnTo>
                    <a:pt x="1355471" y="113919"/>
                  </a:lnTo>
                  <a:lnTo>
                    <a:pt x="1355471" y="94881"/>
                  </a:lnTo>
                  <a:close/>
                </a:path>
              </a:pathLst>
            </a:custGeom>
            <a:solidFill>
              <a:srgbClr val="000000"/>
            </a:solidFill>
          </p:spPr>
          <p:txBody>
            <a:bodyPr wrap="square" lIns="0" tIns="0" rIns="0" bIns="0" rtlCol="0"/>
            <a:lstStyle/>
            <a:p>
              <a:endParaRPr/>
            </a:p>
          </p:txBody>
        </p:sp>
      </p:grpSp>
      <p:sp>
        <p:nvSpPr>
          <p:cNvPr id="35" name="object 35"/>
          <p:cNvSpPr txBox="1"/>
          <p:nvPr/>
        </p:nvSpPr>
        <p:spPr>
          <a:xfrm>
            <a:off x="6934200" y="4113784"/>
            <a:ext cx="4267200" cy="1323975"/>
          </a:xfrm>
          <a:prstGeom prst="rect">
            <a:avLst/>
          </a:prstGeom>
        </p:spPr>
        <p:txBody>
          <a:bodyPr vert="horz" wrap="square" lIns="0" tIns="104775" rIns="0" bIns="0" rtlCol="0">
            <a:spAutoFit/>
          </a:bodyPr>
          <a:lstStyle/>
          <a:p>
            <a:pPr>
              <a:lnSpc>
                <a:spcPct val="100000"/>
              </a:lnSpc>
              <a:spcBef>
                <a:spcPts val="825"/>
              </a:spcBef>
            </a:pPr>
            <a:endParaRPr sz="1800">
              <a:latin typeface="Times New Roman"/>
              <a:cs typeface="Times New Roman"/>
            </a:endParaRPr>
          </a:p>
          <a:p>
            <a:pPr marL="1169670">
              <a:lnSpc>
                <a:spcPts val="1764"/>
              </a:lnSpc>
            </a:pPr>
            <a:r>
              <a:rPr sz="1800" spc="-50">
                <a:latin typeface="Cambria Math"/>
                <a:cs typeface="Cambria Math"/>
              </a:rPr>
              <a:t>1</a:t>
            </a:r>
            <a:endParaRPr sz="1800">
              <a:latin typeface="Cambria Math"/>
              <a:cs typeface="Cambria Math"/>
            </a:endParaRPr>
          </a:p>
          <a:p>
            <a:pPr marL="96520">
              <a:lnSpc>
                <a:spcPts val="1285"/>
              </a:lnSpc>
              <a:tabLst>
                <a:tab pos="618490" algn="l"/>
              </a:tabLst>
            </a:pPr>
            <a:r>
              <a:rPr sz="1800">
                <a:latin typeface="Cambria Math"/>
                <a:cs typeface="Cambria Math"/>
              </a:rPr>
              <a:t>𝜎</a:t>
            </a:r>
            <a:r>
              <a:rPr sz="1800" spc="395">
                <a:latin typeface="Cambria Math"/>
                <a:cs typeface="Cambria Math"/>
              </a:rPr>
              <a:t> </a:t>
            </a:r>
            <a:r>
              <a:rPr sz="1800" spc="-50">
                <a:latin typeface="Cambria Math"/>
                <a:cs typeface="Cambria Math"/>
              </a:rPr>
              <a:t>𝑥</a:t>
            </a:r>
            <a:r>
              <a:rPr sz="1800">
                <a:latin typeface="Cambria Math"/>
                <a:cs typeface="Cambria Math"/>
              </a:rPr>
              <a:t>	</a:t>
            </a:r>
            <a:r>
              <a:rPr sz="1800" spc="-50">
                <a:latin typeface="Cambria Math"/>
                <a:cs typeface="Cambria Math"/>
              </a:rPr>
              <a:t>=</a:t>
            </a:r>
            <a:endParaRPr sz="1800">
              <a:latin typeface="Cambria Math"/>
              <a:cs typeface="Cambria Math"/>
            </a:endParaRPr>
          </a:p>
          <a:p>
            <a:pPr marL="854075">
              <a:lnSpc>
                <a:spcPts val="1685"/>
              </a:lnSpc>
            </a:pPr>
            <a:r>
              <a:rPr sz="1800">
                <a:latin typeface="Cambria Math"/>
                <a:cs typeface="Cambria Math"/>
              </a:rPr>
              <a:t>1</a:t>
            </a:r>
            <a:r>
              <a:rPr sz="1800" spc="-10">
                <a:latin typeface="Cambria Math"/>
                <a:cs typeface="Cambria Math"/>
              </a:rPr>
              <a:t> </a:t>
            </a:r>
            <a:r>
              <a:rPr sz="1800">
                <a:latin typeface="Cambria Math"/>
                <a:cs typeface="Cambria Math"/>
              </a:rPr>
              <a:t>+ </a:t>
            </a:r>
            <a:r>
              <a:rPr sz="1800" spc="-25">
                <a:latin typeface="Cambria Math"/>
                <a:cs typeface="Cambria Math"/>
              </a:rPr>
              <a:t>𝑒</a:t>
            </a:r>
            <a:r>
              <a:rPr sz="2025" spc="-37" baseline="22633">
                <a:latin typeface="Cambria Math"/>
                <a:cs typeface="Cambria Math"/>
              </a:rPr>
              <a:t>−𝑥</a:t>
            </a:r>
            <a:endParaRPr sz="2025" baseline="22633">
              <a:latin typeface="Cambria Math"/>
              <a:cs typeface="Cambria Math"/>
            </a:endParaRPr>
          </a:p>
        </p:txBody>
      </p:sp>
      <p:sp>
        <p:nvSpPr>
          <p:cNvPr id="36" name="object 36"/>
          <p:cNvSpPr/>
          <p:nvPr/>
        </p:nvSpPr>
        <p:spPr>
          <a:xfrm>
            <a:off x="5077586" y="3442334"/>
            <a:ext cx="177800" cy="438150"/>
          </a:xfrm>
          <a:custGeom>
            <a:avLst/>
            <a:gdLst/>
            <a:ahLst/>
            <a:cxnLst/>
            <a:rect l="l" t="t" r="r" b="b"/>
            <a:pathLst>
              <a:path w="177800" h="438150">
                <a:moveTo>
                  <a:pt x="123418" y="76218"/>
                </a:moveTo>
                <a:lnTo>
                  <a:pt x="0" y="428370"/>
                </a:lnTo>
                <a:lnTo>
                  <a:pt x="27050" y="437769"/>
                </a:lnTo>
                <a:lnTo>
                  <a:pt x="150447" y="85680"/>
                </a:lnTo>
                <a:lnTo>
                  <a:pt x="123418" y="76218"/>
                </a:lnTo>
                <a:close/>
              </a:path>
              <a:path w="177800" h="438150">
                <a:moveTo>
                  <a:pt x="173268" y="62737"/>
                </a:moveTo>
                <a:lnTo>
                  <a:pt x="128142" y="62737"/>
                </a:lnTo>
                <a:lnTo>
                  <a:pt x="155193" y="72136"/>
                </a:lnTo>
                <a:lnTo>
                  <a:pt x="150447" y="85680"/>
                </a:lnTo>
                <a:lnTo>
                  <a:pt x="177418" y="95123"/>
                </a:lnTo>
                <a:lnTo>
                  <a:pt x="173268" y="62737"/>
                </a:lnTo>
                <a:close/>
              </a:path>
              <a:path w="177800" h="438150">
                <a:moveTo>
                  <a:pt x="128142" y="62737"/>
                </a:moveTo>
                <a:lnTo>
                  <a:pt x="123418" y="76218"/>
                </a:lnTo>
                <a:lnTo>
                  <a:pt x="150447" y="85680"/>
                </a:lnTo>
                <a:lnTo>
                  <a:pt x="155193" y="72136"/>
                </a:lnTo>
                <a:lnTo>
                  <a:pt x="128142" y="62737"/>
                </a:lnTo>
                <a:close/>
              </a:path>
              <a:path w="177800" h="438150">
                <a:moveTo>
                  <a:pt x="165226" y="0"/>
                </a:moveTo>
                <a:lnTo>
                  <a:pt x="96520" y="66801"/>
                </a:lnTo>
                <a:lnTo>
                  <a:pt x="123418" y="76218"/>
                </a:lnTo>
                <a:lnTo>
                  <a:pt x="128142" y="62737"/>
                </a:lnTo>
                <a:lnTo>
                  <a:pt x="173268" y="62737"/>
                </a:lnTo>
                <a:lnTo>
                  <a:pt x="165226" y="0"/>
                </a:lnTo>
                <a:close/>
              </a:path>
            </a:pathLst>
          </a:custGeom>
          <a:solidFill>
            <a:srgbClr val="007B92"/>
          </a:solidFill>
        </p:spPr>
        <p:txBody>
          <a:bodyPr wrap="square" lIns="0" tIns="0" rIns="0" bIns="0" rtlCol="0"/>
          <a:lstStyle/>
          <a:p>
            <a:endParaRPr/>
          </a:p>
        </p:txBody>
      </p:sp>
      <p:pic>
        <p:nvPicPr>
          <p:cNvPr id="37" name="object 37"/>
          <p:cNvPicPr/>
          <p:nvPr/>
        </p:nvPicPr>
        <p:blipFill>
          <a:blip r:embed="rId18" cstate="print"/>
          <a:stretch>
            <a:fillRect/>
          </a:stretch>
        </p:blipFill>
        <p:spPr>
          <a:xfrm>
            <a:off x="9067800" y="4094734"/>
            <a:ext cx="2133600" cy="1418843"/>
          </a:xfrm>
          <a:prstGeom prst="rect">
            <a:avLst/>
          </a:prstGeom>
        </p:spPr>
      </p:pic>
      <p:sp>
        <p:nvSpPr>
          <p:cNvPr id="38" name="object 38"/>
          <p:cNvSpPr txBox="1">
            <a:spLocks noGrp="1"/>
          </p:cNvSpPr>
          <p:nvPr>
            <p:ph type="sldNum" sz="quarter" idx="7"/>
          </p:nvPr>
        </p:nvSpPr>
        <p:spPr>
          <a:xfrm>
            <a:off x="460057" y="6521193"/>
            <a:ext cx="280034" cy="2317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pPr>
            <a:fld id="{81D60167-4931-47E6-BA6A-407CBD079E47}" type="slidenum">
              <a:rPr lang="en-US" altLang="ja-JP" spc="-50" smtClean="0"/>
              <a:pPr marL="38100">
                <a:lnSpc>
                  <a:spcPts val="1450"/>
                </a:lnSpc>
              </a:pPr>
              <a:t>75</a:t>
            </a:fld>
            <a:endParaRPr spc="-25"/>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367026" y="2913849"/>
            <a:ext cx="3977244" cy="3561841"/>
          </a:xfrm>
          <a:prstGeom prst="rect">
            <a:avLst/>
          </a:prstGeom>
        </p:spPr>
      </p:pic>
      <p:sp>
        <p:nvSpPr>
          <p:cNvPr id="3" name="object 3"/>
          <p:cNvSpPr txBox="1">
            <a:spLocks noGrp="1"/>
          </p:cNvSpPr>
          <p:nvPr>
            <p:ph type="title"/>
          </p:nvPr>
        </p:nvSpPr>
        <p:spPr>
          <a:xfrm>
            <a:off x="900545" y="100205"/>
            <a:ext cx="10515600" cy="816313"/>
          </a:xfrm>
          <a:prstGeom prst="rect">
            <a:avLst/>
          </a:prstGeom>
        </p:spPr>
        <p:txBody>
          <a:bodyPr vert="horz" wrap="square" lIns="0" tIns="259778" rIns="0" bIns="0" rtlCol="0">
            <a:spAutoFit/>
          </a:bodyPr>
          <a:lstStyle/>
          <a:p>
            <a:pPr marL="12700">
              <a:lnSpc>
                <a:spcPct val="100000"/>
              </a:lnSpc>
              <a:spcBef>
                <a:spcPts val="130"/>
              </a:spcBef>
            </a:pPr>
            <a:r>
              <a:rPr sz="3600"/>
              <a:t>Stochastic</a:t>
            </a:r>
            <a:r>
              <a:rPr sz="3600" spc="-35"/>
              <a:t> </a:t>
            </a:r>
            <a:r>
              <a:rPr sz="3600"/>
              <a:t>gradients</a:t>
            </a:r>
            <a:r>
              <a:rPr sz="3600" spc="-40"/>
              <a:t> </a:t>
            </a:r>
            <a:r>
              <a:rPr sz="3600"/>
              <a:t>with</a:t>
            </a:r>
            <a:r>
              <a:rPr sz="3600" spc="-30"/>
              <a:t> </a:t>
            </a:r>
            <a:r>
              <a:rPr sz="3600"/>
              <a:t>negative</a:t>
            </a:r>
            <a:r>
              <a:rPr sz="3600" spc="-80"/>
              <a:t> </a:t>
            </a:r>
            <a:r>
              <a:rPr sz="3600"/>
              <a:t>sampling</a:t>
            </a:r>
            <a:r>
              <a:rPr sz="3600" spc="-60"/>
              <a:t> </a:t>
            </a:r>
            <a:r>
              <a:rPr sz="3600" spc="-10"/>
              <a:t>[aside]</a:t>
            </a:r>
          </a:p>
        </p:txBody>
      </p:sp>
      <p:sp>
        <p:nvSpPr>
          <p:cNvPr id="5" name="object 5"/>
          <p:cNvSpPr txBox="1">
            <a:spLocks noGrp="1"/>
          </p:cNvSpPr>
          <p:nvPr>
            <p:ph type="sldNum" sz="quarter" idx="7"/>
          </p:nvPr>
        </p:nvSpPr>
        <p:spPr>
          <a:xfrm>
            <a:off x="460057" y="6521193"/>
            <a:ext cx="280034" cy="2317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pPr>
            <a:fld id="{81D60167-4931-47E6-BA6A-407CBD079E47}" type="slidenum">
              <a:rPr lang="en-US" altLang="ja-JP" spc="-50" smtClean="0"/>
              <a:pPr marL="38100">
                <a:lnSpc>
                  <a:spcPts val="1450"/>
                </a:lnSpc>
              </a:pPr>
              <a:t>76</a:t>
            </a:fld>
            <a:endParaRPr spc="-25"/>
          </a:p>
        </p:txBody>
      </p:sp>
      <p:sp>
        <p:nvSpPr>
          <p:cNvPr id="4" name="object 4"/>
          <p:cNvSpPr txBox="1"/>
          <p:nvPr/>
        </p:nvSpPr>
        <p:spPr>
          <a:xfrm>
            <a:off x="814705" y="1034986"/>
            <a:ext cx="9222105" cy="1275080"/>
          </a:xfrm>
          <a:prstGeom prst="rect">
            <a:avLst/>
          </a:prstGeom>
        </p:spPr>
        <p:txBody>
          <a:bodyPr vert="horz" wrap="square" lIns="0" tIns="85090" rIns="0" bIns="0" rtlCol="0">
            <a:spAutoFit/>
          </a:bodyPr>
          <a:lstStyle/>
          <a:p>
            <a:pPr marL="381000" indent="-342900">
              <a:lnSpc>
                <a:spcPct val="100000"/>
              </a:lnSpc>
              <a:spcBef>
                <a:spcPts val="670"/>
              </a:spcBef>
              <a:buClr>
                <a:srgbClr val="8B1515"/>
              </a:buClr>
              <a:buFont typeface="Times New Roman"/>
              <a:buChar char="•"/>
              <a:tabLst>
                <a:tab pos="381000" algn="l"/>
              </a:tabLst>
            </a:pPr>
            <a:r>
              <a:rPr sz="2400">
                <a:latin typeface="Calibri"/>
                <a:cs typeface="Calibri"/>
              </a:rPr>
              <a:t>We</a:t>
            </a:r>
            <a:r>
              <a:rPr sz="2400" spc="-50">
                <a:latin typeface="Calibri"/>
                <a:cs typeface="Calibri"/>
              </a:rPr>
              <a:t> </a:t>
            </a:r>
            <a:r>
              <a:rPr sz="2400">
                <a:latin typeface="Calibri"/>
                <a:cs typeface="Calibri"/>
              </a:rPr>
              <a:t>iteratively</a:t>
            </a:r>
            <a:r>
              <a:rPr sz="2400" spc="-20">
                <a:latin typeface="Calibri"/>
                <a:cs typeface="Calibri"/>
              </a:rPr>
              <a:t> </a:t>
            </a:r>
            <a:r>
              <a:rPr sz="2400">
                <a:latin typeface="Calibri"/>
                <a:cs typeface="Calibri"/>
              </a:rPr>
              <a:t>take</a:t>
            </a:r>
            <a:r>
              <a:rPr sz="2400" spc="-40">
                <a:latin typeface="Calibri"/>
                <a:cs typeface="Calibri"/>
              </a:rPr>
              <a:t> </a:t>
            </a:r>
            <a:r>
              <a:rPr sz="2400">
                <a:latin typeface="Calibri"/>
                <a:cs typeface="Calibri"/>
              </a:rPr>
              <a:t>gradients</a:t>
            </a:r>
            <a:r>
              <a:rPr sz="2400" spc="-80">
                <a:latin typeface="Calibri"/>
                <a:cs typeface="Calibri"/>
              </a:rPr>
              <a:t> </a:t>
            </a:r>
            <a:r>
              <a:rPr sz="2400">
                <a:latin typeface="Calibri"/>
                <a:cs typeface="Calibri"/>
              </a:rPr>
              <a:t>at</a:t>
            </a:r>
            <a:r>
              <a:rPr sz="2400" spc="-95">
                <a:latin typeface="Calibri"/>
                <a:cs typeface="Calibri"/>
              </a:rPr>
              <a:t> </a:t>
            </a:r>
            <a:r>
              <a:rPr sz="2400">
                <a:latin typeface="Calibri"/>
                <a:cs typeface="Calibri"/>
              </a:rPr>
              <a:t>each</a:t>
            </a:r>
            <a:r>
              <a:rPr sz="2400" spc="-35">
                <a:latin typeface="Calibri"/>
                <a:cs typeface="Calibri"/>
              </a:rPr>
              <a:t> </a:t>
            </a:r>
            <a:r>
              <a:rPr sz="2400">
                <a:latin typeface="Calibri"/>
                <a:cs typeface="Calibri"/>
              </a:rPr>
              <a:t>window</a:t>
            </a:r>
            <a:r>
              <a:rPr sz="2400" spc="-40">
                <a:latin typeface="Calibri"/>
                <a:cs typeface="Calibri"/>
              </a:rPr>
              <a:t> </a:t>
            </a:r>
            <a:r>
              <a:rPr sz="2400">
                <a:latin typeface="Calibri"/>
                <a:cs typeface="Calibri"/>
              </a:rPr>
              <a:t>for</a:t>
            </a:r>
            <a:r>
              <a:rPr sz="2400" spc="-50">
                <a:latin typeface="Calibri"/>
                <a:cs typeface="Calibri"/>
              </a:rPr>
              <a:t> </a:t>
            </a:r>
            <a:r>
              <a:rPr sz="2400" spc="-25">
                <a:latin typeface="Calibri"/>
                <a:cs typeface="Calibri"/>
              </a:rPr>
              <a:t>SGD</a:t>
            </a:r>
            <a:endParaRPr sz="2400">
              <a:latin typeface="Calibri"/>
              <a:cs typeface="Calibri"/>
            </a:endParaRPr>
          </a:p>
          <a:p>
            <a:pPr marL="381000" marR="43180" indent="-343535">
              <a:lnSpc>
                <a:spcPct val="101699"/>
              </a:lnSpc>
              <a:spcBef>
                <a:spcPts val="525"/>
              </a:spcBef>
              <a:buClr>
                <a:srgbClr val="8B1515"/>
              </a:buClr>
              <a:buFont typeface="Times New Roman"/>
              <a:buChar char="•"/>
              <a:tabLst>
                <a:tab pos="381000" algn="l"/>
              </a:tabLst>
            </a:pPr>
            <a:r>
              <a:rPr sz="2400">
                <a:latin typeface="Calibri"/>
                <a:cs typeface="Calibri"/>
              </a:rPr>
              <a:t>In</a:t>
            </a:r>
            <a:r>
              <a:rPr sz="2400" spc="-45">
                <a:latin typeface="Calibri"/>
                <a:cs typeface="Calibri"/>
              </a:rPr>
              <a:t> </a:t>
            </a:r>
            <a:r>
              <a:rPr sz="2400">
                <a:latin typeface="Calibri"/>
                <a:cs typeface="Calibri"/>
              </a:rPr>
              <a:t>each</a:t>
            </a:r>
            <a:r>
              <a:rPr sz="2400" spc="-35">
                <a:latin typeface="Calibri"/>
                <a:cs typeface="Calibri"/>
              </a:rPr>
              <a:t> </a:t>
            </a:r>
            <a:r>
              <a:rPr sz="2400">
                <a:latin typeface="Calibri"/>
                <a:cs typeface="Calibri"/>
              </a:rPr>
              <a:t>window,</a:t>
            </a:r>
            <a:r>
              <a:rPr sz="2400" spc="20">
                <a:latin typeface="Calibri"/>
                <a:cs typeface="Calibri"/>
              </a:rPr>
              <a:t> </a:t>
            </a:r>
            <a:r>
              <a:rPr sz="2400">
                <a:latin typeface="Calibri"/>
                <a:cs typeface="Calibri"/>
              </a:rPr>
              <a:t>we</a:t>
            </a:r>
            <a:r>
              <a:rPr sz="2400" spc="25">
                <a:latin typeface="Calibri"/>
                <a:cs typeface="Calibri"/>
              </a:rPr>
              <a:t> </a:t>
            </a:r>
            <a:r>
              <a:rPr sz="2400">
                <a:latin typeface="Calibri"/>
                <a:cs typeface="Calibri"/>
              </a:rPr>
              <a:t>only</a:t>
            </a:r>
            <a:r>
              <a:rPr sz="2400" spc="-85">
                <a:latin typeface="Calibri"/>
                <a:cs typeface="Calibri"/>
              </a:rPr>
              <a:t> </a:t>
            </a:r>
            <a:r>
              <a:rPr sz="2400">
                <a:latin typeface="Calibri"/>
                <a:cs typeface="Calibri"/>
              </a:rPr>
              <a:t>have</a:t>
            </a:r>
            <a:r>
              <a:rPr sz="2400" spc="-40">
                <a:latin typeface="Calibri"/>
                <a:cs typeface="Calibri"/>
              </a:rPr>
              <a:t> </a:t>
            </a:r>
            <a:r>
              <a:rPr sz="2400">
                <a:latin typeface="Calibri"/>
                <a:cs typeface="Calibri"/>
              </a:rPr>
              <a:t>at</a:t>
            </a:r>
            <a:r>
              <a:rPr sz="2400" spc="-30">
                <a:latin typeface="Calibri"/>
                <a:cs typeface="Calibri"/>
              </a:rPr>
              <a:t> </a:t>
            </a:r>
            <a:r>
              <a:rPr sz="2400">
                <a:latin typeface="Calibri"/>
                <a:cs typeface="Calibri"/>
              </a:rPr>
              <a:t>most</a:t>
            </a:r>
            <a:r>
              <a:rPr sz="2400" spc="-25">
                <a:latin typeface="Calibri"/>
                <a:cs typeface="Calibri"/>
              </a:rPr>
              <a:t> </a:t>
            </a:r>
            <a:r>
              <a:rPr sz="2400">
                <a:latin typeface="Calibri"/>
                <a:cs typeface="Calibri"/>
              </a:rPr>
              <a:t>2</a:t>
            </a:r>
            <a:r>
              <a:rPr sz="2400" i="1">
                <a:latin typeface="Calibri"/>
                <a:cs typeface="Calibri"/>
              </a:rPr>
              <a:t>m</a:t>
            </a:r>
            <a:r>
              <a:rPr sz="2400" i="1" spc="-30">
                <a:latin typeface="Calibri"/>
                <a:cs typeface="Calibri"/>
              </a:rPr>
              <a:t> </a:t>
            </a:r>
            <a:r>
              <a:rPr sz="2400">
                <a:latin typeface="Calibri"/>
                <a:cs typeface="Calibri"/>
              </a:rPr>
              <a:t>+</a:t>
            </a:r>
            <a:r>
              <a:rPr sz="2400" spc="-45">
                <a:latin typeface="Calibri"/>
                <a:cs typeface="Calibri"/>
              </a:rPr>
              <a:t> </a:t>
            </a:r>
            <a:r>
              <a:rPr sz="2400">
                <a:latin typeface="Calibri"/>
                <a:cs typeface="Calibri"/>
              </a:rPr>
              <a:t>1</a:t>
            </a:r>
            <a:r>
              <a:rPr sz="2400" spc="10">
                <a:latin typeface="Calibri"/>
                <a:cs typeface="Calibri"/>
              </a:rPr>
              <a:t> </a:t>
            </a:r>
            <a:r>
              <a:rPr sz="2400">
                <a:latin typeface="Calibri"/>
                <a:cs typeface="Calibri"/>
              </a:rPr>
              <a:t>words</a:t>
            </a:r>
            <a:r>
              <a:rPr sz="2400" spc="-15">
                <a:latin typeface="Calibri"/>
                <a:cs typeface="Calibri"/>
              </a:rPr>
              <a:t> </a:t>
            </a:r>
            <a:r>
              <a:rPr sz="2400">
                <a:latin typeface="Calibri"/>
                <a:cs typeface="Calibri"/>
              </a:rPr>
              <a:t>plus</a:t>
            </a:r>
            <a:r>
              <a:rPr sz="2400" spc="-10">
                <a:latin typeface="Calibri"/>
                <a:cs typeface="Calibri"/>
              </a:rPr>
              <a:t> </a:t>
            </a:r>
            <a:r>
              <a:rPr sz="2400">
                <a:latin typeface="Calibri"/>
                <a:cs typeface="Calibri"/>
              </a:rPr>
              <a:t>2</a:t>
            </a:r>
            <a:r>
              <a:rPr sz="2400" i="1">
                <a:latin typeface="Calibri"/>
                <a:cs typeface="Calibri"/>
              </a:rPr>
              <a:t>km</a:t>
            </a:r>
            <a:r>
              <a:rPr sz="2400" i="1" spc="-65">
                <a:latin typeface="Calibri"/>
                <a:cs typeface="Calibri"/>
              </a:rPr>
              <a:t> </a:t>
            </a:r>
            <a:r>
              <a:rPr sz="2400" spc="-10">
                <a:latin typeface="Calibri"/>
                <a:cs typeface="Calibri"/>
              </a:rPr>
              <a:t>negative </a:t>
            </a:r>
            <a:r>
              <a:rPr sz="2400">
                <a:latin typeface="Calibri"/>
                <a:cs typeface="Calibri"/>
              </a:rPr>
              <a:t>words</a:t>
            </a:r>
            <a:r>
              <a:rPr sz="2400" spc="-85">
                <a:latin typeface="Calibri"/>
                <a:cs typeface="Calibri"/>
              </a:rPr>
              <a:t> </a:t>
            </a:r>
            <a:r>
              <a:rPr sz="2400">
                <a:latin typeface="Calibri"/>
                <a:cs typeface="Calibri"/>
              </a:rPr>
              <a:t>with</a:t>
            </a:r>
            <a:r>
              <a:rPr sz="2400" spc="-30">
                <a:latin typeface="Calibri"/>
                <a:cs typeface="Calibri"/>
              </a:rPr>
              <a:t> </a:t>
            </a:r>
            <a:r>
              <a:rPr sz="2400">
                <a:latin typeface="Calibri"/>
                <a:cs typeface="Calibri"/>
              </a:rPr>
              <a:t>negative</a:t>
            </a:r>
            <a:r>
              <a:rPr sz="2400" spc="-35">
                <a:latin typeface="Calibri"/>
                <a:cs typeface="Calibri"/>
              </a:rPr>
              <a:t> </a:t>
            </a:r>
            <a:r>
              <a:rPr sz="2400">
                <a:latin typeface="Calibri"/>
                <a:cs typeface="Calibri"/>
              </a:rPr>
              <a:t>sampling,</a:t>
            </a:r>
            <a:r>
              <a:rPr sz="2400" spc="-50">
                <a:latin typeface="Calibri"/>
                <a:cs typeface="Calibri"/>
              </a:rPr>
              <a:t> </a:t>
            </a:r>
            <a:r>
              <a:rPr sz="2400">
                <a:latin typeface="Calibri"/>
                <a:cs typeface="Calibri"/>
              </a:rPr>
              <a:t>so</a:t>
            </a:r>
            <a:r>
              <a:rPr sz="2400" spc="45">
                <a:latin typeface="Calibri"/>
                <a:cs typeface="Calibri"/>
              </a:rPr>
              <a:t> </a:t>
            </a:r>
            <a:r>
              <a:rPr sz="2400" spc="60">
                <a:latin typeface="Cambria Math"/>
                <a:cs typeface="Cambria Math"/>
              </a:rPr>
              <a:t>∇</a:t>
            </a:r>
            <a:r>
              <a:rPr sz="2550" spc="89" baseline="-16339">
                <a:latin typeface="Cambria Math"/>
                <a:cs typeface="Cambria Math"/>
              </a:rPr>
              <a:t>𝜃</a:t>
            </a:r>
            <a:r>
              <a:rPr sz="2400" spc="60">
                <a:latin typeface="Cambria Math"/>
                <a:cs typeface="Cambria Math"/>
              </a:rPr>
              <a:t>𝐽</a:t>
            </a:r>
            <a:r>
              <a:rPr sz="2550" spc="89" baseline="-16339">
                <a:latin typeface="Cambria Math"/>
                <a:cs typeface="Cambria Math"/>
              </a:rPr>
              <a:t>𝑡</a:t>
            </a:r>
            <a:r>
              <a:rPr sz="2400" spc="60">
                <a:latin typeface="Cambria Math"/>
                <a:cs typeface="Cambria Math"/>
              </a:rPr>
              <a:t>(𝜃)</a:t>
            </a:r>
            <a:r>
              <a:rPr sz="2400" spc="-10">
                <a:latin typeface="Cambria Math"/>
                <a:cs typeface="Cambria Math"/>
              </a:rPr>
              <a:t> </a:t>
            </a:r>
            <a:r>
              <a:rPr sz="2400">
                <a:latin typeface="Calibri"/>
                <a:cs typeface="Calibri"/>
              </a:rPr>
              <a:t>is</a:t>
            </a:r>
            <a:r>
              <a:rPr sz="2400" spc="-10">
                <a:latin typeface="Calibri"/>
                <a:cs typeface="Calibri"/>
              </a:rPr>
              <a:t> </a:t>
            </a:r>
            <a:r>
              <a:rPr sz="2400">
                <a:latin typeface="Calibri"/>
                <a:cs typeface="Calibri"/>
              </a:rPr>
              <a:t>very</a:t>
            </a:r>
            <a:r>
              <a:rPr sz="2400" spc="-85">
                <a:latin typeface="Calibri"/>
                <a:cs typeface="Calibri"/>
              </a:rPr>
              <a:t> </a:t>
            </a:r>
            <a:r>
              <a:rPr sz="2400" spc="-10">
                <a:latin typeface="Calibri"/>
                <a:cs typeface="Calibri"/>
              </a:rPr>
              <a:t>sparse!</a:t>
            </a:r>
            <a:endParaRPr sz="2400">
              <a:latin typeface="Calibri"/>
              <a:cs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2486" y="-123803"/>
            <a:ext cx="10515600" cy="1370311"/>
          </a:xfrm>
          <a:prstGeom prst="rect">
            <a:avLst/>
          </a:prstGeom>
        </p:spPr>
        <p:txBody>
          <a:bodyPr vert="horz" wrap="square" lIns="0" tIns="259778" rIns="0" bIns="0" rtlCol="0">
            <a:spAutoFit/>
          </a:bodyPr>
          <a:lstStyle/>
          <a:p>
            <a:pPr marL="12700">
              <a:lnSpc>
                <a:spcPct val="100000"/>
              </a:lnSpc>
              <a:spcBef>
                <a:spcPts val="130"/>
              </a:spcBef>
            </a:pPr>
            <a:r>
              <a:rPr sz="3600"/>
              <a:t>Stochastic</a:t>
            </a:r>
            <a:r>
              <a:rPr sz="3600" spc="-20"/>
              <a:t> </a:t>
            </a:r>
            <a:r>
              <a:rPr sz="3600"/>
              <a:t>gradients</a:t>
            </a:r>
            <a:r>
              <a:rPr sz="3600" spc="-30"/>
              <a:t> </a:t>
            </a:r>
            <a:r>
              <a:rPr sz="3600"/>
              <a:t>with</a:t>
            </a:r>
            <a:r>
              <a:rPr sz="3600" spc="-20"/>
              <a:t> </a:t>
            </a:r>
            <a:r>
              <a:rPr sz="3600"/>
              <a:t>with</a:t>
            </a:r>
            <a:r>
              <a:rPr sz="3600" spc="-90"/>
              <a:t> </a:t>
            </a:r>
            <a:r>
              <a:rPr sz="3600"/>
              <a:t>negative</a:t>
            </a:r>
            <a:r>
              <a:rPr sz="3600" spc="-70"/>
              <a:t> </a:t>
            </a:r>
            <a:r>
              <a:rPr sz="3600"/>
              <a:t>sampling</a:t>
            </a:r>
            <a:r>
              <a:rPr sz="3600" spc="-50"/>
              <a:t> </a:t>
            </a:r>
            <a:r>
              <a:rPr sz="3600" spc="-10"/>
              <a:t>[aside]</a:t>
            </a:r>
          </a:p>
        </p:txBody>
      </p:sp>
      <p:sp>
        <p:nvSpPr>
          <p:cNvPr id="3" name="object 3"/>
          <p:cNvSpPr txBox="1"/>
          <p:nvPr/>
        </p:nvSpPr>
        <p:spPr>
          <a:xfrm>
            <a:off x="1069022" y="1107503"/>
            <a:ext cx="7936865" cy="391795"/>
          </a:xfrm>
          <a:prstGeom prst="rect">
            <a:avLst/>
          </a:prstGeom>
        </p:spPr>
        <p:txBody>
          <a:bodyPr vert="horz" wrap="square" lIns="0" tIns="12700" rIns="0" bIns="0" rtlCol="0">
            <a:spAutoFit/>
          </a:bodyPr>
          <a:lstStyle/>
          <a:p>
            <a:pPr marL="355600" indent="-342900">
              <a:lnSpc>
                <a:spcPct val="100000"/>
              </a:lnSpc>
              <a:spcBef>
                <a:spcPts val="100"/>
              </a:spcBef>
              <a:buClr>
                <a:srgbClr val="8B1515"/>
              </a:buClr>
              <a:buFont typeface="Times New Roman"/>
              <a:buChar char="•"/>
              <a:tabLst>
                <a:tab pos="355600" algn="l"/>
              </a:tabLst>
            </a:pPr>
            <a:r>
              <a:rPr sz="2400">
                <a:latin typeface="Calibri"/>
                <a:cs typeface="Calibri"/>
              </a:rPr>
              <a:t>We</a:t>
            </a:r>
            <a:r>
              <a:rPr sz="2400" spc="-55">
                <a:latin typeface="Calibri"/>
                <a:cs typeface="Calibri"/>
              </a:rPr>
              <a:t> </a:t>
            </a:r>
            <a:r>
              <a:rPr sz="2400">
                <a:latin typeface="Calibri"/>
                <a:cs typeface="Calibri"/>
              </a:rPr>
              <a:t>might</a:t>
            </a:r>
            <a:r>
              <a:rPr sz="2400" spc="-45">
                <a:latin typeface="Calibri"/>
                <a:cs typeface="Calibri"/>
              </a:rPr>
              <a:t> </a:t>
            </a:r>
            <a:r>
              <a:rPr sz="2400">
                <a:latin typeface="Calibri"/>
                <a:cs typeface="Calibri"/>
              </a:rPr>
              <a:t>only</a:t>
            </a:r>
            <a:r>
              <a:rPr sz="2400" spc="-35">
                <a:latin typeface="Calibri"/>
                <a:cs typeface="Calibri"/>
              </a:rPr>
              <a:t> </a:t>
            </a:r>
            <a:r>
              <a:rPr sz="2400">
                <a:latin typeface="Calibri"/>
                <a:cs typeface="Calibri"/>
              </a:rPr>
              <a:t>update</a:t>
            </a:r>
            <a:r>
              <a:rPr sz="2400" spc="10">
                <a:latin typeface="Calibri"/>
                <a:cs typeface="Calibri"/>
              </a:rPr>
              <a:t> </a:t>
            </a:r>
            <a:r>
              <a:rPr sz="2400">
                <a:latin typeface="Calibri"/>
                <a:cs typeface="Calibri"/>
              </a:rPr>
              <a:t>the</a:t>
            </a:r>
            <a:r>
              <a:rPr sz="2400" spc="-55">
                <a:latin typeface="Calibri"/>
                <a:cs typeface="Calibri"/>
              </a:rPr>
              <a:t> </a:t>
            </a:r>
            <a:r>
              <a:rPr sz="2400">
                <a:latin typeface="Calibri"/>
                <a:cs typeface="Calibri"/>
              </a:rPr>
              <a:t>word</a:t>
            </a:r>
            <a:r>
              <a:rPr sz="2400" spc="-50">
                <a:latin typeface="Calibri"/>
                <a:cs typeface="Calibri"/>
              </a:rPr>
              <a:t> </a:t>
            </a:r>
            <a:r>
              <a:rPr sz="2400">
                <a:latin typeface="Calibri"/>
                <a:cs typeface="Calibri"/>
              </a:rPr>
              <a:t>vectors</a:t>
            </a:r>
            <a:r>
              <a:rPr sz="2400" spc="-95">
                <a:latin typeface="Calibri"/>
                <a:cs typeface="Calibri"/>
              </a:rPr>
              <a:t> </a:t>
            </a:r>
            <a:r>
              <a:rPr sz="2400">
                <a:latin typeface="Calibri"/>
                <a:cs typeface="Calibri"/>
              </a:rPr>
              <a:t>that</a:t>
            </a:r>
            <a:r>
              <a:rPr sz="2400" spc="-40">
                <a:latin typeface="Calibri"/>
                <a:cs typeface="Calibri"/>
              </a:rPr>
              <a:t> </a:t>
            </a:r>
            <a:r>
              <a:rPr sz="2400">
                <a:latin typeface="Calibri"/>
                <a:cs typeface="Calibri"/>
              </a:rPr>
              <a:t>actually</a:t>
            </a:r>
            <a:r>
              <a:rPr sz="2400" spc="-100">
                <a:latin typeface="Calibri"/>
                <a:cs typeface="Calibri"/>
              </a:rPr>
              <a:t> </a:t>
            </a:r>
            <a:r>
              <a:rPr sz="2400" spc="-10">
                <a:latin typeface="Calibri"/>
                <a:cs typeface="Calibri"/>
              </a:rPr>
              <a:t>appear!</a:t>
            </a:r>
            <a:endParaRPr sz="2400">
              <a:latin typeface="Calibri"/>
              <a:cs typeface="Calibri"/>
            </a:endParaRPr>
          </a:p>
        </p:txBody>
      </p:sp>
      <p:sp>
        <p:nvSpPr>
          <p:cNvPr id="4" name="object 4"/>
          <p:cNvSpPr txBox="1"/>
          <p:nvPr/>
        </p:nvSpPr>
        <p:spPr>
          <a:xfrm>
            <a:off x="1069022" y="1984692"/>
            <a:ext cx="7962900" cy="1125855"/>
          </a:xfrm>
          <a:prstGeom prst="rect">
            <a:avLst/>
          </a:prstGeom>
        </p:spPr>
        <p:txBody>
          <a:bodyPr vert="horz" wrap="square" lIns="0" tIns="11430" rIns="0" bIns="0" rtlCol="0">
            <a:spAutoFit/>
          </a:bodyPr>
          <a:lstStyle/>
          <a:p>
            <a:pPr marL="355600" marR="5080" indent="-343535" algn="just">
              <a:lnSpc>
                <a:spcPct val="100400"/>
              </a:lnSpc>
              <a:spcBef>
                <a:spcPts val="90"/>
              </a:spcBef>
              <a:buClr>
                <a:srgbClr val="8B1515"/>
              </a:buClr>
              <a:buFont typeface="Times New Roman"/>
              <a:buChar char="•"/>
              <a:tabLst>
                <a:tab pos="355600" algn="l"/>
              </a:tabLst>
            </a:pPr>
            <a:r>
              <a:rPr sz="2400">
                <a:latin typeface="Calibri"/>
                <a:cs typeface="Calibri"/>
              </a:rPr>
              <a:t>Solution:</a:t>
            </a:r>
            <a:r>
              <a:rPr sz="2400" spc="-40">
                <a:latin typeface="Calibri"/>
                <a:cs typeface="Calibri"/>
              </a:rPr>
              <a:t> </a:t>
            </a:r>
            <a:r>
              <a:rPr sz="2400">
                <a:latin typeface="Calibri"/>
                <a:cs typeface="Calibri"/>
              </a:rPr>
              <a:t>either</a:t>
            </a:r>
            <a:r>
              <a:rPr sz="2400" spc="-75">
                <a:latin typeface="Calibri"/>
                <a:cs typeface="Calibri"/>
              </a:rPr>
              <a:t> </a:t>
            </a:r>
            <a:r>
              <a:rPr sz="2400">
                <a:latin typeface="Calibri"/>
                <a:cs typeface="Calibri"/>
              </a:rPr>
              <a:t>you</a:t>
            </a:r>
            <a:r>
              <a:rPr sz="2400" spc="-55">
                <a:latin typeface="Calibri"/>
                <a:cs typeface="Calibri"/>
              </a:rPr>
              <a:t> </a:t>
            </a:r>
            <a:r>
              <a:rPr sz="2400">
                <a:latin typeface="Calibri"/>
                <a:cs typeface="Calibri"/>
              </a:rPr>
              <a:t>need</a:t>
            </a:r>
            <a:r>
              <a:rPr sz="2400" spc="-50">
                <a:latin typeface="Calibri"/>
                <a:cs typeface="Calibri"/>
              </a:rPr>
              <a:t> </a:t>
            </a:r>
            <a:r>
              <a:rPr sz="2400">
                <a:latin typeface="Calibri"/>
                <a:cs typeface="Calibri"/>
              </a:rPr>
              <a:t>sparse</a:t>
            </a:r>
            <a:r>
              <a:rPr sz="2400" spc="-60">
                <a:latin typeface="Calibri"/>
                <a:cs typeface="Calibri"/>
              </a:rPr>
              <a:t> </a:t>
            </a:r>
            <a:r>
              <a:rPr sz="2400">
                <a:latin typeface="Calibri"/>
                <a:cs typeface="Calibri"/>
              </a:rPr>
              <a:t>matrix</a:t>
            </a:r>
            <a:r>
              <a:rPr sz="2400" spc="-55">
                <a:latin typeface="Calibri"/>
                <a:cs typeface="Calibri"/>
              </a:rPr>
              <a:t> </a:t>
            </a:r>
            <a:r>
              <a:rPr sz="2400">
                <a:latin typeface="Calibri"/>
                <a:cs typeface="Calibri"/>
              </a:rPr>
              <a:t>update </a:t>
            </a:r>
            <a:r>
              <a:rPr sz="2400" spc="-10">
                <a:latin typeface="Calibri"/>
                <a:cs typeface="Calibri"/>
              </a:rPr>
              <a:t>operations</a:t>
            </a:r>
            <a:r>
              <a:rPr sz="2400" spc="-100">
                <a:latin typeface="Calibri"/>
                <a:cs typeface="Calibri"/>
              </a:rPr>
              <a:t> </a:t>
            </a:r>
            <a:r>
              <a:rPr sz="2400" spc="-25">
                <a:latin typeface="Calibri"/>
                <a:cs typeface="Calibri"/>
              </a:rPr>
              <a:t>to </a:t>
            </a:r>
            <a:r>
              <a:rPr sz="2400">
                <a:latin typeface="Calibri"/>
                <a:cs typeface="Calibri"/>
              </a:rPr>
              <a:t>only</a:t>
            </a:r>
            <a:r>
              <a:rPr sz="2400" spc="-25">
                <a:latin typeface="Calibri"/>
                <a:cs typeface="Calibri"/>
              </a:rPr>
              <a:t> </a:t>
            </a:r>
            <a:r>
              <a:rPr sz="2400">
                <a:latin typeface="Calibri"/>
                <a:cs typeface="Calibri"/>
              </a:rPr>
              <a:t>update</a:t>
            </a:r>
            <a:r>
              <a:rPr sz="2400" spc="-50">
                <a:latin typeface="Calibri"/>
                <a:cs typeface="Calibri"/>
              </a:rPr>
              <a:t> </a:t>
            </a:r>
            <a:r>
              <a:rPr sz="2400">
                <a:latin typeface="Calibri"/>
                <a:cs typeface="Calibri"/>
              </a:rPr>
              <a:t>certain</a:t>
            </a:r>
            <a:r>
              <a:rPr sz="2400" spc="20">
                <a:latin typeface="Calibri"/>
                <a:cs typeface="Calibri"/>
              </a:rPr>
              <a:t> </a:t>
            </a:r>
            <a:r>
              <a:rPr sz="2400">
                <a:solidFill>
                  <a:srgbClr val="89007E"/>
                </a:solidFill>
                <a:latin typeface="Calibri"/>
                <a:cs typeface="Calibri"/>
              </a:rPr>
              <a:t>rows</a:t>
            </a:r>
            <a:r>
              <a:rPr sz="2400" spc="-45">
                <a:solidFill>
                  <a:srgbClr val="89007E"/>
                </a:solidFill>
                <a:latin typeface="Calibri"/>
                <a:cs typeface="Calibri"/>
              </a:rPr>
              <a:t> </a:t>
            </a:r>
            <a:r>
              <a:rPr sz="2400">
                <a:latin typeface="Calibri"/>
                <a:cs typeface="Calibri"/>
              </a:rPr>
              <a:t>of</a:t>
            </a:r>
            <a:r>
              <a:rPr sz="2400" spc="-40">
                <a:latin typeface="Calibri"/>
                <a:cs typeface="Calibri"/>
              </a:rPr>
              <a:t> </a:t>
            </a:r>
            <a:r>
              <a:rPr sz="2400">
                <a:latin typeface="Calibri"/>
                <a:cs typeface="Calibri"/>
              </a:rPr>
              <a:t>full</a:t>
            </a:r>
            <a:r>
              <a:rPr sz="2400" spc="-80">
                <a:latin typeface="Calibri"/>
                <a:cs typeface="Calibri"/>
              </a:rPr>
              <a:t> </a:t>
            </a:r>
            <a:r>
              <a:rPr sz="2400">
                <a:latin typeface="Calibri"/>
                <a:cs typeface="Calibri"/>
              </a:rPr>
              <a:t>embedding</a:t>
            </a:r>
            <a:r>
              <a:rPr sz="2400" spc="-60">
                <a:latin typeface="Calibri"/>
                <a:cs typeface="Calibri"/>
              </a:rPr>
              <a:t> </a:t>
            </a:r>
            <a:r>
              <a:rPr sz="2400">
                <a:latin typeface="Calibri"/>
                <a:cs typeface="Calibri"/>
              </a:rPr>
              <a:t>matrices</a:t>
            </a:r>
            <a:r>
              <a:rPr sz="2400" spc="25">
                <a:latin typeface="Calibri"/>
                <a:cs typeface="Calibri"/>
              </a:rPr>
              <a:t> </a:t>
            </a:r>
            <a:r>
              <a:rPr sz="2400" i="1">
                <a:latin typeface="Calibri"/>
                <a:cs typeface="Calibri"/>
              </a:rPr>
              <a:t>U</a:t>
            </a:r>
            <a:r>
              <a:rPr sz="2400" i="1" spc="-45">
                <a:latin typeface="Calibri"/>
                <a:cs typeface="Calibri"/>
              </a:rPr>
              <a:t> </a:t>
            </a:r>
            <a:r>
              <a:rPr sz="2400">
                <a:latin typeface="Calibri"/>
                <a:cs typeface="Calibri"/>
              </a:rPr>
              <a:t>and</a:t>
            </a:r>
            <a:r>
              <a:rPr sz="2400" spc="-25">
                <a:latin typeface="Calibri"/>
                <a:cs typeface="Calibri"/>
              </a:rPr>
              <a:t> </a:t>
            </a:r>
            <a:r>
              <a:rPr sz="2400" i="1" spc="-25">
                <a:latin typeface="Calibri"/>
                <a:cs typeface="Calibri"/>
              </a:rPr>
              <a:t>V, </a:t>
            </a:r>
            <a:r>
              <a:rPr sz="2400">
                <a:latin typeface="Calibri"/>
                <a:cs typeface="Calibri"/>
              </a:rPr>
              <a:t>or</a:t>
            </a:r>
            <a:r>
              <a:rPr sz="2400" spc="-60">
                <a:latin typeface="Calibri"/>
                <a:cs typeface="Calibri"/>
              </a:rPr>
              <a:t> </a:t>
            </a:r>
            <a:r>
              <a:rPr sz="2400">
                <a:latin typeface="Calibri"/>
                <a:cs typeface="Calibri"/>
              </a:rPr>
              <a:t>you</a:t>
            </a:r>
            <a:r>
              <a:rPr sz="2400" spc="-35">
                <a:latin typeface="Calibri"/>
                <a:cs typeface="Calibri"/>
              </a:rPr>
              <a:t> </a:t>
            </a:r>
            <a:r>
              <a:rPr sz="2400">
                <a:latin typeface="Calibri"/>
                <a:cs typeface="Calibri"/>
              </a:rPr>
              <a:t>need</a:t>
            </a:r>
            <a:r>
              <a:rPr sz="2400" spc="-25">
                <a:latin typeface="Calibri"/>
                <a:cs typeface="Calibri"/>
              </a:rPr>
              <a:t> </a:t>
            </a:r>
            <a:r>
              <a:rPr sz="2400">
                <a:latin typeface="Calibri"/>
                <a:cs typeface="Calibri"/>
              </a:rPr>
              <a:t>to</a:t>
            </a:r>
            <a:r>
              <a:rPr sz="2400" spc="-35">
                <a:latin typeface="Calibri"/>
                <a:cs typeface="Calibri"/>
              </a:rPr>
              <a:t> </a:t>
            </a:r>
            <a:r>
              <a:rPr sz="2400">
                <a:latin typeface="Calibri"/>
                <a:cs typeface="Calibri"/>
              </a:rPr>
              <a:t>keep</a:t>
            </a:r>
            <a:r>
              <a:rPr sz="2400" spc="-35">
                <a:latin typeface="Calibri"/>
                <a:cs typeface="Calibri"/>
              </a:rPr>
              <a:t> </a:t>
            </a:r>
            <a:r>
              <a:rPr sz="2400">
                <a:latin typeface="Calibri"/>
                <a:cs typeface="Calibri"/>
              </a:rPr>
              <a:t>around</a:t>
            </a:r>
            <a:r>
              <a:rPr sz="2400" spc="-35">
                <a:latin typeface="Calibri"/>
                <a:cs typeface="Calibri"/>
              </a:rPr>
              <a:t> </a:t>
            </a:r>
            <a:r>
              <a:rPr sz="2400">
                <a:latin typeface="Calibri"/>
                <a:cs typeface="Calibri"/>
              </a:rPr>
              <a:t>a</a:t>
            </a:r>
            <a:r>
              <a:rPr sz="2400" spc="-70">
                <a:latin typeface="Calibri"/>
                <a:cs typeface="Calibri"/>
              </a:rPr>
              <a:t> </a:t>
            </a:r>
            <a:r>
              <a:rPr sz="2400">
                <a:latin typeface="Calibri"/>
                <a:cs typeface="Calibri"/>
              </a:rPr>
              <a:t>hash</a:t>
            </a:r>
            <a:r>
              <a:rPr sz="2400" spc="-35">
                <a:latin typeface="Calibri"/>
                <a:cs typeface="Calibri"/>
              </a:rPr>
              <a:t> </a:t>
            </a:r>
            <a:r>
              <a:rPr sz="2400">
                <a:latin typeface="Calibri"/>
                <a:cs typeface="Calibri"/>
              </a:rPr>
              <a:t>for</a:t>
            </a:r>
            <a:r>
              <a:rPr sz="2400" spc="10">
                <a:latin typeface="Calibri"/>
                <a:cs typeface="Calibri"/>
              </a:rPr>
              <a:t> </a:t>
            </a:r>
            <a:r>
              <a:rPr sz="2400">
                <a:latin typeface="Calibri"/>
                <a:cs typeface="Calibri"/>
              </a:rPr>
              <a:t>word</a:t>
            </a:r>
            <a:r>
              <a:rPr sz="2400" spc="-35">
                <a:latin typeface="Calibri"/>
                <a:cs typeface="Calibri"/>
              </a:rPr>
              <a:t> </a:t>
            </a:r>
            <a:r>
              <a:rPr sz="2400" spc="-10">
                <a:latin typeface="Calibri"/>
                <a:cs typeface="Calibri"/>
              </a:rPr>
              <a:t>vectors</a:t>
            </a:r>
            <a:endParaRPr sz="2400">
              <a:latin typeface="Calibri"/>
              <a:cs typeface="Calibri"/>
            </a:endParaRPr>
          </a:p>
        </p:txBody>
      </p:sp>
      <p:sp>
        <p:nvSpPr>
          <p:cNvPr id="5" name="object 5"/>
          <p:cNvSpPr txBox="1"/>
          <p:nvPr/>
        </p:nvSpPr>
        <p:spPr>
          <a:xfrm>
            <a:off x="1069022" y="4911725"/>
            <a:ext cx="7118984" cy="1126490"/>
          </a:xfrm>
          <a:prstGeom prst="rect">
            <a:avLst/>
          </a:prstGeom>
        </p:spPr>
        <p:txBody>
          <a:bodyPr vert="horz" wrap="square" lIns="0" tIns="11430" rIns="0" bIns="0" rtlCol="0">
            <a:spAutoFit/>
          </a:bodyPr>
          <a:lstStyle/>
          <a:p>
            <a:pPr marL="355600" marR="5080" indent="-343535" algn="just">
              <a:lnSpc>
                <a:spcPct val="100400"/>
              </a:lnSpc>
              <a:spcBef>
                <a:spcPts val="90"/>
              </a:spcBef>
              <a:buClr>
                <a:srgbClr val="8B1515"/>
              </a:buClr>
              <a:buFont typeface="Times New Roman"/>
              <a:buChar char="•"/>
              <a:tabLst>
                <a:tab pos="355600" algn="l"/>
              </a:tabLst>
            </a:pPr>
            <a:r>
              <a:rPr sz="2400">
                <a:latin typeface="Calibri"/>
                <a:cs typeface="Calibri"/>
              </a:rPr>
              <a:t>If</a:t>
            </a:r>
            <a:r>
              <a:rPr sz="2400" spc="-35">
                <a:latin typeface="Calibri"/>
                <a:cs typeface="Calibri"/>
              </a:rPr>
              <a:t> </a:t>
            </a:r>
            <a:r>
              <a:rPr sz="2400">
                <a:latin typeface="Calibri"/>
                <a:cs typeface="Calibri"/>
              </a:rPr>
              <a:t>you</a:t>
            </a:r>
            <a:r>
              <a:rPr sz="2400" spc="-25">
                <a:latin typeface="Calibri"/>
                <a:cs typeface="Calibri"/>
              </a:rPr>
              <a:t> </a:t>
            </a:r>
            <a:r>
              <a:rPr sz="2400">
                <a:latin typeface="Calibri"/>
                <a:cs typeface="Calibri"/>
              </a:rPr>
              <a:t>have</a:t>
            </a:r>
            <a:r>
              <a:rPr sz="2400" spc="-30">
                <a:latin typeface="Calibri"/>
                <a:cs typeface="Calibri"/>
              </a:rPr>
              <a:t> </a:t>
            </a:r>
            <a:r>
              <a:rPr sz="2400">
                <a:latin typeface="Calibri"/>
                <a:cs typeface="Calibri"/>
              </a:rPr>
              <a:t>millions</a:t>
            </a:r>
            <a:r>
              <a:rPr sz="2400" spc="-75">
                <a:latin typeface="Calibri"/>
                <a:cs typeface="Calibri"/>
              </a:rPr>
              <a:t> </a:t>
            </a:r>
            <a:r>
              <a:rPr sz="2400">
                <a:latin typeface="Calibri"/>
                <a:cs typeface="Calibri"/>
              </a:rPr>
              <a:t>of</a:t>
            </a:r>
            <a:r>
              <a:rPr sz="2400" spc="-20">
                <a:latin typeface="Calibri"/>
                <a:cs typeface="Calibri"/>
              </a:rPr>
              <a:t> </a:t>
            </a:r>
            <a:r>
              <a:rPr sz="2400">
                <a:latin typeface="Calibri"/>
                <a:cs typeface="Calibri"/>
              </a:rPr>
              <a:t>word</a:t>
            </a:r>
            <a:r>
              <a:rPr sz="2400" spc="-25">
                <a:latin typeface="Calibri"/>
                <a:cs typeface="Calibri"/>
              </a:rPr>
              <a:t> </a:t>
            </a:r>
            <a:r>
              <a:rPr sz="2400">
                <a:latin typeface="Calibri"/>
                <a:cs typeface="Calibri"/>
              </a:rPr>
              <a:t>vectors</a:t>
            </a:r>
            <a:r>
              <a:rPr sz="2400" spc="-75">
                <a:latin typeface="Calibri"/>
                <a:cs typeface="Calibri"/>
              </a:rPr>
              <a:t> </a:t>
            </a:r>
            <a:r>
              <a:rPr sz="2400">
                <a:latin typeface="Calibri"/>
                <a:cs typeface="Calibri"/>
              </a:rPr>
              <a:t>and</a:t>
            </a:r>
            <a:r>
              <a:rPr sz="2400" spc="-25">
                <a:latin typeface="Calibri"/>
                <a:cs typeface="Calibri"/>
              </a:rPr>
              <a:t> </a:t>
            </a:r>
            <a:r>
              <a:rPr sz="2400">
                <a:latin typeface="Calibri"/>
                <a:cs typeface="Calibri"/>
              </a:rPr>
              <a:t>do</a:t>
            </a:r>
            <a:r>
              <a:rPr sz="2400" spc="-30">
                <a:latin typeface="Calibri"/>
                <a:cs typeface="Calibri"/>
              </a:rPr>
              <a:t> </a:t>
            </a:r>
            <a:r>
              <a:rPr sz="2400" spc="-10">
                <a:latin typeface="Calibri"/>
                <a:cs typeface="Calibri"/>
              </a:rPr>
              <a:t>distributed </a:t>
            </a:r>
            <a:r>
              <a:rPr sz="2400">
                <a:latin typeface="Calibri"/>
                <a:cs typeface="Calibri"/>
              </a:rPr>
              <a:t>computing,</a:t>
            </a:r>
            <a:r>
              <a:rPr sz="2400" spc="-10">
                <a:latin typeface="Calibri"/>
                <a:cs typeface="Calibri"/>
              </a:rPr>
              <a:t> </a:t>
            </a:r>
            <a:r>
              <a:rPr sz="2400">
                <a:latin typeface="Calibri"/>
                <a:cs typeface="Calibri"/>
              </a:rPr>
              <a:t>it</a:t>
            </a:r>
            <a:r>
              <a:rPr sz="2400" spc="-45">
                <a:latin typeface="Calibri"/>
                <a:cs typeface="Calibri"/>
              </a:rPr>
              <a:t> </a:t>
            </a:r>
            <a:r>
              <a:rPr sz="2400">
                <a:latin typeface="Calibri"/>
                <a:cs typeface="Calibri"/>
              </a:rPr>
              <a:t>is</a:t>
            </a:r>
            <a:r>
              <a:rPr sz="2400" spc="-30">
                <a:latin typeface="Calibri"/>
                <a:cs typeface="Calibri"/>
              </a:rPr>
              <a:t> </a:t>
            </a:r>
            <a:r>
              <a:rPr sz="2400">
                <a:latin typeface="Calibri"/>
                <a:cs typeface="Calibri"/>
              </a:rPr>
              <a:t>important</a:t>
            </a:r>
            <a:r>
              <a:rPr sz="2400" spc="-50">
                <a:latin typeface="Calibri"/>
                <a:cs typeface="Calibri"/>
              </a:rPr>
              <a:t> </a:t>
            </a:r>
            <a:r>
              <a:rPr sz="2400">
                <a:latin typeface="Calibri"/>
                <a:cs typeface="Calibri"/>
              </a:rPr>
              <a:t>to</a:t>
            </a:r>
            <a:r>
              <a:rPr sz="2400" spc="-55">
                <a:latin typeface="Calibri"/>
                <a:cs typeface="Calibri"/>
              </a:rPr>
              <a:t> </a:t>
            </a:r>
            <a:r>
              <a:rPr sz="2400">
                <a:latin typeface="Calibri"/>
                <a:cs typeface="Calibri"/>
              </a:rPr>
              <a:t>not</a:t>
            </a:r>
            <a:r>
              <a:rPr sz="2400" spc="-45">
                <a:latin typeface="Calibri"/>
                <a:cs typeface="Calibri"/>
              </a:rPr>
              <a:t> </a:t>
            </a:r>
            <a:r>
              <a:rPr sz="2400">
                <a:latin typeface="Calibri"/>
                <a:cs typeface="Calibri"/>
              </a:rPr>
              <a:t>have</a:t>
            </a:r>
            <a:r>
              <a:rPr sz="2400" spc="-60">
                <a:latin typeface="Calibri"/>
                <a:cs typeface="Calibri"/>
              </a:rPr>
              <a:t> </a:t>
            </a:r>
            <a:r>
              <a:rPr sz="2400">
                <a:latin typeface="Calibri"/>
                <a:cs typeface="Calibri"/>
              </a:rPr>
              <a:t>to</a:t>
            </a:r>
            <a:r>
              <a:rPr sz="2400" spc="-55">
                <a:latin typeface="Calibri"/>
                <a:cs typeface="Calibri"/>
              </a:rPr>
              <a:t> </a:t>
            </a:r>
            <a:r>
              <a:rPr sz="2400">
                <a:latin typeface="Calibri"/>
                <a:cs typeface="Calibri"/>
              </a:rPr>
              <a:t>send</a:t>
            </a:r>
            <a:r>
              <a:rPr sz="2400" spc="-55">
                <a:latin typeface="Calibri"/>
                <a:cs typeface="Calibri"/>
              </a:rPr>
              <a:t> </a:t>
            </a:r>
            <a:r>
              <a:rPr sz="2400" spc="-10">
                <a:latin typeface="Calibri"/>
                <a:cs typeface="Calibri"/>
              </a:rPr>
              <a:t>gigantic </a:t>
            </a:r>
            <a:r>
              <a:rPr sz="2400">
                <a:latin typeface="Calibri"/>
                <a:cs typeface="Calibri"/>
              </a:rPr>
              <a:t>updates</a:t>
            </a:r>
            <a:r>
              <a:rPr sz="2400" spc="-105">
                <a:latin typeface="Calibri"/>
                <a:cs typeface="Calibri"/>
              </a:rPr>
              <a:t> </a:t>
            </a:r>
            <a:r>
              <a:rPr sz="2400" spc="-10">
                <a:latin typeface="Calibri"/>
                <a:cs typeface="Calibri"/>
              </a:rPr>
              <a:t>around!</a:t>
            </a:r>
            <a:endParaRPr sz="2400">
              <a:latin typeface="Calibri"/>
              <a:cs typeface="Calibri"/>
            </a:endParaRPr>
          </a:p>
        </p:txBody>
      </p:sp>
      <p:sp>
        <p:nvSpPr>
          <p:cNvPr id="6" name="object 6"/>
          <p:cNvSpPr txBox="1"/>
          <p:nvPr/>
        </p:nvSpPr>
        <p:spPr>
          <a:xfrm>
            <a:off x="2518029" y="3327082"/>
            <a:ext cx="992505" cy="1490345"/>
          </a:xfrm>
          <a:prstGeom prst="rect">
            <a:avLst/>
          </a:prstGeom>
        </p:spPr>
        <p:txBody>
          <a:bodyPr vert="horz" wrap="square" lIns="0" tIns="13970" rIns="0" bIns="0" rtlCol="0">
            <a:spAutoFit/>
          </a:bodyPr>
          <a:lstStyle/>
          <a:p>
            <a:pPr marL="12700">
              <a:lnSpc>
                <a:spcPct val="100000"/>
              </a:lnSpc>
              <a:spcBef>
                <a:spcPts val="110"/>
              </a:spcBef>
            </a:pPr>
            <a:r>
              <a:rPr sz="3200" spc="-20">
                <a:latin typeface="Calibri"/>
                <a:cs typeface="Calibri"/>
              </a:rPr>
              <a:t>|</a:t>
            </a:r>
            <a:r>
              <a:rPr sz="3200" i="1" spc="-20">
                <a:latin typeface="Calibri"/>
                <a:cs typeface="Calibri"/>
              </a:rPr>
              <a:t>V</a:t>
            </a:r>
            <a:r>
              <a:rPr sz="3200" spc="-20">
                <a:latin typeface="Calibri"/>
                <a:cs typeface="Calibri"/>
              </a:rPr>
              <a:t>|</a:t>
            </a:r>
            <a:r>
              <a:rPr sz="14400" spc="-30" baseline="-2025">
                <a:latin typeface="Calibri"/>
                <a:cs typeface="Calibri"/>
              </a:rPr>
              <a:t>[</a:t>
            </a:r>
            <a:endParaRPr sz="14400" baseline="-2025">
              <a:latin typeface="Calibri"/>
              <a:cs typeface="Calibri"/>
            </a:endParaRPr>
          </a:p>
        </p:txBody>
      </p:sp>
      <p:sp>
        <p:nvSpPr>
          <p:cNvPr id="7" name="object 7"/>
          <p:cNvSpPr txBox="1"/>
          <p:nvPr/>
        </p:nvSpPr>
        <p:spPr>
          <a:xfrm>
            <a:off x="6798609" y="3372421"/>
            <a:ext cx="400050" cy="1490345"/>
          </a:xfrm>
          <a:prstGeom prst="rect">
            <a:avLst/>
          </a:prstGeom>
        </p:spPr>
        <p:txBody>
          <a:bodyPr vert="horz" wrap="square" lIns="0" tIns="13970" rIns="0" bIns="0" rtlCol="0">
            <a:spAutoFit/>
          </a:bodyPr>
          <a:lstStyle/>
          <a:p>
            <a:pPr marL="12700">
              <a:lnSpc>
                <a:spcPct val="100000"/>
              </a:lnSpc>
              <a:spcBef>
                <a:spcPts val="110"/>
              </a:spcBef>
            </a:pPr>
            <a:r>
              <a:rPr sz="9600" spc="-50">
                <a:latin typeface="Calibri"/>
                <a:cs typeface="Calibri"/>
              </a:rPr>
              <a:t>]</a:t>
            </a:r>
            <a:endParaRPr sz="9600">
              <a:latin typeface="Calibri"/>
              <a:cs typeface="Calibri"/>
            </a:endParaRPr>
          </a:p>
        </p:txBody>
      </p:sp>
      <p:pic>
        <p:nvPicPr>
          <p:cNvPr id="8" name="object 8"/>
          <p:cNvPicPr/>
          <p:nvPr/>
        </p:nvPicPr>
        <p:blipFill>
          <a:blip r:embed="rId3" cstate="print"/>
          <a:stretch>
            <a:fillRect/>
          </a:stretch>
        </p:blipFill>
        <p:spPr>
          <a:xfrm>
            <a:off x="4459347" y="3848731"/>
            <a:ext cx="177679" cy="177679"/>
          </a:xfrm>
          <a:prstGeom prst="rect">
            <a:avLst/>
          </a:prstGeom>
        </p:spPr>
      </p:pic>
      <p:pic>
        <p:nvPicPr>
          <p:cNvPr id="9" name="object 9"/>
          <p:cNvPicPr/>
          <p:nvPr/>
        </p:nvPicPr>
        <p:blipFill>
          <a:blip r:embed="rId4" cstate="print"/>
          <a:stretch>
            <a:fillRect/>
          </a:stretch>
        </p:blipFill>
        <p:spPr>
          <a:xfrm>
            <a:off x="4459347" y="4077205"/>
            <a:ext cx="177679" cy="177806"/>
          </a:xfrm>
          <a:prstGeom prst="rect">
            <a:avLst/>
          </a:prstGeom>
        </p:spPr>
      </p:pic>
      <p:pic>
        <p:nvPicPr>
          <p:cNvPr id="10" name="object 10"/>
          <p:cNvPicPr/>
          <p:nvPr/>
        </p:nvPicPr>
        <p:blipFill>
          <a:blip r:embed="rId3" cstate="print"/>
          <a:stretch>
            <a:fillRect/>
          </a:stretch>
        </p:blipFill>
        <p:spPr>
          <a:xfrm>
            <a:off x="4459347" y="4305805"/>
            <a:ext cx="177679" cy="177679"/>
          </a:xfrm>
          <a:prstGeom prst="rect">
            <a:avLst/>
          </a:prstGeom>
        </p:spPr>
      </p:pic>
      <p:pic>
        <p:nvPicPr>
          <p:cNvPr id="11" name="object 11"/>
          <p:cNvPicPr/>
          <p:nvPr/>
        </p:nvPicPr>
        <p:blipFill>
          <a:blip r:embed="rId4" cstate="print"/>
          <a:stretch>
            <a:fillRect/>
          </a:stretch>
        </p:blipFill>
        <p:spPr>
          <a:xfrm>
            <a:off x="4459347" y="4534277"/>
            <a:ext cx="177679" cy="177806"/>
          </a:xfrm>
          <a:prstGeom prst="rect">
            <a:avLst/>
          </a:prstGeom>
        </p:spPr>
      </p:pic>
      <p:pic>
        <p:nvPicPr>
          <p:cNvPr id="12" name="object 12"/>
          <p:cNvPicPr/>
          <p:nvPr/>
        </p:nvPicPr>
        <p:blipFill>
          <a:blip r:embed="rId3" cstate="print"/>
          <a:stretch>
            <a:fillRect/>
          </a:stretch>
        </p:blipFill>
        <p:spPr>
          <a:xfrm>
            <a:off x="5135622" y="3848731"/>
            <a:ext cx="177679" cy="177679"/>
          </a:xfrm>
          <a:prstGeom prst="rect">
            <a:avLst/>
          </a:prstGeom>
        </p:spPr>
      </p:pic>
      <p:pic>
        <p:nvPicPr>
          <p:cNvPr id="13" name="object 13"/>
          <p:cNvPicPr/>
          <p:nvPr/>
        </p:nvPicPr>
        <p:blipFill>
          <a:blip r:embed="rId4" cstate="print"/>
          <a:stretch>
            <a:fillRect/>
          </a:stretch>
        </p:blipFill>
        <p:spPr>
          <a:xfrm>
            <a:off x="5135622" y="4077205"/>
            <a:ext cx="177679" cy="177806"/>
          </a:xfrm>
          <a:prstGeom prst="rect">
            <a:avLst/>
          </a:prstGeom>
        </p:spPr>
      </p:pic>
      <p:pic>
        <p:nvPicPr>
          <p:cNvPr id="14" name="object 14"/>
          <p:cNvPicPr/>
          <p:nvPr/>
        </p:nvPicPr>
        <p:blipFill>
          <a:blip r:embed="rId3" cstate="print"/>
          <a:stretch>
            <a:fillRect/>
          </a:stretch>
        </p:blipFill>
        <p:spPr>
          <a:xfrm>
            <a:off x="5135622" y="4305805"/>
            <a:ext cx="177679" cy="177679"/>
          </a:xfrm>
          <a:prstGeom prst="rect">
            <a:avLst/>
          </a:prstGeom>
        </p:spPr>
      </p:pic>
      <p:pic>
        <p:nvPicPr>
          <p:cNvPr id="15" name="object 15"/>
          <p:cNvPicPr/>
          <p:nvPr/>
        </p:nvPicPr>
        <p:blipFill>
          <a:blip r:embed="rId4" cstate="print"/>
          <a:stretch>
            <a:fillRect/>
          </a:stretch>
        </p:blipFill>
        <p:spPr>
          <a:xfrm>
            <a:off x="5135622" y="4534277"/>
            <a:ext cx="177679" cy="177806"/>
          </a:xfrm>
          <a:prstGeom prst="rect">
            <a:avLst/>
          </a:prstGeom>
        </p:spPr>
      </p:pic>
      <p:pic>
        <p:nvPicPr>
          <p:cNvPr id="16" name="object 16"/>
          <p:cNvPicPr/>
          <p:nvPr/>
        </p:nvPicPr>
        <p:blipFill>
          <a:blip r:embed="rId3" cstate="print"/>
          <a:stretch>
            <a:fillRect/>
          </a:stretch>
        </p:blipFill>
        <p:spPr>
          <a:xfrm>
            <a:off x="6021447" y="3848731"/>
            <a:ext cx="177679" cy="177679"/>
          </a:xfrm>
          <a:prstGeom prst="rect">
            <a:avLst/>
          </a:prstGeom>
        </p:spPr>
      </p:pic>
      <p:pic>
        <p:nvPicPr>
          <p:cNvPr id="17" name="object 17"/>
          <p:cNvPicPr/>
          <p:nvPr/>
        </p:nvPicPr>
        <p:blipFill>
          <a:blip r:embed="rId4" cstate="print"/>
          <a:stretch>
            <a:fillRect/>
          </a:stretch>
        </p:blipFill>
        <p:spPr>
          <a:xfrm>
            <a:off x="6021447" y="4077205"/>
            <a:ext cx="177679" cy="177806"/>
          </a:xfrm>
          <a:prstGeom prst="rect">
            <a:avLst/>
          </a:prstGeom>
        </p:spPr>
      </p:pic>
      <p:pic>
        <p:nvPicPr>
          <p:cNvPr id="18" name="object 18"/>
          <p:cNvPicPr/>
          <p:nvPr/>
        </p:nvPicPr>
        <p:blipFill>
          <a:blip r:embed="rId3" cstate="print"/>
          <a:stretch>
            <a:fillRect/>
          </a:stretch>
        </p:blipFill>
        <p:spPr>
          <a:xfrm>
            <a:off x="6021447" y="4305805"/>
            <a:ext cx="177679" cy="177679"/>
          </a:xfrm>
          <a:prstGeom prst="rect">
            <a:avLst/>
          </a:prstGeom>
        </p:spPr>
      </p:pic>
      <p:pic>
        <p:nvPicPr>
          <p:cNvPr id="19" name="object 19"/>
          <p:cNvPicPr/>
          <p:nvPr/>
        </p:nvPicPr>
        <p:blipFill>
          <a:blip r:embed="rId4" cstate="print"/>
          <a:stretch>
            <a:fillRect/>
          </a:stretch>
        </p:blipFill>
        <p:spPr>
          <a:xfrm>
            <a:off x="6021447" y="4534277"/>
            <a:ext cx="177679" cy="177806"/>
          </a:xfrm>
          <a:prstGeom prst="rect">
            <a:avLst/>
          </a:prstGeom>
        </p:spPr>
      </p:pic>
      <p:pic>
        <p:nvPicPr>
          <p:cNvPr id="20" name="object 20"/>
          <p:cNvPicPr/>
          <p:nvPr/>
        </p:nvPicPr>
        <p:blipFill>
          <a:blip r:embed="rId5" cstate="print"/>
          <a:stretch>
            <a:fillRect/>
          </a:stretch>
        </p:blipFill>
        <p:spPr>
          <a:xfrm>
            <a:off x="6592820" y="3848731"/>
            <a:ext cx="177933" cy="177679"/>
          </a:xfrm>
          <a:prstGeom prst="rect">
            <a:avLst/>
          </a:prstGeom>
        </p:spPr>
      </p:pic>
      <p:pic>
        <p:nvPicPr>
          <p:cNvPr id="21" name="object 21"/>
          <p:cNvPicPr/>
          <p:nvPr/>
        </p:nvPicPr>
        <p:blipFill>
          <a:blip r:embed="rId6" cstate="print"/>
          <a:stretch>
            <a:fillRect/>
          </a:stretch>
        </p:blipFill>
        <p:spPr>
          <a:xfrm>
            <a:off x="6592820" y="4077205"/>
            <a:ext cx="177933" cy="177806"/>
          </a:xfrm>
          <a:prstGeom prst="rect">
            <a:avLst/>
          </a:prstGeom>
        </p:spPr>
      </p:pic>
      <p:pic>
        <p:nvPicPr>
          <p:cNvPr id="22" name="object 22"/>
          <p:cNvPicPr/>
          <p:nvPr/>
        </p:nvPicPr>
        <p:blipFill>
          <a:blip r:embed="rId5" cstate="print"/>
          <a:stretch>
            <a:fillRect/>
          </a:stretch>
        </p:blipFill>
        <p:spPr>
          <a:xfrm>
            <a:off x="6592820" y="4305805"/>
            <a:ext cx="177933" cy="177679"/>
          </a:xfrm>
          <a:prstGeom prst="rect">
            <a:avLst/>
          </a:prstGeom>
        </p:spPr>
      </p:pic>
      <p:pic>
        <p:nvPicPr>
          <p:cNvPr id="23" name="object 23"/>
          <p:cNvPicPr/>
          <p:nvPr/>
        </p:nvPicPr>
        <p:blipFill>
          <a:blip r:embed="rId6" cstate="print"/>
          <a:stretch>
            <a:fillRect/>
          </a:stretch>
        </p:blipFill>
        <p:spPr>
          <a:xfrm>
            <a:off x="6592820" y="4534277"/>
            <a:ext cx="177933" cy="177806"/>
          </a:xfrm>
          <a:prstGeom prst="rect">
            <a:avLst/>
          </a:prstGeom>
        </p:spPr>
      </p:pic>
      <p:pic>
        <p:nvPicPr>
          <p:cNvPr id="24" name="object 24"/>
          <p:cNvPicPr/>
          <p:nvPr/>
        </p:nvPicPr>
        <p:blipFill>
          <a:blip r:embed="rId7" cstate="print"/>
          <a:stretch>
            <a:fillRect/>
          </a:stretch>
        </p:blipFill>
        <p:spPr>
          <a:xfrm>
            <a:off x="3601970" y="3848731"/>
            <a:ext cx="177806" cy="177679"/>
          </a:xfrm>
          <a:prstGeom prst="rect">
            <a:avLst/>
          </a:prstGeom>
        </p:spPr>
      </p:pic>
      <p:pic>
        <p:nvPicPr>
          <p:cNvPr id="25" name="object 25"/>
          <p:cNvPicPr/>
          <p:nvPr/>
        </p:nvPicPr>
        <p:blipFill>
          <a:blip r:embed="rId8" cstate="print"/>
          <a:stretch>
            <a:fillRect/>
          </a:stretch>
        </p:blipFill>
        <p:spPr>
          <a:xfrm>
            <a:off x="3601970" y="4077205"/>
            <a:ext cx="177806" cy="177806"/>
          </a:xfrm>
          <a:prstGeom prst="rect">
            <a:avLst/>
          </a:prstGeom>
        </p:spPr>
      </p:pic>
      <p:pic>
        <p:nvPicPr>
          <p:cNvPr id="26" name="object 26"/>
          <p:cNvPicPr/>
          <p:nvPr/>
        </p:nvPicPr>
        <p:blipFill>
          <a:blip r:embed="rId7" cstate="print"/>
          <a:stretch>
            <a:fillRect/>
          </a:stretch>
        </p:blipFill>
        <p:spPr>
          <a:xfrm>
            <a:off x="3601970" y="4305805"/>
            <a:ext cx="177806" cy="177679"/>
          </a:xfrm>
          <a:prstGeom prst="rect">
            <a:avLst/>
          </a:prstGeom>
        </p:spPr>
      </p:pic>
      <p:pic>
        <p:nvPicPr>
          <p:cNvPr id="27" name="object 27"/>
          <p:cNvPicPr/>
          <p:nvPr/>
        </p:nvPicPr>
        <p:blipFill>
          <a:blip r:embed="rId8" cstate="print"/>
          <a:stretch>
            <a:fillRect/>
          </a:stretch>
        </p:blipFill>
        <p:spPr>
          <a:xfrm>
            <a:off x="3601970" y="4534277"/>
            <a:ext cx="177806" cy="177806"/>
          </a:xfrm>
          <a:prstGeom prst="rect">
            <a:avLst/>
          </a:prstGeom>
        </p:spPr>
      </p:pic>
      <p:sp>
        <p:nvSpPr>
          <p:cNvPr id="28" name="object 28"/>
          <p:cNvSpPr txBox="1"/>
          <p:nvPr/>
        </p:nvSpPr>
        <p:spPr>
          <a:xfrm>
            <a:off x="4960620" y="3370516"/>
            <a:ext cx="182880" cy="391795"/>
          </a:xfrm>
          <a:prstGeom prst="rect">
            <a:avLst/>
          </a:prstGeom>
        </p:spPr>
        <p:txBody>
          <a:bodyPr vert="horz" wrap="square" lIns="0" tIns="12700" rIns="0" bIns="0" rtlCol="0">
            <a:spAutoFit/>
          </a:bodyPr>
          <a:lstStyle/>
          <a:p>
            <a:pPr marL="12700">
              <a:lnSpc>
                <a:spcPct val="100000"/>
              </a:lnSpc>
              <a:spcBef>
                <a:spcPts val="100"/>
              </a:spcBef>
            </a:pPr>
            <a:r>
              <a:rPr sz="2400" i="1" spc="-50">
                <a:latin typeface="Calibri"/>
                <a:cs typeface="Calibri"/>
              </a:rPr>
              <a:t>d</a:t>
            </a:r>
            <a:endParaRPr sz="2400">
              <a:latin typeface="Calibri"/>
              <a:cs typeface="Calibri"/>
            </a:endParaRPr>
          </a:p>
        </p:txBody>
      </p:sp>
      <p:sp>
        <p:nvSpPr>
          <p:cNvPr id="29" name="object 29"/>
          <p:cNvSpPr txBox="1"/>
          <p:nvPr/>
        </p:nvSpPr>
        <p:spPr>
          <a:xfrm>
            <a:off x="9906000" y="2133079"/>
            <a:ext cx="1876425" cy="923925"/>
          </a:xfrm>
          <a:prstGeom prst="rect">
            <a:avLst/>
          </a:prstGeom>
          <a:ln w="19055">
            <a:solidFill>
              <a:srgbClr val="89007E"/>
            </a:solidFill>
          </a:ln>
        </p:spPr>
        <p:txBody>
          <a:bodyPr vert="horz" wrap="square" lIns="0" tIns="27305" rIns="0" bIns="0" rtlCol="0">
            <a:spAutoFit/>
          </a:bodyPr>
          <a:lstStyle/>
          <a:p>
            <a:pPr marL="99695" marR="74930">
              <a:lnSpc>
                <a:spcPct val="100800"/>
              </a:lnSpc>
              <a:spcBef>
                <a:spcPts val="215"/>
              </a:spcBef>
            </a:pPr>
            <a:r>
              <a:rPr sz="1800">
                <a:latin typeface="Calibri"/>
                <a:cs typeface="Calibri"/>
              </a:rPr>
              <a:t>Rows</a:t>
            </a:r>
            <a:r>
              <a:rPr sz="1800" spc="-40">
                <a:latin typeface="Calibri"/>
                <a:cs typeface="Calibri"/>
              </a:rPr>
              <a:t> </a:t>
            </a:r>
            <a:r>
              <a:rPr sz="1800">
                <a:latin typeface="Calibri"/>
                <a:cs typeface="Calibri"/>
              </a:rPr>
              <a:t>not</a:t>
            </a:r>
            <a:r>
              <a:rPr sz="1800" spc="-10">
                <a:latin typeface="Calibri"/>
                <a:cs typeface="Calibri"/>
              </a:rPr>
              <a:t> columns </a:t>
            </a:r>
            <a:r>
              <a:rPr sz="1800">
                <a:latin typeface="Calibri"/>
                <a:cs typeface="Calibri"/>
              </a:rPr>
              <a:t>in actual</a:t>
            </a:r>
            <a:r>
              <a:rPr sz="1800" spc="15">
                <a:latin typeface="Calibri"/>
                <a:cs typeface="Calibri"/>
              </a:rPr>
              <a:t> </a:t>
            </a:r>
            <a:r>
              <a:rPr sz="1800" spc="-25">
                <a:latin typeface="Calibri"/>
                <a:cs typeface="Calibri"/>
              </a:rPr>
              <a:t>DL </a:t>
            </a:r>
            <a:r>
              <a:rPr sz="1800" spc="-10">
                <a:latin typeface="Calibri"/>
                <a:cs typeface="Calibri"/>
              </a:rPr>
              <a:t>packages!</a:t>
            </a:r>
            <a:endParaRPr sz="1800">
              <a:latin typeface="Calibri"/>
              <a:cs typeface="Calibri"/>
            </a:endParaRPr>
          </a:p>
        </p:txBody>
      </p:sp>
      <p:sp>
        <p:nvSpPr>
          <p:cNvPr id="30" name="object 30"/>
          <p:cNvSpPr/>
          <p:nvPr/>
        </p:nvSpPr>
        <p:spPr>
          <a:xfrm>
            <a:off x="9296400" y="2552573"/>
            <a:ext cx="610235" cy="76200"/>
          </a:xfrm>
          <a:custGeom>
            <a:avLst/>
            <a:gdLst/>
            <a:ahLst/>
            <a:cxnLst/>
            <a:rect l="l" t="t" r="r" b="b"/>
            <a:pathLst>
              <a:path w="610234" h="76200">
                <a:moveTo>
                  <a:pt x="76453" y="0"/>
                </a:moveTo>
                <a:lnTo>
                  <a:pt x="0" y="37591"/>
                </a:lnTo>
                <a:lnTo>
                  <a:pt x="75946" y="76200"/>
                </a:lnTo>
                <a:lnTo>
                  <a:pt x="76110" y="51562"/>
                </a:lnTo>
                <a:lnTo>
                  <a:pt x="76136" y="47592"/>
                </a:lnTo>
                <a:lnTo>
                  <a:pt x="63499" y="47592"/>
                </a:lnTo>
                <a:lnTo>
                  <a:pt x="63626" y="28542"/>
                </a:lnTo>
                <a:lnTo>
                  <a:pt x="76263" y="28542"/>
                </a:lnTo>
                <a:lnTo>
                  <a:pt x="76453" y="0"/>
                </a:lnTo>
                <a:close/>
              </a:path>
              <a:path w="610234" h="76200">
                <a:moveTo>
                  <a:pt x="76263" y="28542"/>
                </a:moveTo>
                <a:lnTo>
                  <a:pt x="76136" y="47592"/>
                </a:lnTo>
                <a:lnTo>
                  <a:pt x="609726" y="51562"/>
                </a:lnTo>
                <a:lnTo>
                  <a:pt x="609853" y="32512"/>
                </a:lnTo>
                <a:lnTo>
                  <a:pt x="76263" y="28542"/>
                </a:lnTo>
                <a:close/>
              </a:path>
              <a:path w="610234" h="76200">
                <a:moveTo>
                  <a:pt x="76263" y="28542"/>
                </a:moveTo>
                <a:lnTo>
                  <a:pt x="63626" y="28542"/>
                </a:lnTo>
                <a:lnTo>
                  <a:pt x="63499" y="47592"/>
                </a:lnTo>
                <a:lnTo>
                  <a:pt x="76136" y="47592"/>
                </a:lnTo>
                <a:lnTo>
                  <a:pt x="76263" y="28542"/>
                </a:lnTo>
                <a:close/>
              </a:path>
            </a:pathLst>
          </a:custGeom>
          <a:solidFill>
            <a:srgbClr val="89007E"/>
          </a:solidFill>
        </p:spPr>
        <p:txBody>
          <a:bodyPr wrap="square" lIns="0" tIns="0" rIns="0" bIns="0" rtlCol="0"/>
          <a:lstStyle/>
          <a:p>
            <a:endParaRPr/>
          </a:p>
        </p:txBody>
      </p:sp>
      <p:sp>
        <p:nvSpPr>
          <p:cNvPr id="31" name="object 31"/>
          <p:cNvSpPr txBox="1">
            <a:spLocks noGrp="1"/>
          </p:cNvSpPr>
          <p:nvPr>
            <p:ph type="sldNum" sz="quarter" idx="7"/>
          </p:nvPr>
        </p:nvSpPr>
        <p:spPr>
          <a:xfrm>
            <a:off x="460057" y="6521193"/>
            <a:ext cx="280034" cy="2317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pPr>
            <a:fld id="{81D60167-4931-47E6-BA6A-407CBD079E47}" type="slidenum">
              <a:rPr lang="en-US" altLang="ja-JP" spc="-50" smtClean="0"/>
              <a:pPr marL="38100">
                <a:lnSpc>
                  <a:spcPts val="1450"/>
                </a:lnSpc>
              </a:pPr>
              <a:t>77</a:t>
            </a:fld>
            <a:endParaRPr spc="-25"/>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90259"/>
            <a:ext cx="10515600" cy="816313"/>
          </a:xfrm>
          <a:prstGeom prst="rect">
            <a:avLst/>
          </a:prstGeom>
        </p:spPr>
        <p:txBody>
          <a:bodyPr vert="horz" wrap="square" lIns="0" tIns="259778" rIns="0" bIns="0" rtlCol="0">
            <a:spAutoFit/>
          </a:bodyPr>
          <a:lstStyle/>
          <a:p>
            <a:pPr marL="12700">
              <a:lnSpc>
                <a:spcPct val="100000"/>
              </a:lnSpc>
              <a:spcBef>
                <a:spcPts val="130"/>
              </a:spcBef>
            </a:pPr>
            <a:r>
              <a:rPr sz="3600"/>
              <a:t>3.</a:t>
            </a:r>
            <a:r>
              <a:rPr sz="3600" spc="-20"/>
              <a:t> </a:t>
            </a:r>
            <a:r>
              <a:rPr sz="3600"/>
              <a:t>Why</a:t>
            </a:r>
            <a:r>
              <a:rPr sz="3600" spc="-15"/>
              <a:t> </a:t>
            </a:r>
            <a:r>
              <a:rPr sz="3600"/>
              <a:t>not</a:t>
            </a:r>
            <a:r>
              <a:rPr sz="3600" spc="-50"/>
              <a:t> </a:t>
            </a:r>
            <a:r>
              <a:rPr sz="3600"/>
              <a:t>capture</a:t>
            </a:r>
            <a:r>
              <a:rPr sz="3600" spc="-30"/>
              <a:t> </a:t>
            </a:r>
            <a:r>
              <a:rPr sz="3600" spc="-20"/>
              <a:t>co-</a:t>
            </a:r>
            <a:r>
              <a:rPr sz="3600"/>
              <a:t>occurrence</a:t>
            </a:r>
            <a:r>
              <a:rPr sz="3600" spc="-45"/>
              <a:t> </a:t>
            </a:r>
            <a:r>
              <a:rPr sz="3600"/>
              <a:t>counts</a:t>
            </a:r>
            <a:r>
              <a:rPr sz="3600" spc="-65"/>
              <a:t> </a:t>
            </a:r>
            <a:r>
              <a:rPr sz="3600" spc="-10"/>
              <a:t>directly?</a:t>
            </a:r>
          </a:p>
        </p:txBody>
      </p:sp>
      <p:sp>
        <p:nvSpPr>
          <p:cNvPr id="4" name="object 4"/>
          <p:cNvSpPr txBox="1">
            <a:spLocks noGrp="1"/>
          </p:cNvSpPr>
          <p:nvPr>
            <p:ph type="sldNum" sz="quarter" idx="7"/>
          </p:nvPr>
        </p:nvSpPr>
        <p:spPr>
          <a:xfrm>
            <a:off x="460057" y="6521193"/>
            <a:ext cx="280034" cy="2317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pPr>
            <a:fld id="{81D60167-4931-47E6-BA6A-407CBD079E47}" type="slidenum">
              <a:rPr lang="en-US" altLang="ja-JP" spc="-50" smtClean="0"/>
              <a:pPr marL="38100">
                <a:lnSpc>
                  <a:spcPts val="1450"/>
                </a:lnSpc>
              </a:pPr>
              <a:t>78</a:t>
            </a:fld>
            <a:endParaRPr spc="-25"/>
          </a:p>
        </p:txBody>
      </p:sp>
      <p:sp>
        <p:nvSpPr>
          <p:cNvPr id="3" name="object 3"/>
          <p:cNvSpPr txBox="1"/>
          <p:nvPr/>
        </p:nvSpPr>
        <p:spPr>
          <a:xfrm>
            <a:off x="485457" y="1158303"/>
            <a:ext cx="11146790" cy="3691254"/>
          </a:xfrm>
          <a:prstGeom prst="rect">
            <a:avLst/>
          </a:prstGeom>
        </p:spPr>
        <p:txBody>
          <a:bodyPr vert="horz" wrap="square" lIns="0" tIns="27940" rIns="0" bIns="0" rtlCol="0">
            <a:spAutoFit/>
          </a:bodyPr>
          <a:lstStyle/>
          <a:p>
            <a:pPr marL="12700" marR="5080">
              <a:lnSpc>
                <a:spcPts val="2850"/>
              </a:lnSpc>
              <a:spcBef>
                <a:spcPts val="220"/>
              </a:spcBef>
            </a:pPr>
            <a:r>
              <a:rPr sz="2400">
                <a:latin typeface="Calibri"/>
                <a:cs typeface="Calibri"/>
              </a:rPr>
              <a:t>There’s</a:t>
            </a:r>
            <a:r>
              <a:rPr sz="2400" spc="-100">
                <a:latin typeface="Calibri"/>
                <a:cs typeface="Calibri"/>
              </a:rPr>
              <a:t> </a:t>
            </a:r>
            <a:r>
              <a:rPr sz="2400">
                <a:latin typeface="Calibri"/>
                <a:cs typeface="Calibri"/>
              </a:rPr>
              <a:t>something</a:t>
            </a:r>
            <a:r>
              <a:rPr sz="2400" spc="-75">
                <a:latin typeface="Calibri"/>
                <a:cs typeface="Calibri"/>
              </a:rPr>
              <a:t> </a:t>
            </a:r>
            <a:r>
              <a:rPr sz="2400">
                <a:latin typeface="Calibri"/>
                <a:cs typeface="Calibri"/>
              </a:rPr>
              <a:t>weird</a:t>
            </a:r>
            <a:r>
              <a:rPr sz="2400" spc="-50">
                <a:latin typeface="Calibri"/>
                <a:cs typeface="Calibri"/>
              </a:rPr>
              <a:t> </a:t>
            </a:r>
            <a:r>
              <a:rPr sz="2400">
                <a:latin typeface="Calibri"/>
                <a:cs typeface="Calibri"/>
              </a:rPr>
              <a:t>about</a:t>
            </a:r>
            <a:r>
              <a:rPr sz="2400" spc="-50">
                <a:latin typeface="Calibri"/>
                <a:cs typeface="Calibri"/>
              </a:rPr>
              <a:t> </a:t>
            </a:r>
            <a:r>
              <a:rPr sz="2400">
                <a:latin typeface="Calibri"/>
                <a:cs typeface="Calibri"/>
              </a:rPr>
              <a:t>iterating</a:t>
            </a:r>
            <a:r>
              <a:rPr sz="2400" spc="-5">
                <a:latin typeface="Calibri"/>
                <a:cs typeface="Calibri"/>
              </a:rPr>
              <a:t> </a:t>
            </a:r>
            <a:r>
              <a:rPr sz="2400">
                <a:latin typeface="Calibri"/>
                <a:cs typeface="Calibri"/>
              </a:rPr>
              <a:t>through</a:t>
            </a:r>
            <a:r>
              <a:rPr sz="2400" spc="-55">
                <a:latin typeface="Calibri"/>
                <a:cs typeface="Calibri"/>
              </a:rPr>
              <a:t> </a:t>
            </a:r>
            <a:r>
              <a:rPr sz="2400">
                <a:latin typeface="Calibri"/>
                <a:cs typeface="Calibri"/>
              </a:rPr>
              <a:t>the</a:t>
            </a:r>
            <a:r>
              <a:rPr sz="2400" spc="-65">
                <a:latin typeface="Calibri"/>
                <a:cs typeface="Calibri"/>
              </a:rPr>
              <a:t> </a:t>
            </a:r>
            <a:r>
              <a:rPr sz="2400">
                <a:latin typeface="Calibri"/>
                <a:cs typeface="Calibri"/>
              </a:rPr>
              <a:t>whole</a:t>
            </a:r>
            <a:r>
              <a:rPr sz="2400" spc="-65">
                <a:latin typeface="Calibri"/>
                <a:cs typeface="Calibri"/>
              </a:rPr>
              <a:t> </a:t>
            </a:r>
            <a:r>
              <a:rPr sz="2400">
                <a:latin typeface="Calibri"/>
                <a:cs typeface="Calibri"/>
              </a:rPr>
              <a:t>corpus</a:t>
            </a:r>
            <a:r>
              <a:rPr sz="2400" spc="-35">
                <a:latin typeface="Calibri"/>
                <a:cs typeface="Calibri"/>
              </a:rPr>
              <a:t> </a:t>
            </a:r>
            <a:r>
              <a:rPr sz="2400">
                <a:latin typeface="Calibri"/>
                <a:cs typeface="Calibri"/>
              </a:rPr>
              <a:t>(perhaps</a:t>
            </a:r>
            <a:r>
              <a:rPr sz="2400" spc="-35">
                <a:latin typeface="Calibri"/>
                <a:cs typeface="Calibri"/>
              </a:rPr>
              <a:t> </a:t>
            </a:r>
            <a:r>
              <a:rPr sz="2400">
                <a:latin typeface="Calibri"/>
                <a:cs typeface="Calibri"/>
              </a:rPr>
              <a:t>many</a:t>
            </a:r>
            <a:r>
              <a:rPr sz="2400" spc="-105">
                <a:latin typeface="Calibri"/>
                <a:cs typeface="Calibri"/>
              </a:rPr>
              <a:t> </a:t>
            </a:r>
            <a:r>
              <a:rPr sz="2400" spc="-10">
                <a:latin typeface="Calibri"/>
                <a:cs typeface="Calibri"/>
              </a:rPr>
              <a:t>times); </a:t>
            </a:r>
            <a:r>
              <a:rPr sz="2400">
                <a:latin typeface="Calibri"/>
                <a:cs typeface="Calibri"/>
              </a:rPr>
              <a:t>why</a:t>
            </a:r>
            <a:r>
              <a:rPr sz="2400" spc="-105">
                <a:latin typeface="Calibri"/>
                <a:cs typeface="Calibri"/>
              </a:rPr>
              <a:t> </a:t>
            </a:r>
            <a:r>
              <a:rPr sz="2400">
                <a:latin typeface="Calibri"/>
                <a:cs typeface="Calibri"/>
              </a:rPr>
              <a:t>don’t</a:t>
            </a:r>
            <a:r>
              <a:rPr sz="2400" spc="-30">
                <a:latin typeface="Calibri"/>
                <a:cs typeface="Calibri"/>
              </a:rPr>
              <a:t> </a:t>
            </a:r>
            <a:r>
              <a:rPr sz="2400">
                <a:latin typeface="Calibri"/>
                <a:cs typeface="Calibri"/>
              </a:rPr>
              <a:t>we</a:t>
            </a:r>
            <a:r>
              <a:rPr sz="2400" spc="-40">
                <a:latin typeface="Calibri"/>
                <a:cs typeface="Calibri"/>
              </a:rPr>
              <a:t> </a:t>
            </a:r>
            <a:r>
              <a:rPr sz="2400">
                <a:latin typeface="Calibri"/>
                <a:cs typeface="Calibri"/>
              </a:rPr>
              <a:t>just</a:t>
            </a:r>
            <a:r>
              <a:rPr sz="2400" spc="-30">
                <a:latin typeface="Calibri"/>
                <a:cs typeface="Calibri"/>
              </a:rPr>
              <a:t> </a:t>
            </a:r>
            <a:r>
              <a:rPr sz="2400">
                <a:latin typeface="Calibri"/>
                <a:cs typeface="Calibri"/>
              </a:rPr>
              <a:t>accumulate</a:t>
            </a:r>
            <a:r>
              <a:rPr sz="2400" spc="25">
                <a:latin typeface="Calibri"/>
                <a:cs typeface="Calibri"/>
              </a:rPr>
              <a:t> </a:t>
            </a:r>
            <a:r>
              <a:rPr sz="2400">
                <a:latin typeface="Calibri"/>
                <a:cs typeface="Calibri"/>
              </a:rPr>
              <a:t>all the</a:t>
            </a:r>
            <a:r>
              <a:rPr sz="2400" spc="-45">
                <a:latin typeface="Calibri"/>
                <a:cs typeface="Calibri"/>
              </a:rPr>
              <a:t> </a:t>
            </a:r>
            <a:r>
              <a:rPr sz="2400">
                <a:latin typeface="Calibri"/>
                <a:cs typeface="Calibri"/>
              </a:rPr>
              <a:t>statistics</a:t>
            </a:r>
            <a:r>
              <a:rPr sz="2400" spc="-15">
                <a:latin typeface="Calibri"/>
                <a:cs typeface="Calibri"/>
              </a:rPr>
              <a:t> </a:t>
            </a:r>
            <a:r>
              <a:rPr sz="2400">
                <a:latin typeface="Calibri"/>
                <a:cs typeface="Calibri"/>
              </a:rPr>
              <a:t>of</a:t>
            </a:r>
            <a:r>
              <a:rPr sz="2400" spc="-25">
                <a:latin typeface="Calibri"/>
                <a:cs typeface="Calibri"/>
              </a:rPr>
              <a:t> </a:t>
            </a:r>
            <a:r>
              <a:rPr sz="2400">
                <a:latin typeface="Calibri"/>
                <a:cs typeface="Calibri"/>
              </a:rPr>
              <a:t>what</a:t>
            </a:r>
            <a:r>
              <a:rPr sz="2400" spc="-100">
                <a:latin typeface="Calibri"/>
                <a:cs typeface="Calibri"/>
              </a:rPr>
              <a:t> </a:t>
            </a:r>
            <a:r>
              <a:rPr sz="2400">
                <a:latin typeface="Calibri"/>
                <a:cs typeface="Calibri"/>
              </a:rPr>
              <a:t>words</a:t>
            </a:r>
            <a:r>
              <a:rPr sz="2400" spc="-15">
                <a:latin typeface="Calibri"/>
                <a:cs typeface="Calibri"/>
              </a:rPr>
              <a:t> </a:t>
            </a:r>
            <a:r>
              <a:rPr sz="2400">
                <a:latin typeface="Calibri"/>
                <a:cs typeface="Calibri"/>
              </a:rPr>
              <a:t>appear</a:t>
            </a:r>
            <a:r>
              <a:rPr sz="2400" spc="-55">
                <a:latin typeface="Calibri"/>
                <a:cs typeface="Calibri"/>
              </a:rPr>
              <a:t> </a:t>
            </a:r>
            <a:r>
              <a:rPr sz="2400">
                <a:latin typeface="Calibri"/>
                <a:cs typeface="Calibri"/>
              </a:rPr>
              <a:t>near</a:t>
            </a:r>
            <a:r>
              <a:rPr sz="2400" spc="-60">
                <a:latin typeface="Calibri"/>
                <a:cs typeface="Calibri"/>
              </a:rPr>
              <a:t> </a:t>
            </a:r>
            <a:r>
              <a:rPr sz="2400">
                <a:latin typeface="Calibri"/>
                <a:cs typeface="Calibri"/>
              </a:rPr>
              <a:t>each</a:t>
            </a:r>
            <a:r>
              <a:rPr sz="2400" spc="-30">
                <a:latin typeface="Calibri"/>
                <a:cs typeface="Calibri"/>
              </a:rPr>
              <a:t> </a:t>
            </a:r>
            <a:r>
              <a:rPr sz="2400" spc="-10">
                <a:latin typeface="Calibri"/>
                <a:cs typeface="Calibri"/>
              </a:rPr>
              <a:t>other?!?</a:t>
            </a:r>
            <a:endParaRPr sz="2400">
              <a:latin typeface="Calibri"/>
              <a:cs typeface="Calibri"/>
            </a:endParaRPr>
          </a:p>
          <a:p>
            <a:pPr>
              <a:lnSpc>
                <a:spcPct val="100000"/>
              </a:lnSpc>
              <a:spcBef>
                <a:spcPts val="1085"/>
              </a:spcBef>
            </a:pPr>
            <a:endParaRPr sz="2400">
              <a:latin typeface="Calibri"/>
              <a:cs typeface="Calibri"/>
            </a:endParaRPr>
          </a:p>
          <a:p>
            <a:pPr marL="12700">
              <a:lnSpc>
                <a:spcPct val="100000"/>
              </a:lnSpc>
              <a:spcBef>
                <a:spcPts val="5"/>
              </a:spcBef>
            </a:pPr>
            <a:r>
              <a:rPr sz="2400">
                <a:latin typeface="Calibri"/>
                <a:cs typeface="Calibri"/>
              </a:rPr>
              <a:t>Building</a:t>
            </a:r>
            <a:r>
              <a:rPr sz="2400" spc="-70">
                <a:latin typeface="Calibri"/>
                <a:cs typeface="Calibri"/>
              </a:rPr>
              <a:t> </a:t>
            </a:r>
            <a:r>
              <a:rPr sz="2400">
                <a:latin typeface="Calibri"/>
                <a:cs typeface="Calibri"/>
              </a:rPr>
              <a:t>a</a:t>
            </a:r>
            <a:r>
              <a:rPr sz="2400" spc="-20">
                <a:latin typeface="Calibri"/>
                <a:cs typeface="Calibri"/>
              </a:rPr>
              <a:t> </a:t>
            </a:r>
            <a:r>
              <a:rPr sz="2400" spc="-25">
                <a:latin typeface="Calibri"/>
                <a:cs typeface="Calibri"/>
              </a:rPr>
              <a:t>co-</a:t>
            </a:r>
            <a:r>
              <a:rPr sz="2400">
                <a:latin typeface="Calibri"/>
                <a:cs typeface="Calibri"/>
              </a:rPr>
              <a:t>occurrence</a:t>
            </a:r>
            <a:r>
              <a:rPr sz="2400" spc="5">
                <a:latin typeface="Calibri"/>
                <a:cs typeface="Calibri"/>
              </a:rPr>
              <a:t> </a:t>
            </a:r>
            <a:r>
              <a:rPr sz="2400">
                <a:latin typeface="Calibri"/>
                <a:cs typeface="Calibri"/>
              </a:rPr>
              <a:t>matrix</a:t>
            </a:r>
            <a:r>
              <a:rPr sz="2400" spc="-50">
                <a:latin typeface="Calibri"/>
                <a:cs typeface="Calibri"/>
              </a:rPr>
              <a:t> </a:t>
            </a:r>
            <a:r>
              <a:rPr sz="2400" i="1" spc="-50">
                <a:latin typeface="Calibri"/>
                <a:cs typeface="Calibri"/>
              </a:rPr>
              <a:t>X</a:t>
            </a:r>
            <a:endParaRPr sz="2400">
              <a:latin typeface="Calibri"/>
              <a:cs typeface="Calibri"/>
            </a:endParaRPr>
          </a:p>
          <a:p>
            <a:pPr marL="469900" indent="-457200">
              <a:lnSpc>
                <a:spcPct val="100000"/>
              </a:lnSpc>
              <a:spcBef>
                <a:spcPts val="570"/>
              </a:spcBef>
              <a:buClr>
                <a:srgbClr val="8B1515"/>
              </a:buClr>
              <a:buFont typeface="Arial"/>
              <a:buChar char="•"/>
              <a:tabLst>
                <a:tab pos="469900" algn="l"/>
              </a:tabLst>
            </a:pPr>
            <a:r>
              <a:rPr sz="2400">
                <a:latin typeface="Calibri"/>
                <a:cs typeface="Calibri"/>
              </a:rPr>
              <a:t>2</a:t>
            </a:r>
            <a:r>
              <a:rPr sz="2400" spc="-75">
                <a:latin typeface="Calibri"/>
                <a:cs typeface="Calibri"/>
              </a:rPr>
              <a:t> </a:t>
            </a:r>
            <a:r>
              <a:rPr sz="2400">
                <a:latin typeface="Calibri"/>
                <a:cs typeface="Calibri"/>
              </a:rPr>
              <a:t>options:</a:t>
            </a:r>
            <a:r>
              <a:rPr sz="2400" spc="-30">
                <a:latin typeface="Calibri"/>
                <a:cs typeface="Calibri"/>
              </a:rPr>
              <a:t> </a:t>
            </a:r>
            <a:r>
              <a:rPr sz="2400">
                <a:latin typeface="Calibri"/>
                <a:cs typeface="Calibri"/>
              </a:rPr>
              <a:t>windows</a:t>
            </a:r>
            <a:r>
              <a:rPr sz="2400" spc="-25">
                <a:latin typeface="Calibri"/>
                <a:cs typeface="Calibri"/>
              </a:rPr>
              <a:t> </a:t>
            </a:r>
            <a:r>
              <a:rPr sz="2400">
                <a:latin typeface="Calibri"/>
                <a:cs typeface="Calibri"/>
              </a:rPr>
              <a:t>vs.</a:t>
            </a:r>
            <a:r>
              <a:rPr sz="2400" spc="-60">
                <a:latin typeface="Calibri"/>
                <a:cs typeface="Calibri"/>
              </a:rPr>
              <a:t> </a:t>
            </a:r>
            <a:r>
              <a:rPr sz="2400">
                <a:latin typeface="Calibri"/>
                <a:cs typeface="Calibri"/>
              </a:rPr>
              <a:t>full</a:t>
            </a:r>
            <a:r>
              <a:rPr sz="2400" spc="-10">
                <a:latin typeface="Calibri"/>
                <a:cs typeface="Calibri"/>
              </a:rPr>
              <a:t> document</a:t>
            </a:r>
            <a:endParaRPr sz="2400">
              <a:latin typeface="Calibri"/>
              <a:cs typeface="Calibri"/>
            </a:endParaRPr>
          </a:p>
          <a:p>
            <a:pPr marL="469900" indent="-457200">
              <a:lnSpc>
                <a:spcPts val="2865"/>
              </a:lnSpc>
              <a:spcBef>
                <a:spcPts val="575"/>
              </a:spcBef>
              <a:buClr>
                <a:srgbClr val="8B1515"/>
              </a:buClr>
              <a:buFont typeface="Arial"/>
              <a:buChar char="•"/>
              <a:tabLst>
                <a:tab pos="469900" algn="l"/>
              </a:tabLst>
            </a:pPr>
            <a:r>
              <a:rPr sz="2400">
                <a:latin typeface="Calibri"/>
                <a:cs typeface="Calibri"/>
              </a:rPr>
              <a:t>Window:</a:t>
            </a:r>
            <a:r>
              <a:rPr sz="2400" spc="-95">
                <a:latin typeface="Calibri"/>
                <a:cs typeface="Calibri"/>
              </a:rPr>
              <a:t> </a:t>
            </a:r>
            <a:r>
              <a:rPr sz="2400">
                <a:latin typeface="Calibri"/>
                <a:cs typeface="Calibri"/>
              </a:rPr>
              <a:t>Similar</a:t>
            </a:r>
            <a:r>
              <a:rPr sz="2400" spc="-15">
                <a:latin typeface="Calibri"/>
                <a:cs typeface="Calibri"/>
              </a:rPr>
              <a:t> </a:t>
            </a:r>
            <a:r>
              <a:rPr sz="2400">
                <a:latin typeface="Calibri"/>
                <a:cs typeface="Calibri"/>
              </a:rPr>
              <a:t>to</a:t>
            </a:r>
            <a:r>
              <a:rPr sz="2400" spc="-60">
                <a:latin typeface="Calibri"/>
                <a:cs typeface="Calibri"/>
              </a:rPr>
              <a:t> </a:t>
            </a:r>
            <a:r>
              <a:rPr sz="2400">
                <a:latin typeface="Calibri"/>
                <a:cs typeface="Calibri"/>
              </a:rPr>
              <a:t>word2vec,</a:t>
            </a:r>
            <a:r>
              <a:rPr sz="2400" spc="-70">
                <a:latin typeface="Calibri"/>
                <a:cs typeface="Calibri"/>
              </a:rPr>
              <a:t> </a:t>
            </a:r>
            <a:r>
              <a:rPr sz="2400">
                <a:latin typeface="Calibri"/>
                <a:cs typeface="Calibri"/>
              </a:rPr>
              <a:t>use</a:t>
            </a:r>
            <a:r>
              <a:rPr sz="2400" spc="-65">
                <a:latin typeface="Calibri"/>
                <a:cs typeface="Calibri"/>
              </a:rPr>
              <a:t> </a:t>
            </a:r>
            <a:r>
              <a:rPr sz="2400">
                <a:latin typeface="Calibri"/>
                <a:cs typeface="Calibri"/>
              </a:rPr>
              <a:t>window</a:t>
            </a:r>
            <a:r>
              <a:rPr sz="2400" spc="-65">
                <a:latin typeface="Calibri"/>
                <a:cs typeface="Calibri"/>
              </a:rPr>
              <a:t> </a:t>
            </a:r>
            <a:r>
              <a:rPr sz="2400">
                <a:latin typeface="Calibri"/>
                <a:cs typeface="Calibri"/>
              </a:rPr>
              <a:t>around</a:t>
            </a:r>
            <a:r>
              <a:rPr sz="2400" spc="-60">
                <a:latin typeface="Calibri"/>
                <a:cs typeface="Calibri"/>
              </a:rPr>
              <a:t> </a:t>
            </a:r>
            <a:r>
              <a:rPr sz="2400">
                <a:latin typeface="Calibri"/>
                <a:cs typeface="Calibri"/>
              </a:rPr>
              <a:t>each</a:t>
            </a:r>
            <a:r>
              <a:rPr sz="2400" spc="-60">
                <a:latin typeface="Calibri"/>
                <a:cs typeface="Calibri"/>
              </a:rPr>
              <a:t> </a:t>
            </a:r>
            <a:r>
              <a:rPr sz="2400">
                <a:latin typeface="Calibri"/>
                <a:cs typeface="Calibri"/>
              </a:rPr>
              <a:t>word</a:t>
            </a:r>
            <a:r>
              <a:rPr sz="2400" spc="65">
                <a:latin typeface="Calibri"/>
                <a:cs typeface="Calibri"/>
              </a:rPr>
              <a:t> </a:t>
            </a:r>
            <a:r>
              <a:rPr sz="2400" spc="-240">
                <a:latin typeface="Wingdings"/>
                <a:cs typeface="Wingdings"/>
              </a:rPr>
              <a:t></a:t>
            </a:r>
            <a:r>
              <a:rPr sz="2400" spc="-65">
                <a:latin typeface="Times New Roman"/>
                <a:cs typeface="Times New Roman"/>
              </a:rPr>
              <a:t> </a:t>
            </a:r>
            <a:r>
              <a:rPr sz="2400">
                <a:latin typeface="Calibri"/>
                <a:cs typeface="Calibri"/>
              </a:rPr>
              <a:t>captures</a:t>
            </a:r>
            <a:r>
              <a:rPr sz="2400" spc="-40">
                <a:latin typeface="Calibri"/>
                <a:cs typeface="Calibri"/>
              </a:rPr>
              <a:t> </a:t>
            </a:r>
            <a:r>
              <a:rPr sz="2400" spc="-20">
                <a:latin typeface="Calibri"/>
                <a:cs typeface="Calibri"/>
              </a:rPr>
              <a:t>some</a:t>
            </a:r>
            <a:endParaRPr sz="2400">
              <a:latin typeface="Calibri"/>
              <a:cs typeface="Calibri"/>
            </a:endParaRPr>
          </a:p>
          <a:p>
            <a:pPr marL="470534">
              <a:lnSpc>
                <a:spcPts val="2865"/>
              </a:lnSpc>
            </a:pPr>
            <a:r>
              <a:rPr sz="2400">
                <a:latin typeface="Calibri"/>
                <a:cs typeface="Calibri"/>
              </a:rPr>
              <a:t>syntactic</a:t>
            </a:r>
            <a:r>
              <a:rPr sz="2400" spc="-50">
                <a:latin typeface="Calibri"/>
                <a:cs typeface="Calibri"/>
              </a:rPr>
              <a:t> </a:t>
            </a:r>
            <a:r>
              <a:rPr sz="2400">
                <a:latin typeface="Calibri"/>
                <a:cs typeface="Calibri"/>
              </a:rPr>
              <a:t>and</a:t>
            </a:r>
            <a:r>
              <a:rPr sz="2400" spc="-70">
                <a:latin typeface="Calibri"/>
                <a:cs typeface="Calibri"/>
              </a:rPr>
              <a:t> </a:t>
            </a:r>
            <a:r>
              <a:rPr sz="2400">
                <a:latin typeface="Calibri"/>
                <a:cs typeface="Calibri"/>
              </a:rPr>
              <a:t>semantic</a:t>
            </a:r>
            <a:r>
              <a:rPr sz="2400" spc="-50">
                <a:latin typeface="Calibri"/>
                <a:cs typeface="Calibri"/>
              </a:rPr>
              <a:t> </a:t>
            </a:r>
            <a:r>
              <a:rPr sz="2400">
                <a:latin typeface="Calibri"/>
                <a:cs typeface="Calibri"/>
              </a:rPr>
              <a:t>information</a:t>
            </a:r>
            <a:r>
              <a:rPr sz="2400" spc="-70">
                <a:latin typeface="Calibri"/>
                <a:cs typeface="Calibri"/>
              </a:rPr>
              <a:t> </a:t>
            </a:r>
            <a:r>
              <a:rPr sz="2400">
                <a:latin typeface="Calibri"/>
                <a:cs typeface="Calibri"/>
              </a:rPr>
              <a:t>(“word</a:t>
            </a:r>
            <a:r>
              <a:rPr sz="2400" spc="-70">
                <a:latin typeface="Calibri"/>
                <a:cs typeface="Calibri"/>
              </a:rPr>
              <a:t> </a:t>
            </a:r>
            <a:r>
              <a:rPr sz="2400" spc="-10">
                <a:latin typeface="Calibri"/>
                <a:cs typeface="Calibri"/>
              </a:rPr>
              <a:t>space”)</a:t>
            </a:r>
            <a:endParaRPr sz="2400">
              <a:latin typeface="Calibri"/>
              <a:cs typeface="Calibri"/>
            </a:endParaRPr>
          </a:p>
          <a:p>
            <a:pPr marL="457200" marR="459740" indent="-457200" algn="ctr">
              <a:lnSpc>
                <a:spcPct val="100000"/>
              </a:lnSpc>
              <a:spcBef>
                <a:spcPts val="575"/>
              </a:spcBef>
              <a:buClr>
                <a:srgbClr val="8B1515"/>
              </a:buClr>
              <a:buFont typeface="Arial"/>
              <a:buChar char="•"/>
              <a:tabLst>
                <a:tab pos="457200" algn="l"/>
              </a:tabLst>
            </a:pPr>
            <a:r>
              <a:rPr sz="2400" spc="-10">
                <a:latin typeface="Calibri"/>
                <a:cs typeface="Calibri"/>
              </a:rPr>
              <a:t>Word-</a:t>
            </a:r>
            <a:r>
              <a:rPr sz="2400">
                <a:latin typeface="Calibri"/>
                <a:cs typeface="Calibri"/>
              </a:rPr>
              <a:t>document</a:t>
            </a:r>
            <a:r>
              <a:rPr sz="2400" spc="-45">
                <a:latin typeface="Calibri"/>
                <a:cs typeface="Calibri"/>
              </a:rPr>
              <a:t> </a:t>
            </a:r>
            <a:r>
              <a:rPr sz="2400" spc="-10">
                <a:latin typeface="Calibri"/>
                <a:cs typeface="Calibri"/>
              </a:rPr>
              <a:t>co-</a:t>
            </a:r>
            <a:r>
              <a:rPr sz="2400">
                <a:latin typeface="Calibri"/>
                <a:cs typeface="Calibri"/>
              </a:rPr>
              <a:t>occurrence matrix</a:t>
            </a:r>
            <a:r>
              <a:rPr sz="2400" spc="-60">
                <a:latin typeface="Calibri"/>
                <a:cs typeface="Calibri"/>
              </a:rPr>
              <a:t> </a:t>
            </a:r>
            <a:r>
              <a:rPr sz="2400">
                <a:latin typeface="Calibri"/>
                <a:cs typeface="Calibri"/>
              </a:rPr>
              <a:t>will</a:t>
            </a:r>
            <a:r>
              <a:rPr sz="2400" spc="-20">
                <a:latin typeface="Calibri"/>
                <a:cs typeface="Calibri"/>
              </a:rPr>
              <a:t> </a:t>
            </a:r>
            <a:r>
              <a:rPr sz="2400">
                <a:latin typeface="Calibri"/>
                <a:cs typeface="Calibri"/>
              </a:rPr>
              <a:t>give general</a:t>
            </a:r>
            <a:r>
              <a:rPr sz="2400" spc="-90">
                <a:latin typeface="Calibri"/>
                <a:cs typeface="Calibri"/>
              </a:rPr>
              <a:t> </a:t>
            </a:r>
            <a:r>
              <a:rPr sz="2400">
                <a:latin typeface="Calibri"/>
                <a:cs typeface="Calibri"/>
              </a:rPr>
              <a:t>topics</a:t>
            </a:r>
            <a:r>
              <a:rPr sz="2400" spc="-100">
                <a:latin typeface="Calibri"/>
                <a:cs typeface="Calibri"/>
              </a:rPr>
              <a:t> </a:t>
            </a:r>
            <a:r>
              <a:rPr sz="2400">
                <a:latin typeface="Calibri"/>
                <a:cs typeface="Calibri"/>
              </a:rPr>
              <a:t>(all</a:t>
            </a:r>
            <a:r>
              <a:rPr sz="2400" spc="-90">
                <a:latin typeface="Calibri"/>
                <a:cs typeface="Calibri"/>
              </a:rPr>
              <a:t> </a:t>
            </a:r>
            <a:r>
              <a:rPr sz="2400">
                <a:latin typeface="Calibri"/>
                <a:cs typeface="Calibri"/>
              </a:rPr>
              <a:t>sports</a:t>
            </a:r>
            <a:r>
              <a:rPr sz="2400" spc="-40">
                <a:latin typeface="Calibri"/>
                <a:cs typeface="Calibri"/>
              </a:rPr>
              <a:t> </a:t>
            </a:r>
            <a:r>
              <a:rPr sz="2400">
                <a:latin typeface="Calibri"/>
                <a:cs typeface="Calibri"/>
              </a:rPr>
              <a:t>terms</a:t>
            </a:r>
            <a:r>
              <a:rPr sz="2400" spc="-35">
                <a:latin typeface="Calibri"/>
                <a:cs typeface="Calibri"/>
              </a:rPr>
              <a:t> </a:t>
            </a:r>
            <a:r>
              <a:rPr sz="2400" spc="-20">
                <a:latin typeface="Calibri"/>
                <a:cs typeface="Calibri"/>
              </a:rPr>
              <a:t>will</a:t>
            </a:r>
            <a:endParaRPr sz="2400">
              <a:latin typeface="Calibri"/>
              <a:cs typeface="Calibri"/>
            </a:endParaRPr>
          </a:p>
          <a:p>
            <a:pPr marR="457834" algn="ctr">
              <a:lnSpc>
                <a:spcPct val="100000"/>
              </a:lnSpc>
              <a:spcBef>
                <a:spcPts val="45"/>
              </a:spcBef>
            </a:pPr>
            <a:r>
              <a:rPr sz="2400">
                <a:latin typeface="Calibri"/>
                <a:cs typeface="Calibri"/>
              </a:rPr>
              <a:t>have</a:t>
            </a:r>
            <a:r>
              <a:rPr sz="2400" spc="-75">
                <a:latin typeface="Calibri"/>
                <a:cs typeface="Calibri"/>
              </a:rPr>
              <a:t> </a:t>
            </a:r>
            <a:r>
              <a:rPr sz="2400">
                <a:latin typeface="Calibri"/>
                <a:cs typeface="Calibri"/>
              </a:rPr>
              <a:t>similar</a:t>
            </a:r>
            <a:r>
              <a:rPr sz="2400" spc="-20">
                <a:latin typeface="Calibri"/>
                <a:cs typeface="Calibri"/>
              </a:rPr>
              <a:t> </a:t>
            </a:r>
            <a:r>
              <a:rPr sz="2400">
                <a:latin typeface="Calibri"/>
                <a:cs typeface="Calibri"/>
              </a:rPr>
              <a:t>entries)</a:t>
            </a:r>
            <a:r>
              <a:rPr sz="2400" spc="-60">
                <a:latin typeface="Calibri"/>
                <a:cs typeface="Calibri"/>
              </a:rPr>
              <a:t> </a:t>
            </a:r>
            <a:r>
              <a:rPr sz="2400">
                <a:latin typeface="Calibri"/>
                <a:cs typeface="Calibri"/>
              </a:rPr>
              <a:t>leading</a:t>
            </a:r>
            <a:r>
              <a:rPr sz="2400" spc="-80">
                <a:latin typeface="Calibri"/>
                <a:cs typeface="Calibri"/>
              </a:rPr>
              <a:t> </a:t>
            </a:r>
            <a:r>
              <a:rPr sz="2400">
                <a:latin typeface="Calibri"/>
                <a:cs typeface="Calibri"/>
              </a:rPr>
              <a:t>to</a:t>
            </a:r>
            <a:r>
              <a:rPr sz="2400" spc="-65">
                <a:latin typeface="Calibri"/>
                <a:cs typeface="Calibri"/>
              </a:rPr>
              <a:t> </a:t>
            </a:r>
            <a:r>
              <a:rPr sz="2400">
                <a:latin typeface="Calibri"/>
                <a:cs typeface="Calibri"/>
              </a:rPr>
              <a:t>“Latent</a:t>
            </a:r>
            <a:r>
              <a:rPr sz="2400" spc="-60">
                <a:latin typeface="Calibri"/>
                <a:cs typeface="Calibri"/>
              </a:rPr>
              <a:t> </a:t>
            </a:r>
            <a:r>
              <a:rPr sz="2400">
                <a:latin typeface="Calibri"/>
                <a:cs typeface="Calibri"/>
              </a:rPr>
              <a:t>Semantic</a:t>
            </a:r>
            <a:r>
              <a:rPr sz="2400" spc="-45">
                <a:latin typeface="Calibri"/>
                <a:cs typeface="Calibri"/>
              </a:rPr>
              <a:t> </a:t>
            </a:r>
            <a:r>
              <a:rPr sz="2400">
                <a:latin typeface="Calibri"/>
                <a:cs typeface="Calibri"/>
              </a:rPr>
              <a:t>Analysis”</a:t>
            </a:r>
            <a:r>
              <a:rPr sz="2400" spc="-100">
                <a:latin typeface="Calibri"/>
                <a:cs typeface="Calibri"/>
              </a:rPr>
              <a:t> </a:t>
            </a:r>
            <a:r>
              <a:rPr sz="2400">
                <a:latin typeface="Calibri"/>
                <a:cs typeface="Calibri"/>
              </a:rPr>
              <a:t>(“document</a:t>
            </a:r>
            <a:r>
              <a:rPr sz="2400" spc="-60">
                <a:latin typeface="Calibri"/>
                <a:cs typeface="Calibri"/>
              </a:rPr>
              <a:t> </a:t>
            </a:r>
            <a:r>
              <a:rPr sz="2400" spc="-10">
                <a:latin typeface="Calibri"/>
                <a:cs typeface="Calibri"/>
              </a:rPr>
              <a:t>space”)</a:t>
            </a:r>
            <a:endParaRPr sz="2400">
              <a:latin typeface="Calibri"/>
              <a:cs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3114" y="127913"/>
            <a:ext cx="10515600" cy="816313"/>
          </a:xfrm>
          <a:prstGeom prst="rect">
            <a:avLst/>
          </a:prstGeom>
        </p:spPr>
        <p:txBody>
          <a:bodyPr vert="horz" wrap="square" lIns="0" tIns="259778" rIns="0" bIns="0" rtlCol="0">
            <a:spAutoFit/>
          </a:bodyPr>
          <a:lstStyle/>
          <a:p>
            <a:pPr marL="12700">
              <a:lnSpc>
                <a:spcPct val="100000"/>
              </a:lnSpc>
              <a:spcBef>
                <a:spcPts val="130"/>
              </a:spcBef>
            </a:pPr>
            <a:r>
              <a:rPr sz="3600"/>
              <a:t>Example:</a:t>
            </a:r>
            <a:r>
              <a:rPr sz="3600" spc="-25"/>
              <a:t> </a:t>
            </a:r>
            <a:r>
              <a:rPr sz="3600"/>
              <a:t>Window</a:t>
            </a:r>
            <a:r>
              <a:rPr sz="3600" spc="-35"/>
              <a:t> </a:t>
            </a:r>
            <a:r>
              <a:rPr sz="3600"/>
              <a:t>based</a:t>
            </a:r>
            <a:r>
              <a:rPr sz="3600" spc="-30"/>
              <a:t> </a:t>
            </a:r>
            <a:r>
              <a:rPr sz="3600" spc="-25"/>
              <a:t>co-</a:t>
            </a:r>
            <a:r>
              <a:rPr sz="3600"/>
              <a:t>occurrence</a:t>
            </a:r>
            <a:r>
              <a:rPr sz="3600" spc="-90"/>
              <a:t> </a:t>
            </a:r>
            <a:r>
              <a:rPr sz="3600" spc="-10"/>
              <a:t>matrix</a:t>
            </a:r>
          </a:p>
        </p:txBody>
      </p:sp>
      <p:sp>
        <p:nvSpPr>
          <p:cNvPr id="5" name="object 5"/>
          <p:cNvSpPr txBox="1">
            <a:spLocks noGrp="1"/>
          </p:cNvSpPr>
          <p:nvPr>
            <p:ph type="sldNum" sz="quarter" idx="7"/>
          </p:nvPr>
        </p:nvSpPr>
        <p:spPr>
          <a:xfrm>
            <a:off x="460057" y="6521193"/>
            <a:ext cx="280034" cy="2317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pPr>
            <a:fld id="{81D60167-4931-47E6-BA6A-407CBD079E47}" type="slidenum">
              <a:rPr lang="en-US" altLang="ja-JP" spc="-50" smtClean="0"/>
              <a:pPr marL="38100">
                <a:lnSpc>
                  <a:spcPts val="1450"/>
                </a:lnSpc>
              </a:pPr>
              <a:t>79</a:t>
            </a:fld>
            <a:endParaRPr spc="-25"/>
          </a:p>
        </p:txBody>
      </p:sp>
      <p:sp>
        <p:nvSpPr>
          <p:cNvPr id="3" name="object 3"/>
          <p:cNvSpPr txBox="1"/>
          <p:nvPr/>
        </p:nvSpPr>
        <p:spPr>
          <a:xfrm>
            <a:off x="485457" y="1085786"/>
            <a:ext cx="6855459" cy="3096260"/>
          </a:xfrm>
          <a:prstGeom prst="rect">
            <a:avLst/>
          </a:prstGeom>
        </p:spPr>
        <p:txBody>
          <a:bodyPr vert="horz" wrap="square" lIns="0" tIns="85090" rIns="0" bIns="0" rtlCol="0">
            <a:spAutoFit/>
          </a:bodyPr>
          <a:lstStyle/>
          <a:p>
            <a:pPr marL="469900" indent="-457200">
              <a:lnSpc>
                <a:spcPct val="100000"/>
              </a:lnSpc>
              <a:spcBef>
                <a:spcPts val="670"/>
              </a:spcBef>
              <a:buClr>
                <a:srgbClr val="8B1515"/>
              </a:buClr>
              <a:buChar char="•"/>
              <a:tabLst>
                <a:tab pos="469900" algn="l"/>
              </a:tabLst>
            </a:pPr>
            <a:r>
              <a:rPr sz="2400">
                <a:latin typeface="Calibri"/>
                <a:cs typeface="Calibri"/>
              </a:rPr>
              <a:t>Window</a:t>
            </a:r>
            <a:r>
              <a:rPr sz="2400" spc="-65">
                <a:latin typeface="Calibri"/>
                <a:cs typeface="Calibri"/>
              </a:rPr>
              <a:t> </a:t>
            </a:r>
            <a:r>
              <a:rPr sz="2400">
                <a:latin typeface="Calibri"/>
                <a:cs typeface="Calibri"/>
              </a:rPr>
              <a:t>length</a:t>
            </a:r>
            <a:r>
              <a:rPr sz="2400" spc="-55">
                <a:latin typeface="Calibri"/>
                <a:cs typeface="Calibri"/>
              </a:rPr>
              <a:t> </a:t>
            </a:r>
            <a:r>
              <a:rPr sz="2400">
                <a:latin typeface="Calibri"/>
                <a:cs typeface="Calibri"/>
              </a:rPr>
              <a:t>1</a:t>
            </a:r>
            <a:r>
              <a:rPr sz="2400" spc="-20">
                <a:latin typeface="Calibri"/>
                <a:cs typeface="Calibri"/>
              </a:rPr>
              <a:t> </a:t>
            </a:r>
            <a:r>
              <a:rPr sz="2400">
                <a:latin typeface="Calibri"/>
                <a:cs typeface="Calibri"/>
              </a:rPr>
              <a:t>(more</a:t>
            </a:r>
            <a:r>
              <a:rPr sz="2400" spc="-60">
                <a:latin typeface="Calibri"/>
                <a:cs typeface="Calibri"/>
              </a:rPr>
              <a:t> </a:t>
            </a:r>
            <a:r>
              <a:rPr sz="2400">
                <a:latin typeface="Calibri"/>
                <a:cs typeface="Calibri"/>
              </a:rPr>
              <a:t>common:</a:t>
            </a:r>
            <a:r>
              <a:rPr sz="2400" spc="-40">
                <a:latin typeface="Calibri"/>
                <a:cs typeface="Calibri"/>
              </a:rPr>
              <a:t> </a:t>
            </a:r>
            <a:r>
              <a:rPr sz="2400" spc="-10">
                <a:latin typeface="Calibri"/>
                <a:cs typeface="Calibri"/>
              </a:rPr>
              <a:t>5–10)</a:t>
            </a:r>
            <a:endParaRPr sz="2400">
              <a:latin typeface="Calibri"/>
              <a:cs typeface="Calibri"/>
            </a:endParaRPr>
          </a:p>
          <a:p>
            <a:pPr marL="469900" indent="-457200">
              <a:lnSpc>
                <a:spcPct val="100000"/>
              </a:lnSpc>
              <a:spcBef>
                <a:spcPts val="575"/>
              </a:spcBef>
              <a:buClr>
                <a:srgbClr val="8B1515"/>
              </a:buClr>
              <a:buChar char="•"/>
              <a:tabLst>
                <a:tab pos="469900" algn="l"/>
              </a:tabLst>
            </a:pPr>
            <a:r>
              <a:rPr sz="2400">
                <a:latin typeface="Calibri"/>
                <a:cs typeface="Calibri"/>
              </a:rPr>
              <a:t>Symmetric</a:t>
            </a:r>
            <a:r>
              <a:rPr sz="2400" spc="-45">
                <a:latin typeface="Calibri"/>
                <a:cs typeface="Calibri"/>
              </a:rPr>
              <a:t> </a:t>
            </a:r>
            <a:r>
              <a:rPr sz="2400">
                <a:latin typeface="Calibri"/>
                <a:cs typeface="Calibri"/>
              </a:rPr>
              <a:t>(irrelevant</a:t>
            </a:r>
            <a:r>
              <a:rPr sz="2400" spc="-60">
                <a:latin typeface="Calibri"/>
                <a:cs typeface="Calibri"/>
              </a:rPr>
              <a:t> </a:t>
            </a:r>
            <a:r>
              <a:rPr sz="2400">
                <a:latin typeface="Calibri"/>
                <a:cs typeface="Calibri"/>
              </a:rPr>
              <a:t>whether</a:t>
            </a:r>
            <a:r>
              <a:rPr sz="2400" spc="-15">
                <a:latin typeface="Calibri"/>
                <a:cs typeface="Calibri"/>
              </a:rPr>
              <a:t> </a:t>
            </a:r>
            <a:r>
              <a:rPr sz="2400">
                <a:latin typeface="Calibri"/>
                <a:cs typeface="Calibri"/>
              </a:rPr>
              <a:t>left</a:t>
            </a:r>
            <a:r>
              <a:rPr sz="2400" spc="-60">
                <a:latin typeface="Calibri"/>
                <a:cs typeface="Calibri"/>
              </a:rPr>
              <a:t> </a:t>
            </a:r>
            <a:r>
              <a:rPr sz="2400">
                <a:latin typeface="Calibri"/>
                <a:cs typeface="Calibri"/>
              </a:rPr>
              <a:t>or</a:t>
            </a:r>
            <a:r>
              <a:rPr sz="2400" spc="-85">
                <a:latin typeface="Calibri"/>
                <a:cs typeface="Calibri"/>
              </a:rPr>
              <a:t> </a:t>
            </a:r>
            <a:r>
              <a:rPr sz="2400">
                <a:latin typeface="Calibri"/>
                <a:cs typeface="Calibri"/>
              </a:rPr>
              <a:t>right</a:t>
            </a:r>
            <a:r>
              <a:rPr sz="2400" spc="-50">
                <a:latin typeface="Calibri"/>
                <a:cs typeface="Calibri"/>
              </a:rPr>
              <a:t> </a:t>
            </a:r>
            <a:r>
              <a:rPr sz="2400" spc="-10">
                <a:latin typeface="Calibri"/>
                <a:cs typeface="Calibri"/>
              </a:rPr>
              <a:t>context)</a:t>
            </a:r>
            <a:endParaRPr sz="2400">
              <a:latin typeface="Calibri"/>
              <a:cs typeface="Calibri"/>
            </a:endParaRPr>
          </a:p>
          <a:p>
            <a:pPr>
              <a:lnSpc>
                <a:spcPct val="100000"/>
              </a:lnSpc>
              <a:spcBef>
                <a:spcPts val="1100"/>
              </a:spcBef>
              <a:buClr>
                <a:srgbClr val="8B1515"/>
              </a:buClr>
              <a:buFont typeface="Calibri"/>
              <a:buChar char="•"/>
            </a:pPr>
            <a:endParaRPr sz="2400">
              <a:latin typeface="Calibri"/>
              <a:cs typeface="Calibri"/>
            </a:endParaRPr>
          </a:p>
          <a:p>
            <a:pPr marL="469900" indent="-457200">
              <a:lnSpc>
                <a:spcPct val="100000"/>
              </a:lnSpc>
              <a:buClr>
                <a:srgbClr val="8B1515"/>
              </a:buClr>
              <a:buChar char="•"/>
              <a:tabLst>
                <a:tab pos="469900" algn="l"/>
              </a:tabLst>
            </a:pPr>
            <a:r>
              <a:rPr sz="2400">
                <a:latin typeface="Calibri"/>
                <a:cs typeface="Calibri"/>
              </a:rPr>
              <a:t>Example</a:t>
            </a:r>
            <a:r>
              <a:rPr sz="2400" spc="-55">
                <a:latin typeface="Calibri"/>
                <a:cs typeface="Calibri"/>
              </a:rPr>
              <a:t> </a:t>
            </a:r>
            <a:r>
              <a:rPr sz="2400" spc="-10">
                <a:latin typeface="Calibri"/>
                <a:cs typeface="Calibri"/>
              </a:rPr>
              <a:t>corpus:</a:t>
            </a:r>
            <a:endParaRPr sz="2400">
              <a:latin typeface="Calibri"/>
              <a:cs typeface="Calibri"/>
            </a:endParaRPr>
          </a:p>
          <a:p>
            <a:pPr marL="927735" lvl="1" indent="-457200">
              <a:lnSpc>
                <a:spcPct val="100000"/>
              </a:lnSpc>
              <a:spcBef>
                <a:spcPts val="570"/>
              </a:spcBef>
              <a:buClr>
                <a:srgbClr val="007B92"/>
              </a:buClr>
              <a:buChar char="•"/>
              <a:tabLst>
                <a:tab pos="927735" algn="l"/>
              </a:tabLst>
            </a:pPr>
            <a:r>
              <a:rPr sz="2400">
                <a:latin typeface="Calibri"/>
                <a:cs typeface="Calibri"/>
              </a:rPr>
              <a:t>I</a:t>
            </a:r>
            <a:r>
              <a:rPr sz="2400" spc="-70">
                <a:latin typeface="Calibri"/>
                <a:cs typeface="Calibri"/>
              </a:rPr>
              <a:t> </a:t>
            </a:r>
            <a:r>
              <a:rPr sz="2400">
                <a:latin typeface="Calibri"/>
                <a:cs typeface="Calibri"/>
              </a:rPr>
              <a:t>like</a:t>
            </a:r>
            <a:r>
              <a:rPr sz="2400" spc="10">
                <a:latin typeface="Calibri"/>
                <a:cs typeface="Calibri"/>
              </a:rPr>
              <a:t> </a:t>
            </a:r>
            <a:r>
              <a:rPr sz="2400">
                <a:latin typeface="Calibri"/>
                <a:cs typeface="Calibri"/>
              </a:rPr>
              <a:t>deep</a:t>
            </a:r>
            <a:r>
              <a:rPr sz="2400" spc="-50">
                <a:latin typeface="Calibri"/>
                <a:cs typeface="Calibri"/>
              </a:rPr>
              <a:t> </a:t>
            </a:r>
            <a:r>
              <a:rPr sz="2400" spc="-10">
                <a:latin typeface="Calibri"/>
                <a:cs typeface="Calibri"/>
              </a:rPr>
              <a:t>learning</a:t>
            </a:r>
            <a:endParaRPr sz="2400">
              <a:latin typeface="Calibri"/>
              <a:cs typeface="Calibri"/>
            </a:endParaRPr>
          </a:p>
          <a:p>
            <a:pPr marL="927735" lvl="1" indent="-457200">
              <a:lnSpc>
                <a:spcPct val="100000"/>
              </a:lnSpc>
              <a:spcBef>
                <a:spcPts val="575"/>
              </a:spcBef>
              <a:buClr>
                <a:srgbClr val="007B92"/>
              </a:buClr>
              <a:buChar char="•"/>
              <a:tabLst>
                <a:tab pos="927735" algn="l"/>
              </a:tabLst>
            </a:pPr>
            <a:r>
              <a:rPr sz="2400">
                <a:latin typeface="Calibri"/>
                <a:cs typeface="Calibri"/>
              </a:rPr>
              <a:t>I</a:t>
            </a:r>
            <a:r>
              <a:rPr sz="2400" spc="-45">
                <a:latin typeface="Calibri"/>
                <a:cs typeface="Calibri"/>
              </a:rPr>
              <a:t> </a:t>
            </a:r>
            <a:r>
              <a:rPr sz="2400">
                <a:latin typeface="Calibri"/>
                <a:cs typeface="Calibri"/>
              </a:rPr>
              <a:t>like</a:t>
            </a:r>
            <a:r>
              <a:rPr sz="2400" spc="40">
                <a:latin typeface="Calibri"/>
                <a:cs typeface="Calibri"/>
              </a:rPr>
              <a:t> </a:t>
            </a:r>
            <a:r>
              <a:rPr sz="2400" spc="-25">
                <a:latin typeface="Calibri"/>
                <a:cs typeface="Calibri"/>
              </a:rPr>
              <a:t>NLP</a:t>
            </a:r>
            <a:endParaRPr sz="2400">
              <a:latin typeface="Calibri"/>
              <a:cs typeface="Calibri"/>
            </a:endParaRPr>
          </a:p>
          <a:p>
            <a:pPr marL="927735" lvl="1" indent="-457200">
              <a:lnSpc>
                <a:spcPct val="100000"/>
              </a:lnSpc>
              <a:spcBef>
                <a:spcPts val="575"/>
              </a:spcBef>
              <a:buClr>
                <a:srgbClr val="007B92"/>
              </a:buClr>
              <a:buChar char="•"/>
              <a:tabLst>
                <a:tab pos="927735" algn="l"/>
              </a:tabLst>
            </a:pPr>
            <a:r>
              <a:rPr sz="2400">
                <a:latin typeface="Calibri"/>
                <a:cs typeface="Calibri"/>
              </a:rPr>
              <a:t>I</a:t>
            </a:r>
            <a:r>
              <a:rPr sz="2400" spc="-30">
                <a:latin typeface="Calibri"/>
                <a:cs typeface="Calibri"/>
              </a:rPr>
              <a:t> </a:t>
            </a:r>
            <a:r>
              <a:rPr sz="2400">
                <a:latin typeface="Calibri"/>
                <a:cs typeface="Calibri"/>
              </a:rPr>
              <a:t>enjoy</a:t>
            </a:r>
            <a:r>
              <a:rPr sz="2400" spc="-65">
                <a:latin typeface="Calibri"/>
                <a:cs typeface="Calibri"/>
              </a:rPr>
              <a:t> </a:t>
            </a:r>
            <a:r>
              <a:rPr sz="2400" spc="-10">
                <a:latin typeface="Calibri"/>
                <a:cs typeface="Calibri"/>
              </a:rPr>
              <a:t>flying</a:t>
            </a:r>
            <a:endParaRPr sz="2400">
              <a:latin typeface="Calibri"/>
              <a:cs typeface="Calibri"/>
            </a:endParaRPr>
          </a:p>
        </p:txBody>
      </p:sp>
      <p:graphicFrame>
        <p:nvGraphicFramePr>
          <p:cNvPr id="4" name="object 4"/>
          <p:cNvGraphicFramePr>
            <a:graphicFrameLocks noGrp="1"/>
          </p:cNvGraphicFramePr>
          <p:nvPr/>
        </p:nvGraphicFramePr>
        <p:xfrm>
          <a:off x="4164963" y="2904488"/>
          <a:ext cx="7183751" cy="3335020"/>
        </p:xfrm>
        <a:graphic>
          <a:graphicData uri="http://schemas.openxmlformats.org/drawingml/2006/table">
            <a:tbl>
              <a:tblPr firstRow="1" bandRow="1">
                <a:tableStyleId>{2D5ABB26-0587-4C30-8999-92F81FD0307C}</a:tableStyleId>
              </a:tblPr>
              <a:tblGrid>
                <a:gridCol w="980440">
                  <a:extLst>
                    <a:ext uri="{9D8B030D-6E8A-4147-A177-3AD203B41FA5}">
                      <a16:colId xmlns:a16="http://schemas.microsoft.com/office/drawing/2014/main" val="20000"/>
                    </a:ext>
                  </a:extLst>
                </a:gridCol>
                <a:gridCol w="615950">
                  <a:extLst>
                    <a:ext uri="{9D8B030D-6E8A-4147-A177-3AD203B41FA5}">
                      <a16:colId xmlns:a16="http://schemas.microsoft.com/office/drawing/2014/main" val="20001"/>
                    </a:ext>
                  </a:extLst>
                </a:gridCol>
                <a:gridCol w="798195">
                  <a:extLst>
                    <a:ext uri="{9D8B030D-6E8A-4147-A177-3AD203B41FA5}">
                      <a16:colId xmlns:a16="http://schemas.microsoft.com/office/drawing/2014/main" val="20002"/>
                    </a:ext>
                  </a:extLst>
                </a:gridCol>
                <a:gridCol w="798194">
                  <a:extLst>
                    <a:ext uri="{9D8B030D-6E8A-4147-A177-3AD203B41FA5}">
                      <a16:colId xmlns:a16="http://schemas.microsoft.com/office/drawing/2014/main" val="20003"/>
                    </a:ext>
                  </a:extLst>
                </a:gridCol>
                <a:gridCol w="798194">
                  <a:extLst>
                    <a:ext uri="{9D8B030D-6E8A-4147-A177-3AD203B41FA5}">
                      <a16:colId xmlns:a16="http://schemas.microsoft.com/office/drawing/2014/main" val="20004"/>
                    </a:ext>
                  </a:extLst>
                </a:gridCol>
                <a:gridCol w="1027429">
                  <a:extLst>
                    <a:ext uri="{9D8B030D-6E8A-4147-A177-3AD203B41FA5}">
                      <a16:colId xmlns:a16="http://schemas.microsoft.com/office/drawing/2014/main" val="20005"/>
                    </a:ext>
                  </a:extLst>
                </a:gridCol>
                <a:gridCol w="656589">
                  <a:extLst>
                    <a:ext uri="{9D8B030D-6E8A-4147-A177-3AD203B41FA5}">
                      <a16:colId xmlns:a16="http://schemas.microsoft.com/office/drawing/2014/main" val="20006"/>
                    </a:ext>
                  </a:extLst>
                </a:gridCol>
                <a:gridCol w="832485">
                  <a:extLst>
                    <a:ext uri="{9D8B030D-6E8A-4147-A177-3AD203B41FA5}">
                      <a16:colId xmlns:a16="http://schemas.microsoft.com/office/drawing/2014/main" val="20007"/>
                    </a:ext>
                  </a:extLst>
                </a:gridCol>
                <a:gridCol w="676275">
                  <a:extLst>
                    <a:ext uri="{9D8B030D-6E8A-4147-A177-3AD203B41FA5}">
                      <a16:colId xmlns:a16="http://schemas.microsoft.com/office/drawing/2014/main" val="20008"/>
                    </a:ext>
                  </a:extLst>
                </a:gridCol>
              </a:tblGrid>
              <a:tr h="370205">
                <a:tc>
                  <a:txBody>
                    <a:bodyPr/>
                    <a:lstStyle/>
                    <a:p>
                      <a:pPr marL="93980">
                        <a:lnSpc>
                          <a:spcPct val="100000"/>
                        </a:lnSpc>
                        <a:spcBef>
                          <a:spcPts val="235"/>
                        </a:spcBef>
                      </a:pPr>
                      <a:r>
                        <a:rPr sz="1800" b="1" spc="-10">
                          <a:solidFill>
                            <a:srgbClr val="FFFFFF"/>
                          </a:solidFill>
                          <a:latin typeface="Calibri"/>
                          <a:cs typeface="Calibri"/>
                        </a:rPr>
                        <a:t>counts</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B1515"/>
                    </a:solidFill>
                  </a:tcPr>
                </a:tc>
                <a:tc>
                  <a:txBody>
                    <a:bodyPr/>
                    <a:lstStyle/>
                    <a:p>
                      <a:pPr marL="95250">
                        <a:lnSpc>
                          <a:spcPct val="100000"/>
                        </a:lnSpc>
                        <a:spcBef>
                          <a:spcPts val="235"/>
                        </a:spcBef>
                      </a:pPr>
                      <a:r>
                        <a:rPr sz="1800" b="1" spc="-50">
                          <a:solidFill>
                            <a:srgbClr val="FFFFFF"/>
                          </a:solidFill>
                          <a:latin typeface="Calibri"/>
                          <a:cs typeface="Calibri"/>
                        </a:rPr>
                        <a:t>I</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B1515"/>
                    </a:solidFill>
                  </a:tcPr>
                </a:tc>
                <a:tc>
                  <a:txBody>
                    <a:bodyPr/>
                    <a:lstStyle/>
                    <a:p>
                      <a:pPr marL="95885">
                        <a:lnSpc>
                          <a:spcPct val="100000"/>
                        </a:lnSpc>
                        <a:spcBef>
                          <a:spcPts val="235"/>
                        </a:spcBef>
                      </a:pPr>
                      <a:r>
                        <a:rPr sz="1800" b="1" spc="-20">
                          <a:solidFill>
                            <a:srgbClr val="FFFFFF"/>
                          </a:solidFill>
                          <a:latin typeface="Calibri"/>
                          <a:cs typeface="Calibri"/>
                        </a:rPr>
                        <a:t>like</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B1515"/>
                    </a:solidFill>
                  </a:tcPr>
                </a:tc>
                <a:tc>
                  <a:txBody>
                    <a:bodyPr/>
                    <a:lstStyle/>
                    <a:p>
                      <a:pPr marL="96520">
                        <a:lnSpc>
                          <a:spcPct val="100000"/>
                        </a:lnSpc>
                        <a:spcBef>
                          <a:spcPts val="235"/>
                        </a:spcBef>
                      </a:pPr>
                      <a:r>
                        <a:rPr sz="1800" b="1" spc="-10">
                          <a:solidFill>
                            <a:srgbClr val="FFFFFF"/>
                          </a:solidFill>
                          <a:latin typeface="Calibri"/>
                          <a:cs typeface="Calibri"/>
                        </a:rPr>
                        <a:t>enjoy</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B1515"/>
                    </a:solidFill>
                  </a:tcPr>
                </a:tc>
                <a:tc>
                  <a:txBody>
                    <a:bodyPr/>
                    <a:lstStyle/>
                    <a:p>
                      <a:pPr marL="96520">
                        <a:lnSpc>
                          <a:spcPct val="100000"/>
                        </a:lnSpc>
                        <a:spcBef>
                          <a:spcPts val="235"/>
                        </a:spcBef>
                      </a:pPr>
                      <a:r>
                        <a:rPr sz="1800" b="1" spc="-20">
                          <a:solidFill>
                            <a:srgbClr val="FFFFFF"/>
                          </a:solidFill>
                          <a:latin typeface="Calibri"/>
                          <a:cs typeface="Calibri"/>
                        </a:rPr>
                        <a:t>deep</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B1515"/>
                    </a:solidFill>
                  </a:tcPr>
                </a:tc>
                <a:tc>
                  <a:txBody>
                    <a:bodyPr/>
                    <a:lstStyle/>
                    <a:p>
                      <a:pPr marL="97155">
                        <a:lnSpc>
                          <a:spcPct val="100000"/>
                        </a:lnSpc>
                        <a:spcBef>
                          <a:spcPts val="235"/>
                        </a:spcBef>
                      </a:pPr>
                      <a:r>
                        <a:rPr sz="1800" b="1" spc="-10">
                          <a:solidFill>
                            <a:srgbClr val="FFFFFF"/>
                          </a:solidFill>
                          <a:latin typeface="Calibri"/>
                          <a:cs typeface="Calibri"/>
                        </a:rPr>
                        <a:t>learning</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B1515"/>
                    </a:solidFill>
                  </a:tcPr>
                </a:tc>
                <a:tc>
                  <a:txBody>
                    <a:bodyPr/>
                    <a:lstStyle/>
                    <a:p>
                      <a:pPr marL="98425">
                        <a:lnSpc>
                          <a:spcPct val="100000"/>
                        </a:lnSpc>
                        <a:spcBef>
                          <a:spcPts val="235"/>
                        </a:spcBef>
                      </a:pPr>
                      <a:r>
                        <a:rPr sz="1800" b="1" spc="-25">
                          <a:solidFill>
                            <a:srgbClr val="FFFFFF"/>
                          </a:solidFill>
                          <a:latin typeface="Calibri"/>
                          <a:cs typeface="Calibri"/>
                        </a:rPr>
                        <a:t>NLP</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B1515"/>
                    </a:solidFill>
                  </a:tcPr>
                </a:tc>
                <a:tc>
                  <a:txBody>
                    <a:bodyPr/>
                    <a:lstStyle/>
                    <a:p>
                      <a:pPr marL="99060">
                        <a:lnSpc>
                          <a:spcPct val="100000"/>
                        </a:lnSpc>
                        <a:spcBef>
                          <a:spcPts val="235"/>
                        </a:spcBef>
                      </a:pPr>
                      <a:r>
                        <a:rPr sz="1800" b="1" spc="-10">
                          <a:solidFill>
                            <a:srgbClr val="FFFFFF"/>
                          </a:solidFill>
                          <a:latin typeface="Calibri"/>
                          <a:cs typeface="Calibri"/>
                        </a:rPr>
                        <a:t>flying</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B1515"/>
                    </a:solidFill>
                  </a:tcPr>
                </a:tc>
                <a:tc>
                  <a:txBody>
                    <a:bodyPr/>
                    <a:lstStyle/>
                    <a:p>
                      <a:pPr marL="99695">
                        <a:lnSpc>
                          <a:spcPct val="100000"/>
                        </a:lnSpc>
                        <a:spcBef>
                          <a:spcPts val="235"/>
                        </a:spcBef>
                      </a:pPr>
                      <a:r>
                        <a:rPr sz="1800" b="1" spc="-50">
                          <a:solidFill>
                            <a:srgbClr val="FFFFFF"/>
                          </a:solidFill>
                          <a:latin typeface="Calibri"/>
                          <a:cs typeface="Calibri"/>
                        </a:rPr>
                        <a:t>.</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B1515"/>
                    </a:solidFill>
                  </a:tcPr>
                </a:tc>
                <a:extLst>
                  <a:ext uri="{0D108BD9-81ED-4DB2-BD59-A6C34878D82A}">
                    <a16:rowId xmlns:a16="http://schemas.microsoft.com/office/drawing/2014/main" val="10000"/>
                  </a:ext>
                </a:extLst>
              </a:tr>
              <a:tr h="370840">
                <a:tc>
                  <a:txBody>
                    <a:bodyPr/>
                    <a:lstStyle/>
                    <a:p>
                      <a:pPr marL="93980">
                        <a:lnSpc>
                          <a:spcPct val="100000"/>
                        </a:lnSpc>
                        <a:spcBef>
                          <a:spcPts val="240"/>
                        </a:spcBef>
                      </a:pPr>
                      <a:r>
                        <a:rPr sz="1800" b="1" spc="-50">
                          <a:solidFill>
                            <a:srgbClr val="FFFFFF"/>
                          </a:solidFill>
                          <a:latin typeface="Calibri"/>
                          <a:cs typeface="Calibri"/>
                        </a:rPr>
                        <a:t>I</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8B1515"/>
                    </a:solidFill>
                  </a:tcPr>
                </a:tc>
                <a:tc>
                  <a:txBody>
                    <a:bodyPr/>
                    <a:lstStyle/>
                    <a:p>
                      <a:pPr marL="95250">
                        <a:lnSpc>
                          <a:spcPct val="100000"/>
                        </a:lnSpc>
                        <a:spcBef>
                          <a:spcPts val="240"/>
                        </a:spcBef>
                      </a:pPr>
                      <a:r>
                        <a:rPr sz="1800" spc="-50">
                          <a:latin typeface="Calibri"/>
                          <a:cs typeface="Calibri"/>
                        </a:rPr>
                        <a:t>0</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BCCCC"/>
                    </a:solidFill>
                  </a:tcPr>
                </a:tc>
                <a:tc>
                  <a:txBody>
                    <a:bodyPr/>
                    <a:lstStyle/>
                    <a:p>
                      <a:pPr marL="95885">
                        <a:lnSpc>
                          <a:spcPct val="100000"/>
                        </a:lnSpc>
                        <a:spcBef>
                          <a:spcPts val="240"/>
                        </a:spcBef>
                      </a:pPr>
                      <a:r>
                        <a:rPr sz="1800" spc="-50">
                          <a:latin typeface="Calibri"/>
                          <a:cs typeface="Calibri"/>
                        </a:rPr>
                        <a:t>2</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BCCCC"/>
                    </a:solidFill>
                  </a:tcPr>
                </a:tc>
                <a:tc>
                  <a:txBody>
                    <a:bodyPr/>
                    <a:lstStyle/>
                    <a:p>
                      <a:pPr marL="96520">
                        <a:lnSpc>
                          <a:spcPct val="100000"/>
                        </a:lnSpc>
                        <a:spcBef>
                          <a:spcPts val="240"/>
                        </a:spcBef>
                      </a:pPr>
                      <a:r>
                        <a:rPr sz="1800" spc="-50">
                          <a:latin typeface="Calibri"/>
                          <a:cs typeface="Calibri"/>
                        </a:rPr>
                        <a:t>1</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BCCCC"/>
                    </a:solidFill>
                  </a:tcPr>
                </a:tc>
                <a:tc>
                  <a:txBody>
                    <a:bodyPr/>
                    <a:lstStyle/>
                    <a:p>
                      <a:pPr marL="96520">
                        <a:lnSpc>
                          <a:spcPct val="100000"/>
                        </a:lnSpc>
                        <a:spcBef>
                          <a:spcPts val="240"/>
                        </a:spcBef>
                      </a:pPr>
                      <a:r>
                        <a:rPr sz="1800" spc="-50">
                          <a:latin typeface="Calibri"/>
                          <a:cs typeface="Calibri"/>
                        </a:rPr>
                        <a:t>0</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BCCCC"/>
                    </a:solidFill>
                  </a:tcPr>
                </a:tc>
                <a:tc>
                  <a:txBody>
                    <a:bodyPr/>
                    <a:lstStyle/>
                    <a:p>
                      <a:pPr marL="97155">
                        <a:lnSpc>
                          <a:spcPct val="100000"/>
                        </a:lnSpc>
                        <a:spcBef>
                          <a:spcPts val="240"/>
                        </a:spcBef>
                      </a:pPr>
                      <a:r>
                        <a:rPr sz="1800" spc="-50">
                          <a:latin typeface="Calibri"/>
                          <a:cs typeface="Calibri"/>
                        </a:rPr>
                        <a:t>0</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BCCCC"/>
                    </a:solidFill>
                  </a:tcPr>
                </a:tc>
                <a:tc>
                  <a:txBody>
                    <a:bodyPr/>
                    <a:lstStyle/>
                    <a:p>
                      <a:pPr marL="98425">
                        <a:lnSpc>
                          <a:spcPct val="100000"/>
                        </a:lnSpc>
                        <a:spcBef>
                          <a:spcPts val="240"/>
                        </a:spcBef>
                      </a:pPr>
                      <a:r>
                        <a:rPr sz="1800" spc="-50">
                          <a:latin typeface="Calibri"/>
                          <a:cs typeface="Calibri"/>
                        </a:rPr>
                        <a:t>0</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BCCCC"/>
                    </a:solidFill>
                  </a:tcPr>
                </a:tc>
                <a:tc>
                  <a:txBody>
                    <a:bodyPr/>
                    <a:lstStyle/>
                    <a:p>
                      <a:pPr marL="99060">
                        <a:lnSpc>
                          <a:spcPct val="100000"/>
                        </a:lnSpc>
                        <a:spcBef>
                          <a:spcPts val="240"/>
                        </a:spcBef>
                      </a:pPr>
                      <a:r>
                        <a:rPr sz="1800" spc="-50">
                          <a:latin typeface="Calibri"/>
                          <a:cs typeface="Calibri"/>
                        </a:rPr>
                        <a:t>0</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BCCCC"/>
                    </a:solidFill>
                  </a:tcPr>
                </a:tc>
                <a:tc>
                  <a:txBody>
                    <a:bodyPr/>
                    <a:lstStyle/>
                    <a:p>
                      <a:pPr marL="99695">
                        <a:lnSpc>
                          <a:spcPct val="100000"/>
                        </a:lnSpc>
                        <a:spcBef>
                          <a:spcPts val="240"/>
                        </a:spcBef>
                      </a:pPr>
                      <a:r>
                        <a:rPr sz="1800" spc="-50">
                          <a:latin typeface="Calibri"/>
                          <a:cs typeface="Calibri"/>
                        </a:rPr>
                        <a:t>0</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BCCCC"/>
                    </a:solidFill>
                  </a:tcPr>
                </a:tc>
                <a:extLst>
                  <a:ext uri="{0D108BD9-81ED-4DB2-BD59-A6C34878D82A}">
                    <a16:rowId xmlns:a16="http://schemas.microsoft.com/office/drawing/2014/main" val="10001"/>
                  </a:ext>
                </a:extLst>
              </a:tr>
              <a:tr h="370840">
                <a:tc>
                  <a:txBody>
                    <a:bodyPr/>
                    <a:lstStyle/>
                    <a:p>
                      <a:pPr marL="93980">
                        <a:lnSpc>
                          <a:spcPct val="100000"/>
                        </a:lnSpc>
                        <a:spcBef>
                          <a:spcPts val="245"/>
                        </a:spcBef>
                      </a:pPr>
                      <a:r>
                        <a:rPr sz="1800" b="1" spc="-20">
                          <a:solidFill>
                            <a:srgbClr val="FFFFFF"/>
                          </a:solidFill>
                          <a:latin typeface="Calibri"/>
                          <a:cs typeface="Calibri"/>
                        </a:rPr>
                        <a:t>like</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8B1515"/>
                    </a:solidFill>
                  </a:tcPr>
                </a:tc>
                <a:tc>
                  <a:txBody>
                    <a:bodyPr/>
                    <a:lstStyle/>
                    <a:p>
                      <a:pPr marL="95250">
                        <a:lnSpc>
                          <a:spcPct val="100000"/>
                        </a:lnSpc>
                        <a:spcBef>
                          <a:spcPts val="245"/>
                        </a:spcBef>
                      </a:pPr>
                      <a:r>
                        <a:rPr sz="1800" spc="-50">
                          <a:latin typeface="Calibri"/>
                          <a:cs typeface="Calibri"/>
                        </a:rPr>
                        <a:t>2</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5885">
                        <a:lnSpc>
                          <a:spcPct val="100000"/>
                        </a:lnSpc>
                        <a:spcBef>
                          <a:spcPts val="245"/>
                        </a:spcBef>
                      </a:pPr>
                      <a:r>
                        <a:rPr sz="1800" spc="-50">
                          <a:latin typeface="Calibri"/>
                          <a:cs typeface="Calibri"/>
                        </a:rPr>
                        <a:t>0</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6520">
                        <a:lnSpc>
                          <a:spcPct val="100000"/>
                        </a:lnSpc>
                        <a:spcBef>
                          <a:spcPts val="245"/>
                        </a:spcBef>
                      </a:pPr>
                      <a:r>
                        <a:rPr sz="1800" spc="-50">
                          <a:latin typeface="Calibri"/>
                          <a:cs typeface="Calibri"/>
                        </a:rPr>
                        <a:t>0</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6520">
                        <a:lnSpc>
                          <a:spcPct val="100000"/>
                        </a:lnSpc>
                        <a:spcBef>
                          <a:spcPts val="245"/>
                        </a:spcBef>
                      </a:pPr>
                      <a:r>
                        <a:rPr sz="1800" spc="-50">
                          <a:latin typeface="Calibri"/>
                          <a:cs typeface="Calibri"/>
                        </a:rPr>
                        <a:t>1</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7155">
                        <a:lnSpc>
                          <a:spcPct val="100000"/>
                        </a:lnSpc>
                        <a:spcBef>
                          <a:spcPts val="245"/>
                        </a:spcBef>
                      </a:pPr>
                      <a:r>
                        <a:rPr sz="1800" spc="-50">
                          <a:latin typeface="Calibri"/>
                          <a:cs typeface="Calibri"/>
                        </a:rPr>
                        <a:t>0</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8425">
                        <a:lnSpc>
                          <a:spcPct val="100000"/>
                        </a:lnSpc>
                        <a:spcBef>
                          <a:spcPts val="245"/>
                        </a:spcBef>
                      </a:pPr>
                      <a:r>
                        <a:rPr sz="1800" spc="-50">
                          <a:latin typeface="Calibri"/>
                          <a:cs typeface="Calibri"/>
                        </a:rPr>
                        <a:t>1</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9060">
                        <a:lnSpc>
                          <a:spcPct val="100000"/>
                        </a:lnSpc>
                        <a:spcBef>
                          <a:spcPts val="245"/>
                        </a:spcBef>
                      </a:pPr>
                      <a:r>
                        <a:rPr sz="1800" spc="-50">
                          <a:latin typeface="Calibri"/>
                          <a:cs typeface="Calibri"/>
                        </a:rPr>
                        <a:t>0</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9695">
                        <a:lnSpc>
                          <a:spcPct val="100000"/>
                        </a:lnSpc>
                        <a:spcBef>
                          <a:spcPts val="245"/>
                        </a:spcBef>
                      </a:pPr>
                      <a:r>
                        <a:rPr sz="1800" spc="-50">
                          <a:latin typeface="Calibri"/>
                          <a:cs typeface="Calibri"/>
                        </a:rPr>
                        <a:t>0</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extLst>
                  <a:ext uri="{0D108BD9-81ED-4DB2-BD59-A6C34878D82A}">
                    <a16:rowId xmlns:a16="http://schemas.microsoft.com/office/drawing/2014/main" val="10002"/>
                  </a:ext>
                </a:extLst>
              </a:tr>
              <a:tr h="370205">
                <a:tc>
                  <a:txBody>
                    <a:bodyPr/>
                    <a:lstStyle/>
                    <a:p>
                      <a:pPr marL="93980">
                        <a:lnSpc>
                          <a:spcPct val="100000"/>
                        </a:lnSpc>
                        <a:spcBef>
                          <a:spcPts val="245"/>
                        </a:spcBef>
                      </a:pPr>
                      <a:r>
                        <a:rPr sz="1800" b="1" spc="-10">
                          <a:solidFill>
                            <a:srgbClr val="FFFFFF"/>
                          </a:solidFill>
                          <a:latin typeface="Calibri"/>
                          <a:cs typeface="Calibri"/>
                        </a:rPr>
                        <a:t>enjoy</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8B1515"/>
                    </a:solidFill>
                  </a:tcPr>
                </a:tc>
                <a:tc>
                  <a:txBody>
                    <a:bodyPr/>
                    <a:lstStyle/>
                    <a:p>
                      <a:pPr marL="95250">
                        <a:lnSpc>
                          <a:spcPct val="100000"/>
                        </a:lnSpc>
                        <a:spcBef>
                          <a:spcPts val="245"/>
                        </a:spcBef>
                      </a:pPr>
                      <a:r>
                        <a:rPr sz="1800" spc="-50">
                          <a:latin typeface="Calibri"/>
                          <a:cs typeface="Calibri"/>
                        </a:rPr>
                        <a:t>1</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tc>
                  <a:txBody>
                    <a:bodyPr/>
                    <a:lstStyle/>
                    <a:p>
                      <a:pPr marL="95885">
                        <a:lnSpc>
                          <a:spcPct val="100000"/>
                        </a:lnSpc>
                        <a:spcBef>
                          <a:spcPts val="245"/>
                        </a:spcBef>
                      </a:pPr>
                      <a:r>
                        <a:rPr sz="1800" spc="-50">
                          <a:latin typeface="Calibri"/>
                          <a:cs typeface="Calibri"/>
                        </a:rPr>
                        <a:t>0</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tc>
                  <a:txBody>
                    <a:bodyPr/>
                    <a:lstStyle/>
                    <a:p>
                      <a:pPr marL="96520">
                        <a:lnSpc>
                          <a:spcPct val="100000"/>
                        </a:lnSpc>
                        <a:spcBef>
                          <a:spcPts val="245"/>
                        </a:spcBef>
                      </a:pPr>
                      <a:r>
                        <a:rPr sz="1800" spc="-50">
                          <a:latin typeface="Calibri"/>
                          <a:cs typeface="Calibri"/>
                        </a:rPr>
                        <a:t>0</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tc>
                  <a:txBody>
                    <a:bodyPr/>
                    <a:lstStyle/>
                    <a:p>
                      <a:pPr marL="96520">
                        <a:lnSpc>
                          <a:spcPct val="100000"/>
                        </a:lnSpc>
                        <a:spcBef>
                          <a:spcPts val="245"/>
                        </a:spcBef>
                      </a:pPr>
                      <a:r>
                        <a:rPr sz="1800" spc="-50">
                          <a:latin typeface="Calibri"/>
                          <a:cs typeface="Calibri"/>
                        </a:rPr>
                        <a:t>0</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tc>
                  <a:txBody>
                    <a:bodyPr/>
                    <a:lstStyle/>
                    <a:p>
                      <a:pPr marL="97155">
                        <a:lnSpc>
                          <a:spcPct val="100000"/>
                        </a:lnSpc>
                        <a:spcBef>
                          <a:spcPts val="245"/>
                        </a:spcBef>
                      </a:pPr>
                      <a:r>
                        <a:rPr sz="1800" spc="-50">
                          <a:latin typeface="Calibri"/>
                          <a:cs typeface="Calibri"/>
                        </a:rPr>
                        <a:t>0</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tc>
                  <a:txBody>
                    <a:bodyPr/>
                    <a:lstStyle/>
                    <a:p>
                      <a:pPr marL="98425">
                        <a:lnSpc>
                          <a:spcPct val="100000"/>
                        </a:lnSpc>
                        <a:spcBef>
                          <a:spcPts val="245"/>
                        </a:spcBef>
                      </a:pPr>
                      <a:r>
                        <a:rPr sz="1800" spc="-50">
                          <a:latin typeface="Calibri"/>
                          <a:cs typeface="Calibri"/>
                        </a:rPr>
                        <a:t>0</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tc>
                  <a:txBody>
                    <a:bodyPr/>
                    <a:lstStyle/>
                    <a:p>
                      <a:pPr marL="99060">
                        <a:lnSpc>
                          <a:spcPct val="100000"/>
                        </a:lnSpc>
                        <a:spcBef>
                          <a:spcPts val="245"/>
                        </a:spcBef>
                      </a:pPr>
                      <a:r>
                        <a:rPr sz="1800" spc="-50">
                          <a:latin typeface="Calibri"/>
                          <a:cs typeface="Calibri"/>
                        </a:rPr>
                        <a:t>1</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tc>
                  <a:txBody>
                    <a:bodyPr/>
                    <a:lstStyle/>
                    <a:p>
                      <a:pPr marL="99695">
                        <a:lnSpc>
                          <a:spcPct val="100000"/>
                        </a:lnSpc>
                        <a:spcBef>
                          <a:spcPts val="245"/>
                        </a:spcBef>
                      </a:pPr>
                      <a:r>
                        <a:rPr sz="1800" spc="-50">
                          <a:latin typeface="Calibri"/>
                          <a:cs typeface="Calibri"/>
                        </a:rPr>
                        <a:t>0</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extLst>
                  <a:ext uri="{0D108BD9-81ED-4DB2-BD59-A6C34878D82A}">
                    <a16:rowId xmlns:a16="http://schemas.microsoft.com/office/drawing/2014/main" val="10003"/>
                  </a:ext>
                </a:extLst>
              </a:tr>
              <a:tr h="370205">
                <a:tc>
                  <a:txBody>
                    <a:bodyPr/>
                    <a:lstStyle/>
                    <a:p>
                      <a:pPr marL="93980">
                        <a:lnSpc>
                          <a:spcPct val="100000"/>
                        </a:lnSpc>
                        <a:spcBef>
                          <a:spcPts val="250"/>
                        </a:spcBef>
                      </a:pPr>
                      <a:r>
                        <a:rPr sz="1800" b="1" spc="-20">
                          <a:solidFill>
                            <a:srgbClr val="FFFFFF"/>
                          </a:solidFill>
                          <a:latin typeface="Calibri"/>
                          <a:cs typeface="Calibri"/>
                        </a:rPr>
                        <a:t>deep</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8B1515"/>
                    </a:solidFill>
                  </a:tcPr>
                </a:tc>
                <a:tc>
                  <a:txBody>
                    <a:bodyPr/>
                    <a:lstStyle/>
                    <a:p>
                      <a:pPr marL="95250">
                        <a:lnSpc>
                          <a:spcPct val="100000"/>
                        </a:lnSpc>
                        <a:spcBef>
                          <a:spcPts val="250"/>
                        </a:spcBef>
                      </a:pPr>
                      <a:r>
                        <a:rPr sz="1800" spc="-50">
                          <a:latin typeface="Calibri"/>
                          <a:cs typeface="Calibri"/>
                        </a:rPr>
                        <a:t>0</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5885">
                        <a:lnSpc>
                          <a:spcPct val="100000"/>
                        </a:lnSpc>
                        <a:spcBef>
                          <a:spcPts val="250"/>
                        </a:spcBef>
                      </a:pPr>
                      <a:r>
                        <a:rPr sz="1800" spc="-50">
                          <a:latin typeface="Calibri"/>
                          <a:cs typeface="Calibri"/>
                        </a:rPr>
                        <a:t>1</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6520">
                        <a:lnSpc>
                          <a:spcPct val="100000"/>
                        </a:lnSpc>
                        <a:spcBef>
                          <a:spcPts val="250"/>
                        </a:spcBef>
                      </a:pPr>
                      <a:r>
                        <a:rPr sz="1800" spc="-50">
                          <a:latin typeface="Calibri"/>
                          <a:cs typeface="Calibri"/>
                        </a:rPr>
                        <a:t>0</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6520">
                        <a:lnSpc>
                          <a:spcPct val="100000"/>
                        </a:lnSpc>
                        <a:spcBef>
                          <a:spcPts val="250"/>
                        </a:spcBef>
                      </a:pPr>
                      <a:r>
                        <a:rPr sz="1800" spc="-50">
                          <a:latin typeface="Calibri"/>
                          <a:cs typeface="Calibri"/>
                        </a:rPr>
                        <a:t>0</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7155">
                        <a:lnSpc>
                          <a:spcPct val="100000"/>
                        </a:lnSpc>
                        <a:spcBef>
                          <a:spcPts val="250"/>
                        </a:spcBef>
                      </a:pPr>
                      <a:r>
                        <a:rPr sz="1800" spc="-50">
                          <a:latin typeface="Calibri"/>
                          <a:cs typeface="Calibri"/>
                        </a:rPr>
                        <a:t>1</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8425">
                        <a:lnSpc>
                          <a:spcPct val="100000"/>
                        </a:lnSpc>
                        <a:spcBef>
                          <a:spcPts val="250"/>
                        </a:spcBef>
                      </a:pPr>
                      <a:r>
                        <a:rPr sz="1800" spc="-50">
                          <a:latin typeface="Calibri"/>
                          <a:cs typeface="Calibri"/>
                        </a:rPr>
                        <a:t>0</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9060">
                        <a:lnSpc>
                          <a:spcPct val="100000"/>
                        </a:lnSpc>
                        <a:spcBef>
                          <a:spcPts val="250"/>
                        </a:spcBef>
                      </a:pPr>
                      <a:r>
                        <a:rPr sz="1800" spc="-50">
                          <a:latin typeface="Calibri"/>
                          <a:cs typeface="Calibri"/>
                        </a:rPr>
                        <a:t>0</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9695">
                        <a:lnSpc>
                          <a:spcPct val="100000"/>
                        </a:lnSpc>
                        <a:spcBef>
                          <a:spcPts val="250"/>
                        </a:spcBef>
                      </a:pPr>
                      <a:r>
                        <a:rPr sz="1800" spc="-50">
                          <a:latin typeface="Calibri"/>
                          <a:cs typeface="Calibri"/>
                        </a:rPr>
                        <a:t>0</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extLst>
                  <a:ext uri="{0D108BD9-81ED-4DB2-BD59-A6C34878D82A}">
                    <a16:rowId xmlns:a16="http://schemas.microsoft.com/office/drawing/2014/main" val="10004"/>
                  </a:ext>
                </a:extLst>
              </a:tr>
              <a:tr h="370840">
                <a:tc>
                  <a:txBody>
                    <a:bodyPr/>
                    <a:lstStyle/>
                    <a:p>
                      <a:pPr marL="93980">
                        <a:lnSpc>
                          <a:spcPct val="100000"/>
                        </a:lnSpc>
                        <a:spcBef>
                          <a:spcPts val="254"/>
                        </a:spcBef>
                      </a:pPr>
                      <a:r>
                        <a:rPr sz="1800" b="1" spc="-10">
                          <a:solidFill>
                            <a:srgbClr val="FFFFFF"/>
                          </a:solidFill>
                          <a:latin typeface="Calibri"/>
                          <a:cs typeface="Calibri"/>
                        </a:rPr>
                        <a:t>learning</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8B1515"/>
                    </a:solidFill>
                  </a:tcPr>
                </a:tc>
                <a:tc>
                  <a:txBody>
                    <a:bodyPr/>
                    <a:lstStyle/>
                    <a:p>
                      <a:pPr marL="95250">
                        <a:lnSpc>
                          <a:spcPct val="100000"/>
                        </a:lnSpc>
                        <a:spcBef>
                          <a:spcPts val="254"/>
                        </a:spcBef>
                      </a:pPr>
                      <a:r>
                        <a:rPr sz="1800" spc="-50">
                          <a:latin typeface="Calibri"/>
                          <a:cs typeface="Calibri"/>
                        </a:rPr>
                        <a:t>0</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tc>
                  <a:txBody>
                    <a:bodyPr/>
                    <a:lstStyle/>
                    <a:p>
                      <a:pPr marL="95885">
                        <a:lnSpc>
                          <a:spcPct val="100000"/>
                        </a:lnSpc>
                        <a:spcBef>
                          <a:spcPts val="254"/>
                        </a:spcBef>
                      </a:pPr>
                      <a:r>
                        <a:rPr sz="1800" spc="-50">
                          <a:latin typeface="Calibri"/>
                          <a:cs typeface="Calibri"/>
                        </a:rPr>
                        <a:t>0</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tc>
                  <a:txBody>
                    <a:bodyPr/>
                    <a:lstStyle/>
                    <a:p>
                      <a:pPr marL="96520">
                        <a:lnSpc>
                          <a:spcPct val="100000"/>
                        </a:lnSpc>
                        <a:spcBef>
                          <a:spcPts val="254"/>
                        </a:spcBef>
                      </a:pPr>
                      <a:r>
                        <a:rPr sz="1800" spc="-50">
                          <a:latin typeface="Calibri"/>
                          <a:cs typeface="Calibri"/>
                        </a:rPr>
                        <a:t>0</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tc>
                  <a:txBody>
                    <a:bodyPr/>
                    <a:lstStyle/>
                    <a:p>
                      <a:pPr marL="96520">
                        <a:lnSpc>
                          <a:spcPct val="100000"/>
                        </a:lnSpc>
                        <a:spcBef>
                          <a:spcPts val="254"/>
                        </a:spcBef>
                      </a:pPr>
                      <a:r>
                        <a:rPr sz="1800" spc="-50">
                          <a:latin typeface="Calibri"/>
                          <a:cs typeface="Calibri"/>
                        </a:rPr>
                        <a:t>1</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tc>
                  <a:txBody>
                    <a:bodyPr/>
                    <a:lstStyle/>
                    <a:p>
                      <a:pPr marL="97155">
                        <a:lnSpc>
                          <a:spcPct val="100000"/>
                        </a:lnSpc>
                        <a:spcBef>
                          <a:spcPts val="254"/>
                        </a:spcBef>
                      </a:pPr>
                      <a:r>
                        <a:rPr sz="1800" spc="-50">
                          <a:latin typeface="Calibri"/>
                          <a:cs typeface="Calibri"/>
                        </a:rPr>
                        <a:t>0</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tc>
                  <a:txBody>
                    <a:bodyPr/>
                    <a:lstStyle/>
                    <a:p>
                      <a:pPr marL="98425">
                        <a:lnSpc>
                          <a:spcPct val="100000"/>
                        </a:lnSpc>
                        <a:spcBef>
                          <a:spcPts val="254"/>
                        </a:spcBef>
                      </a:pPr>
                      <a:r>
                        <a:rPr sz="1800" spc="-50">
                          <a:latin typeface="Calibri"/>
                          <a:cs typeface="Calibri"/>
                        </a:rPr>
                        <a:t>0</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tc>
                  <a:txBody>
                    <a:bodyPr/>
                    <a:lstStyle/>
                    <a:p>
                      <a:pPr marL="99060">
                        <a:lnSpc>
                          <a:spcPct val="100000"/>
                        </a:lnSpc>
                        <a:spcBef>
                          <a:spcPts val="254"/>
                        </a:spcBef>
                      </a:pPr>
                      <a:r>
                        <a:rPr sz="1800" spc="-50">
                          <a:latin typeface="Calibri"/>
                          <a:cs typeface="Calibri"/>
                        </a:rPr>
                        <a:t>0</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tc>
                  <a:txBody>
                    <a:bodyPr/>
                    <a:lstStyle/>
                    <a:p>
                      <a:pPr marL="99695">
                        <a:lnSpc>
                          <a:spcPct val="100000"/>
                        </a:lnSpc>
                        <a:spcBef>
                          <a:spcPts val="254"/>
                        </a:spcBef>
                      </a:pPr>
                      <a:r>
                        <a:rPr sz="1800" spc="-50">
                          <a:latin typeface="Calibri"/>
                          <a:cs typeface="Calibri"/>
                        </a:rPr>
                        <a:t>1</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extLst>
                  <a:ext uri="{0D108BD9-81ED-4DB2-BD59-A6C34878D82A}">
                    <a16:rowId xmlns:a16="http://schemas.microsoft.com/office/drawing/2014/main" val="10005"/>
                  </a:ext>
                </a:extLst>
              </a:tr>
              <a:tr h="370205">
                <a:tc>
                  <a:txBody>
                    <a:bodyPr/>
                    <a:lstStyle/>
                    <a:p>
                      <a:pPr marL="93980">
                        <a:lnSpc>
                          <a:spcPct val="100000"/>
                        </a:lnSpc>
                        <a:spcBef>
                          <a:spcPts val="254"/>
                        </a:spcBef>
                      </a:pPr>
                      <a:r>
                        <a:rPr sz="1800" b="1" spc="-25">
                          <a:solidFill>
                            <a:srgbClr val="FFFFFF"/>
                          </a:solidFill>
                          <a:latin typeface="Calibri"/>
                          <a:cs typeface="Calibri"/>
                        </a:rPr>
                        <a:t>NLP</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8B1515"/>
                    </a:solidFill>
                  </a:tcPr>
                </a:tc>
                <a:tc>
                  <a:txBody>
                    <a:bodyPr/>
                    <a:lstStyle/>
                    <a:p>
                      <a:pPr marL="95250">
                        <a:lnSpc>
                          <a:spcPct val="100000"/>
                        </a:lnSpc>
                        <a:spcBef>
                          <a:spcPts val="254"/>
                        </a:spcBef>
                      </a:pPr>
                      <a:r>
                        <a:rPr sz="1800" spc="-50">
                          <a:latin typeface="Calibri"/>
                          <a:cs typeface="Calibri"/>
                        </a:rPr>
                        <a:t>0</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5885">
                        <a:lnSpc>
                          <a:spcPct val="100000"/>
                        </a:lnSpc>
                        <a:spcBef>
                          <a:spcPts val="254"/>
                        </a:spcBef>
                      </a:pPr>
                      <a:r>
                        <a:rPr sz="1800" spc="-50">
                          <a:latin typeface="Calibri"/>
                          <a:cs typeface="Calibri"/>
                        </a:rPr>
                        <a:t>1</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6520">
                        <a:lnSpc>
                          <a:spcPct val="100000"/>
                        </a:lnSpc>
                        <a:spcBef>
                          <a:spcPts val="254"/>
                        </a:spcBef>
                      </a:pPr>
                      <a:r>
                        <a:rPr sz="1800" spc="-50">
                          <a:latin typeface="Calibri"/>
                          <a:cs typeface="Calibri"/>
                        </a:rPr>
                        <a:t>0</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6520">
                        <a:lnSpc>
                          <a:spcPct val="100000"/>
                        </a:lnSpc>
                        <a:spcBef>
                          <a:spcPts val="254"/>
                        </a:spcBef>
                      </a:pPr>
                      <a:r>
                        <a:rPr sz="1800" spc="-50">
                          <a:latin typeface="Calibri"/>
                          <a:cs typeface="Calibri"/>
                        </a:rPr>
                        <a:t>0</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7155">
                        <a:lnSpc>
                          <a:spcPct val="100000"/>
                        </a:lnSpc>
                        <a:spcBef>
                          <a:spcPts val="254"/>
                        </a:spcBef>
                      </a:pPr>
                      <a:r>
                        <a:rPr sz="1800" spc="-50">
                          <a:latin typeface="Calibri"/>
                          <a:cs typeface="Calibri"/>
                        </a:rPr>
                        <a:t>0</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8425">
                        <a:lnSpc>
                          <a:spcPct val="100000"/>
                        </a:lnSpc>
                        <a:spcBef>
                          <a:spcPts val="254"/>
                        </a:spcBef>
                      </a:pPr>
                      <a:r>
                        <a:rPr sz="1800" spc="-50">
                          <a:latin typeface="Calibri"/>
                          <a:cs typeface="Calibri"/>
                        </a:rPr>
                        <a:t>0</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9060">
                        <a:lnSpc>
                          <a:spcPct val="100000"/>
                        </a:lnSpc>
                        <a:spcBef>
                          <a:spcPts val="254"/>
                        </a:spcBef>
                      </a:pPr>
                      <a:r>
                        <a:rPr sz="1800" spc="-50">
                          <a:latin typeface="Calibri"/>
                          <a:cs typeface="Calibri"/>
                        </a:rPr>
                        <a:t>0</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9695">
                        <a:lnSpc>
                          <a:spcPct val="100000"/>
                        </a:lnSpc>
                        <a:spcBef>
                          <a:spcPts val="254"/>
                        </a:spcBef>
                      </a:pPr>
                      <a:r>
                        <a:rPr sz="1800" spc="-50">
                          <a:latin typeface="Calibri"/>
                          <a:cs typeface="Calibri"/>
                        </a:rPr>
                        <a:t>1</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extLst>
                  <a:ext uri="{0D108BD9-81ED-4DB2-BD59-A6C34878D82A}">
                    <a16:rowId xmlns:a16="http://schemas.microsoft.com/office/drawing/2014/main" val="10006"/>
                  </a:ext>
                </a:extLst>
              </a:tr>
              <a:tr h="370840">
                <a:tc>
                  <a:txBody>
                    <a:bodyPr/>
                    <a:lstStyle/>
                    <a:p>
                      <a:pPr marL="93980">
                        <a:lnSpc>
                          <a:spcPct val="100000"/>
                        </a:lnSpc>
                        <a:spcBef>
                          <a:spcPts val="259"/>
                        </a:spcBef>
                      </a:pPr>
                      <a:r>
                        <a:rPr sz="1800" b="1" spc="-10">
                          <a:solidFill>
                            <a:srgbClr val="FFFFFF"/>
                          </a:solidFill>
                          <a:latin typeface="Calibri"/>
                          <a:cs typeface="Calibri"/>
                        </a:rPr>
                        <a:t>flying</a:t>
                      </a:r>
                      <a:endParaRPr sz="18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8B1515"/>
                    </a:solidFill>
                  </a:tcPr>
                </a:tc>
                <a:tc>
                  <a:txBody>
                    <a:bodyPr/>
                    <a:lstStyle/>
                    <a:p>
                      <a:pPr marL="95250">
                        <a:lnSpc>
                          <a:spcPct val="100000"/>
                        </a:lnSpc>
                        <a:spcBef>
                          <a:spcPts val="259"/>
                        </a:spcBef>
                      </a:pPr>
                      <a:r>
                        <a:rPr sz="1800" spc="-50">
                          <a:latin typeface="Calibri"/>
                          <a:cs typeface="Calibri"/>
                        </a:rPr>
                        <a:t>0</a:t>
                      </a:r>
                      <a:endParaRPr sz="18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tc>
                  <a:txBody>
                    <a:bodyPr/>
                    <a:lstStyle/>
                    <a:p>
                      <a:pPr marL="95885">
                        <a:lnSpc>
                          <a:spcPct val="100000"/>
                        </a:lnSpc>
                        <a:spcBef>
                          <a:spcPts val="259"/>
                        </a:spcBef>
                      </a:pPr>
                      <a:r>
                        <a:rPr sz="1800" spc="-50">
                          <a:latin typeface="Calibri"/>
                          <a:cs typeface="Calibri"/>
                        </a:rPr>
                        <a:t>0</a:t>
                      </a:r>
                      <a:endParaRPr sz="18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tc>
                  <a:txBody>
                    <a:bodyPr/>
                    <a:lstStyle/>
                    <a:p>
                      <a:pPr marL="96520">
                        <a:lnSpc>
                          <a:spcPct val="100000"/>
                        </a:lnSpc>
                        <a:spcBef>
                          <a:spcPts val="259"/>
                        </a:spcBef>
                      </a:pPr>
                      <a:r>
                        <a:rPr sz="1800" spc="-50">
                          <a:latin typeface="Calibri"/>
                          <a:cs typeface="Calibri"/>
                        </a:rPr>
                        <a:t>1</a:t>
                      </a:r>
                      <a:endParaRPr sz="18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tc>
                  <a:txBody>
                    <a:bodyPr/>
                    <a:lstStyle/>
                    <a:p>
                      <a:pPr marL="96520">
                        <a:lnSpc>
                          <a:spcPct val="100000"/>
                        </a:lnSpc>
                        <a:spcBef>
                          <a:spcPts val="259"/>
                        </a:spcBef>
                      </a:pPr>
                      <a:r>
                        <a:rPr sz="1800" spc="-50">
                          <a:latin typeface="Calibri"/>
                          <a:cs typeface="Calibri"/>
                        </a:rPr>
                        <a:t>0</a:t>
                      </a:r>
                      <a:endParaRPr sz="18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tc>
                  <a:txBody>
                    <a:bodyPr/>
                    <a:lstStyle/>
                    <a:p>
                      <a:pPr marL="97155">
                        <a:lnSpc>
                          <a:spcPct val="100000"/>
                        </a:lnSpc>
                        <a:spcBef>
                          <a:spcPts val="259"/>
                        </a:spcBef>
                      </a:pPr>
                      <a:r>
                        <a:rPr sz="1800" spc="-50">
                          <a:latin typeface="Calibri"/>
                          <a:cs typeface="Calibri"/>
                        </a:rPr>
                        <a:t>0</a:t>
                      </a:r>
                      <a:endParaRPr sz="18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tc>
                  <a:txBody>
                    <a:bodyPr/>
                    <a:lstStyle/>
                    <a:p>
                      <a:pPr marL="98425">
                        <a:lnSpc>
                          <a:spcPct val="100000"/>
                        </a:lnSpc>
                        <a:spcBef>
                          <a:spcPts val="259"/>
                        </a:spcBef>
                      </a:pPr>
                      <a:r>
                        <a:rPr sz="1800" spc="-50">
                          <a:latin typeface="Calibri"/>
                          <a:cs typeface="Calibri"/>
                        </a:rPr>
                        <a:t>0</a:t>
                      </a:r>
                      <a:endParaRPr sz="18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tc>
                  <a:txBody>
                    <a:bodyPr/>
                    <a:lstStyle/>
                    <a:p>
                      <a:pPr marL="99060">
                        <a:lnSpc>
                          <a:spcPct val="100000"/>
                        </a:lnSpc>
                        <a:spcBef>
                          <a:spcPts val="259"/>
                        </a:spcBef>
                      </a:pPr>
                      <a:r>
                        <a:rPr sz="1800" spc="-50">
                          <a:latin typeface="Calibri"/>
                          <a:cs typeface="Calibri"/>
                        </a:rPr>
                        <a:t>0</a:t>
                      </a:r>
                      <a:endParaRPr sz="18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tc>
                  <a:txBody>
                    <a:bodyPr/>
                    <a:lstStyle/>
                    <a:p>
                      <a:pPr marL="99695">
                        <a:lnSpc>
                          <a:spcPct val="100000"/>
                        </a:lnSpc>
                        <a:spcBef>
                          <a:spcPts val="259"/>
                        </a:spcBef>
                      </a:pPr>
                      <a:r>
                        <a:rPr sz="1800" spc="-50">
                          <a:latin typeface="Calibri"/>
                          <a:cs typeface="Calibri"/>
                        </a:rPr>
                        <a:t>1</a:t>
                      </a:r>
                      <a:endParaRPr sz="18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BCCCC"/>
                    </a:solidFill>
                  </a:tcPr>
                </a:tc>
                <a:extLst>
                  <a:ext uri="{0D108BD9-81ED-4DB2-BD59-A6C34878D82A}">
                    <a16:rowId xmlns:a16="http://schemas.microsoft.com/office/drawing/2014/main" val="10007"/>
                  </a:ext>
                </a:extLst>
              </a:tr>
              <a:tr h="370840">
                <a:tc>
                  <a:txBody>
                    <a:bodyPr/>
                    <a:lstStyle/>
                    <a:p>
                      <a:pPr marL="93980">
                        <a:lnSpc>
                          <a:spcPct val="100000"/>
                        </a:lnSpc>
                        <a:spcBef>
                          <a:spcPts val="265"/>
                        </a:spcBef>
                      </a:pPr>
                      <a:r>
                        <a:rPr sz="1800" b="1" spc="-50">
                          <a:solidFill>
                            <a:srgbClr val="FFFFFF"/>
                          </a:solidFill>
                          <a:latin typeface="Calibri"/>
                          <a:cs typeface="Calibri"/>
                        </a:rPr>
                        <a:t>.</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8B1515"/>
                    </a:solidFill>
                  </a:tcPr>
                </a:tc>
                <a:tc>
                  <a:txBody>
                    <a:bodyPr/>
                    <a:lstStyle/>
                    <a:p>
                      <a:pPr marL="95250">
                        <a:lnSpc>
                          <a:spcPct val="100000"/>
                        </a:lnSpc>
                        <a:spcBef>
                          <a:spcPts val="265"/>
                        </a:spcBef>
                      </a:pPr>
                      <a:r>
                        <a:rPr sz="1800" spc="-50">
                          <a:latin typeface="Calibri"/>
                          <a:cs typeface="Calibri"/>
                        </a:rPr>
                        <a:t>0</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5885">
                        <a:lnSpc>
                          <a:spcPct val="100000"/>
                        </a:lnSpc>
                        <a:spcBef>
                          <a:spcPts val="265"/>
                        </a:spcBef>
                      </a:pPr>
                      <a:r>
                        <a:rPr sz="1800" spc="-50">
                          <a:latin typeface="Calibri"/>
                          <a:cs typeface="Calibri"/>
                        </a:rPr>
                        <a:t>0</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6520">
                        <a:lnSpc>
                          <a:spcPct val="100000"/>
                        </a:lnSpc>
                        <a:spcBef>
                          <a:spcPts val="265"/>
                        </a:spcBef>
                      </a:pPr>
                      <a:r>
                        <a:rPr sz="1800" spc="-50">
                          <a:latin typeface="Calibri"/>
                          <a:cs typeface="Calibri"/>
                        </a:rPr>
                        <a:t>0</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6520">
                        <a:lnSpc>
                          <a:spcPct val="100000"/>
                        </a:lnSpc>
                        <a:spcBef>
                          <a:spcPts val="265"/>
                        </a:spcBef>
                      </a:pPr>
                      <a:r>
                        <a:rPr sz="1800" spc="-50">
                          <a:latin typeface="Calibri"/>
                          <a:cs typeface="Calibri"/>
                        </a:rPr>
                        <a:t>0</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7155">
                        <a:lnSpc>
                          <a:spcPct val="100000"/>
                        </a:lnSpc>
                        <a:spcBef>
                          <a:spcPts val="265"/>
                        </a:spcBef>
                      </a:pPr>
                      <a:r>
                        <a:rPr sz="1800" spc="-50">
                          <a:latin typeface="Calibri"/>
                          <a:cs typeface="Calibri"/>
                        </a:rPr>
                        <a:t>1</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8425">
                        <a:lnSpc>
                          <a:spcPct val="100000"/>
                        </a:lnSpc>
                        <a:spcBef>
                          <a:spcPts val="265"/>
                        </a:spcBef>
                      </a:pPr>
                      <a:r>
                        <a:rPr sz="1800" spc="-50">
                          <a:latin typeface="Calibri"/>
                          <a:cs typeface="Calibri"/>
                        </a:rPr>
                        <a:t>1</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9060">
                        <a:lnSpc>
                          <a:spcPct val="100000"/>
                        </a:lnSpc>
                        <a:spcBef>
                          <a:spcPts val="265"/>
                        </a:spcBef>
                      </a:pPr>
                      <a:r>
                        <a:rPr sz="1800" spc="-50">
                          <a:latin typeface="Calibri"/>
                          <a:cs typeface="Calibri"/>
                        </a:rPr>
                        <a:t>1</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99695">
                        <a:lnSpc>
                          <a:spcPct val="100000"/>
                        </a:lnSpc>
                        <a:spcBef>
                          <a:spcPts val="265"/>
                        </a:spcBef>
                      </a:pPr>
                      <a:r>
                        <a:rPr sz="1800" spc="-50">
                          <a:latin typeface="Calibri"/>
                          <a:cs typeface="Calibri"/>
                        </a:rPr>
                        <a:t>0</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r>
              <a:rPr lang="en-US" altLang="ja-JP"/>
              <a:t>Ambiguity: PP Attachment, Syntactic</a:t>
            </a:r>
          </a:p>
        </p:txBody>
      </p:sp>
      <p:sp>
        <p:nvSpPr>
          <p:cNvPr id="6" name="コンテンツ プレースホルダー 5"/>
          <p:cNvSpPr>
            <a:spLocks noGrp="1"/>
          </p:cNvSpPr>
          <p:nvPr>
            <p:ph sz="half" idx="1"/>
          </p:nvPr>
        </p:nvSpPr>
        <p:spPr>
          <a:xfrm>
            <a:off x="838200" y="1825626"/>
            <a:ext cx="5181600" cy="1325564"/>
          </a:xfrm>
        </p:spPr>
        <p:txBody>
          <a:bodyPr>
            <a:normAutofit fontScale="62500" lnSpcReduction="20000"/>
          </a:bodyPr>
          <a:lstStyle/>
          <a:p>
            <a:r>
              <a:rPr lang="en-US" altLang="ja-JP"/>
              <a:t>PP Attachment: </a:t>
            </a:r>
          </a:p>
          <a:p>
            <a:pPr lvl="1"/>
            <a:r>
              <a:rPr lang="ja-JP" altLang="en-US" sz="2900"/>
              <a:t>For a pair of preposition phrases with a specific preposition and noun, the selection of the verb changes whether the preposition phrase is added to VP or NP</a:t>
            </a:r>
          </a:p>
          <a:p>
            <a:endParaRPr kumimoji="1" lang="ja-JP" altLang="en-US"/>
          </a:p>
        </p:txBody>
      </p:sp>
      <p:sp>
        <p:nvSpPr>
          <p:cNvPr id="3" name="コンテンツ プレースホルダー 2">
            <a:extLst>
              <a:ext uri="{FF2B5EF4-FFF2-40B4-BE49-F238E27FC236}">
                <a16:creationId xmlns:a16="http://schemas.microsoft.com/office/drawing/2014/main" id="{C67D7E76-0CE5-49E3-1983-E40E45F90F92}"/>
              </a:ext>
            </a:extLst>
          </p:cNvPr>
          <p:cNvSpPr>
            <a:spLocks noGrp="1"/>
          </p:cNvSpPr>
          <p:nvPr>
            <p:ph sz="half" idx="2"/>
          </p:nvPr>
        </p:nvSpPr>
        <p:spPr>
          <a:xfrm>
            <a:off x="6172200" y="1825624"/>
            <a:ext cx="5181600" cy="5032375"/>
          </a:xfrm>
        </p:spPr>
        <p:txBody>
          <a:bodyPr>
            <a:normAutofit fontScale="62500" lnSpcReduction="20000"/>
          </a:bodyPr>
          <a:lstStyle/>
          <a:p>
            <a:r>
              <a:rPr lang="en-US" altLang="ja-JP"/>
              <a:t>Syntactic Ambiguities</a:t>
            </a:r>
          </a:p>
          <a:p>
            <a:pPr lvl="1">
              <a:lnSpc>
                <a:spcPct val="110000"/>
              </a:lnSpc>
            </a:pPr>
            <a:r>
              <a:rPr lang="en-US" altLang="ja-JP" sz="2900">
                <a:ea typeface="ＭＳ Ｐゴシック" panose="020B0600070205080204" pitchFamily="50" charset="-128"/>
              </a:rPr>
              <a:t>Prepositional phrases:</a:t>
            </a:r>
            <a:br>
              <a:rPr lang="en-US" altLang="ja-JP" sz="2900">
                <a:ea typeface="ＭＳ Ｐゴシック" panose="020B0600070205080204" pitchFamily="50" charset="-128"/>
              </a:rPr>
            </a:br>
            <a:r>
              <a:rPr lang="en-US" altLang="ja-JP" sz="2900" i="1">
                <a:ea typeface="ＭＳ Ｐゴシック" panose="020B0600070205080204" pitchFamily="50" charset="-128"/>
              </a:rPr>
              <a:t>They cooked the beans in the pot on the stove with handles.</a:t>
            </a:r>
            <a:r>
              <a:rPr lang="en-US" altLang="ja-JP" sz="2900">
                <a:ea typeface="ＭＳ Ｐゴシック" panose="020B0600070205080204" pitchFamily="50" charset="-128"/>
              </a:rPr>
              <a:t> </a:t>
            </a:r>
          </a:p>
          <a:p>
            <a:pPr lvl="1">
              <a:lnSpc>
                <a:spcPct val="110000"/>
              </a:lnSpc>
            </a:pPr>
            <a:r>
              <a:rPr lang="en-US" altLang="ja-JP" sz="2900">
                <a:ea typeface="ＭＳ Ｐゴシック" panose="020B0600070205080204" pitchFamily="50" charset="-128"/>
              </a:rPr>
              <a:t>Particle vs. preposition:</a:t>
            </a:r>
            <a:br>
              <a:rPr lang="en-US" altLang="ja-JP" sz="2900">
                <a:ea typeface="ＭＳ Ｐゴシック" panose="020B0600070205080204" pitchFamily="50" charset="-128"/>
              </a:rPr>
            </a:br>
            <a:r>
              <a:rPr lang="en-US" altLang="ja-JP" sz="2900" i="1">
                <a:ea typeface="ＭＳ Ｐゴシック" panose="020B0600070205080204" pitchFamily="50" charset="-128"/>
              </a:rPr>
              <a:t>The puppy tore up the staircase.</a:t>
            </a:r>
            <a:r>
              <a:rPr lang="en-US" altLang="ja-JP" sz="2900">
                <a:ea typeface="ＭＳ Ｐゴシック" panose="020B0600070205080204" pitchFamily="50" charset="-128"/>
              </a:rPr>
              <a:t> </a:t>
            </a:r>
          </a:p>
          <a:p>
            <a:pPr lvl="1">
              <a:lnSpc>
                <a:spcPct val="110000"/>
              </a:lnSpc>
            </a:pPr>
            <a:r>
              <a:rPr lang="en-US" altLang="ja-JP" sz="2900">
                <a:ea typeface="ＭＳ Ｐゴシック" panose="020B0600070205080204" pitchFamily="50" charset="-128"/>
              </a:rPr>
              <a:t>Gerund vs. participial adjective</a:t>
            </a:r>
            <a:br>
              <a:rPr lang="en-US" altLang="ja-JP" sz="2900">
                <a:ea typeface="ＭＳ Ｐゴシック" panose="020B0600070205080204" pitchFamily="50" charset="-128"/>
              </a:rPr>
            </a:br>
            <a:r>
              <a:rPr lang="en-US" altLang="ja-JP" sz="2900" i="1">
                <a:ea typeface="ＭＳ Ｐゴシック" panose="020B0600070205080204" pitchFamily="50" charset="-128"/>
              </a:rPr>
              <a:t>Visiting relatives can be boring.</a:t>
            </a:r>
            <a:br>
              <a:rPr lang="en-US" altLang="ja-JP" sz="2900" i="1">
                <a:ea typeface="ＭＳ Ｐゴシック" panose="020B0600070205080204" pitchFamily="50" charset="-128"/>
              </a:rPr>
            </a:br>
            <a:r>
              <a:rPr lang="en-US" altLang="ja-JP" sz="2900" i="1">
                <a:ea typeface="ＭＳ Ｐゴシック" panose="020B0600070205080204" pitchFamily="50" charset="-128"/>
              </a:rPr>
              <a:t>Changing schedules frequently confused passengers.</a:t>
            </a:r>
            <a:r>
              <a:rPr lang="en-US" altLang="ja-JP" sz="2900">
                <a:ea typeface="ＭＳ Ｐゴシック" panose="020B0600070205080204" pitchFamily="50" charset="-128"/>
              </a:rPr>
              <a:t> </a:t>
            </a:r>
          </a:p>
          <a:p>
            <a:pPr lvl="1">
              <a:lnSpc>
                <a:spcPct val="110000"/>
              </a:lnSpc>
            </a:pPr>
            <a:r>
              <a:rPr lang="en-US" altLang="ja-JP" sz="2900">
                <a:ea typeface="ＭＳ Ｐゴシック" panose="020B0600070205080204" pitchFamily="50" charset="-128"/>
              </a:rPr>
              <a:t>Modifier scope within NPs</a:t>
            </a:r>
            <a:br>
              <a:rPr lang="en-US" altLang="ja-JP" sz="2900">
                <a:ea typeface="ＭＳ Ｐゴシック" panose="020B0600070205080204" pitchFamily="50" charset="-128"/>
              </a:rPr>
            </a:br>
            <a:r>
              <a:rPr lang="en-US" altLang="ja-JP" sz="2900" i="1">
                <a:ea typeface="ＭＳ Ｐゴシック" panose="020B0600070205080204" pitchFamily="50" charset="-128"/>
              </a:rPr>
              <a:t>impractical design requirements</a:t>
            </a:r>
            <a:br>
              <a:rPr lang="en-US" altLang="ja-JP" sz="2900" i="1">
                <a:ea typeface="ＭＳ Ｐゴシック" panose="020B0600070205080204" pitchFamily="50" charset="-128"/>
              </a:rPr>
            </a:br>
            <a:r>
              <a:rPr lang="en-US" altLang="ja-JP" sz="2900" i="1">
                <a:ea typeface="ＭＳ Ｐゴシック" panose="020B0600070205080204" pitchFamily="50" charset="-128"/>
              </a:rPr>
              <a:t>plastic cup holder</a:t>
            </a:r>
            <a:r>
              <a:rPr lang="en-US" altLang="ja-JP" sz="2900">
                <a:ea typeface="ＭＳ Ｐゴシック" panose="020B0600070205080204" pitchFamily="50" charset="-128"/>
              </a:rPr>
              <a:t> </a:t>
            </a:r>
          </a:p>
          <a:p>
            <a:pPr lvl="1">
              <a:lnSpc>
                <a:spcPct val="110000"/>
              </a:lnSpc>
            </a:pPr>
            <a:r>
              <a:rPr lang="en-US" altLang="ja-JP" sz="2900">
                <a:ea typeface="ＭＳ Ｐゴシック" panose="020B0600070205080204" pitchFamily="50" charset="-128"/>
              </a:rPr>
              <a:t>Coordination scope:</a:t>
            </a:r>
            <a:br>
              <a:rPr lang="en-US" altLang="ja-JP" sz="2900">
                <a:ea typeface="ＭＳ Ｐゴシック" panose="020B0600070205080204" pitchFamily="50" charset="-128"/>
              </a:rPr>
            </a:br>
            <a:r>
              <a:rPr lang="en-US" altLang="ja-JP" sz="2900" i="1">
                <a:ea typeface="ＭＳ Ｐゴシック" panose="020B0600070205080204" pitchFamily="50" charset="-128"/>
              </a:rPr>
              <a:t>Small rats and mice can squeeze into holes or cracks in the wall.</a:t>
            </a:r>
            <a:r>
              <a:rPr lang="en-US" altLang="ja-JP" sz="2900">
                <a:ea typeface="ＭＳ Ｐゴシック" panose="020B0600070205080204" pitchFamily="50" charset="-128"/>
              </a:rPr>
              <a:t> </a:t>
            </a:r>
          </a:p>
          <a:p>
            <a:pPr lvl="1">
              <a:lnSpc>
                <a:spcPct val="110000"/>
              </a:lnSpc>
            </a:pPr>
            <a:r>
              <a:rPr lang="en-US" altLang="ja-JP" sz="2900">
                <a:ea typeface="ＭＳ Ｐゴシック" panose="020B0600070205080204" pitchFamily="50" charset="-128"/>
              </a:rPr>
              <a:t>And others…</a:t>
            </a:r>
            <a:endParaRPr lang="ja-JP" altLang="en-US" sz="2900"/>
          </a:p>
        </p:txBody>
      </p:sp>
      <p:sp>
        <p:nvSpPr>
          <p:cNvPr id="7" name="スライド番号プレースホルダー 6"/>
          <p:cNvSpPr>
            <a:spLocks noGrp="1"/>
          </p:cNvSpPr>
          <p:nvPr>
            <p:ph type="sldNum" sz="quarter" idx="12"/>
          </p:nvPr>
        </p:nvSpPr>
        <p:spPr/>
        <p:txBody>
          <a:bodyPr/>
          <a:lstStyle/>
          <a:p>
            <a:fld id="{1C6C736E-3C47-40E6-9CCA-EF1C7EC4C1F0}" type="slidenum">
              <a:rPr lang="en-US" altLang="ja-JP" smtClean="0"/>
              <a:pPr/>
              <a:t>8</a:t>
            </a:fld>
            <a:endParaRPr lang="en-US" altLang="ja-JP"/>
          </a:p>
        </p:txBody>
      </p:sp>
      <p:pic>
        <p:nvPicPr>
          <p:cNvPr id="398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32" y="3232729"/>
            <a:ext cx="2955955" cy="1934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8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0997" y="3268891"/>
            <a:ext cx="2713974" cy="184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4">
            <a:extLst>
              <a:ext uri="{FF2B5EF4-FFF2-40B4-BE49-F238E27FC236}">
                <a16:creationId xmlns:a16="http://schemas.microsoft.com/office/drawing/2014/main" id="{B3D21C44-C05B-24C8-DD00-E892C8D9FF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8860" y="5193770"/>
            <a:ext cx="3742735" cy="166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43201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07132"/>
            <a:ext cx="10515600" cy="816313"/>
          </a:xfrm>
          <a:prstGeom prst="rect">
            <a:avLst/>
          </a:prstGeom>
        </p:spPr>
        <p:txBody>
          <a:bodyPr vert="horz" wrap="square" lIns="0" tIns="259778" rIns="0" bIns="0" rtlCol="0">
            <a:spAutoFit/>
          </a:bodyPr>
          <a:lstStyle/>
          <a:p>
            <a:pPr marL="12700">
              <a:lnSpc>
                <a:spcPct val="100000"/>
              </a:lnSpc>
              <a:spcBef>
                <a:spcPts val="130"/>
              </a:spcBef>
            </a:pPr>
            <a:r>
              <a:rPr sz="3600" spc="-10"/>
              <a:t>Co-</a:t>
            </a:r>
            <a:r>
              <a:rPr sz="3600"/>
              <a:t>occurrence</a:t>
            </a:r>
            <a:r>
              <a:rPr sz="3600" spc="-65"/>
              <a:t> </a:t>
            </a:r>
            <a:r>
              <a:rPr sz="3600" spc="-10"/>
              <a:t>vectors</a:t>
            </a:r>
          </a:p>
        </p:txBody>
      </p:sp>
      <p:sp>
        <p:nvSpPr>
          <p:cNvPr id="4" name="object 4"/>
          <p:cNvSpPr txBox="1">
            <a:spLocks noGrp="1"/>
          </p:cNvSpPr>
          <p:nvPr>
            <p:ph type="sldNum" sz="quarter" idx="7"/>
          </p:nvPr>
        </p:nvSpPr>
        <p:spPr>
          <a:xfrm>
            <a:off x="460057" y="6521193"/>
            <a:ext cx="280034" cy="2317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pPr>
            <a:fld id="{81D60167-4931-47E6-BA6A-407CBD079E47}" type="slidenum">
              <a:rPr lang="en-US" altLang="ja-JP" spc="-50" smtClean="0"/>
              <a:pPr marL="38100">
                <a:lnSpc>
                  <a:spcPts val="1450"/>
                </a:lnSpc>
              </a:pPr>
              <a:t>80</a:t>
            </a:fld>
            <a:endParaRPr spc="-25"/>
          </a:p>
        </p:txBody>
      </p:sp>
      <p:sp>
        <p:nvSpPr>
          <p:cNvPr id="3" name="object 3"/>
          <p:cNvSpPr txBox="1"/>
          <p:nvPr/>
        </p:nvSpPr>
        <p:spPr>
          <a:xfrm>
            <a:off x="485457" y="1085786"/>
            <a:ext cx="10548620" cy="4269105"/>
          </a:xfrm>
          <a:prstGeom prst="rect">
            <a:avLst/>
          </a:prstGeom>
        </p:spPr>
        <p:txBody>
          <a:bodyPr vert="horz" wrap="square" lIns="0" tIns="85090" rIns="0" bIns="0" rtlCol="0">
            <a:spAutoFit/>
          </a:bodyPr>
          <a:lstStyle/>
          <a:p>
            <a:pPr marL="355600" indent="-342900">
              <a:lnSpc>
                <a:spcPct val="100000"/>
              </a:lnSpc>
              <a:spcBef>
                <a:spcPts val="670"/>
              </a:spcBef>
              <a:buClr>
                <a:srgbClr val="8B1515"/>
              </a:buClr>
              <a:buFont typeface="Times New Roman"/>
              <a:buChar char="•"/>
              <a:tabLst>
                <a:tab pos="355600" algn="l"/>
              </a:tabLst>
            </a:pPr>
            <a:r>
              <a:rPr sz="2400">
                <a:latin typeface="Calibri"/>
                <a:cs typeface="Calibri"/>
              </a:rPr>
              <a:t>Simple</a:t>
            </a:r>
            <a:r>
              <a:rPr sz="2400" spc="-60">
                <a:latin typeface="Calibri"/>
                <a:cs typeface="Calibri"/>
              </a:rPr>
              <a:t> </a:t>
            </a:r>
            <a:r>
              <a:rPr sz="2400">
                <a:latin typeface="Calibri"/>
                <a:cs typeface="Calibri"/>
              </a:rPr>
              <a:t>count</a:t>
            </a:r>
            <a:r>
              <a:rPr sz="2400" spc="-40">
                <a:latin typeface="Calibri"/>
                <a:cs typeface="Calibri"/>
              </a:rPr>
              <a:t> </a:t>
            </a:r>
            <a:r>
              <a:rPr sz="2400" spc="-25">
                <a:latin typeface="Calibri"/>
                <a:cs typeface="Calibri"/>
              </a:rPr>
              <a:t>co-</a:t>
            </a:r>
            <a:r>
              <a:rPr sz="2400">
                <a:latin typeface="Calibri"/>
                <a:cs typeface="Calibri"/>
              </a:rPr>
              <a:t>occurrence </a:t>
            </a:r>
            <a:r>
              <a:rPr sz="2400" spc="-10">
                <a:latin typeface="Calibri"/>
                <a:cs typeface="Calibri"/>
              </a:rPr>
              <a:t>vectors</a:t>
            </a:r>
            <a:endParaRPr sz="2400">
              <a:latin typeface="Calibri"/>
              <a:cs typeface="Calibri"/>
            </a:endParaRPr>
          </a:p>
          <a:p>
            <a:pPr marL="699135" lvl="1" indent="-228600">
              <a:lnSpc>
                <a:spcPct val="100000"/>
              </a:lnSpc>
              <a:spcBef>
                <a:spcPts val="575"/>
              </a:spcBef>
              <a:buClr>
                <a:srgbClr val="007B92"/>
              </a:buClr>
              <a:buFont typeface="Times New Roman"/>
              <a:buChar char="•"/>
              <a:tabLst>
                <a:tab pos="699135" algn="l"/>
              </a:tabLst>
            </a:pPr>
            <a:r>
              <a:rPr sz="2400">
                <a:latin typeface="Calibri"/>
                <a:cs typeface="Calibri"/>
              </a:rPr>
              <a:t>Vectors</a:t>
            </a:r>
            <a:r>
              <a:rPr sz="2400" spc="-25">
                <a:latin typeface="Calibri"/>
                <a:cs typeface="Calibri"/>
              </a:rPr>
              <a:t> </a:t>
            </a:r>
            <a:r>
              <a:rPr sz="2400">
                <a:latin typeface="Calibri"/>
                <a:cs typeface="Calibri"/>
              </a:rPr>
              <a:t>increase</a:t>
            </a:r>
            <a:r>
              <a:rPr sz="2400" spc="-55">
                <a:latin typeface="Calibri"/>
                <a:cs typeface="Calibri"/>
              </a:rPr>
              <a:t> </a:t>
            </a:r>
            <a:r>
              <a:rPr sz="2400">
                <a:latin typeface="Calibri"/>
                <a:cs typeface="Calibri"/>
              </a:rPr>
              <a:t>in</a:t>
            </a:r>
            <a:r>
              <a:rPr sz="2400" spc="-45">
                <a:latin typeface="Calibri"/>
                <a:cs typeface="Calibri"/>
              </a:rPr>
              <a:t> </a:t>
            </a:r>
            <a:r>
              <a:rPr sz="2400">
                <a:latin typeface="Calibri"/>
                <a:cs typeface="Calibri"/>
              </a:rPr>
              <a:t>size</a:t>
            </a:r>
            <a:r>
              <a:rPr sz="2400" spc="-50">
                <a:latin typeface="Calibri"/>
                <a:cs typeface="Calibri"/>
              </a:rPr>
              <a:t> </a:t>
            </a:r>
            <a:r>
              <a:rPr sz="2400">
                <a:latin typeface="Calibri"/>
                <a:cs typeface="Calibri"/>
              </a:rPr>
              <a:t>with</a:t>
            </a:r>
            <a:r>
              <a:rPr sz="2400" spc="-50">
                <a:latin typeface="Calibri"/>
                <a:cs typeface="Calibri"/>
              </a:rPr>
              <a:t> </a:t>
            </a:r>
            <a:r>
              <a:rPr sz="2400" spc="-10">
                <a:latin typeface="Calibri"/>
                <a:cs typeface="Calibri"/>
              </a:rPr>
              <a:t>vocabulary</a:t>
            </a:r>
            <a:endParaRPr sz="2400">
              <a:latin typeface="Calibri"/>
              <a:cs typeface="Calibri"/>
            </a:endParaRPr>
          </a:p>
          <a:p>
            <a:pPr marL="699135" lvl="1" indent="-228600">
              <a:lnSpc>
                <a:spcPct val="100000"/>
              </a:lnSpc>
              <a:spcBef>
                <a:spcPts val="575"/>
              </a:spcBef>
              <a:buClr>
                <a:srgbClr val="007B92"/>
              </a:buClr>
              <a:buFont typeface="Times New Roman"/>
              <a:buChar char="•"/>
              <a:tabLst>
                <a:tab pos="699135" algn="l"/>
              </a:tabLst>
            </a:pPr>
            <a:r>
              <a:rPr sz="2400">
                <a:latin typeface="Calibri"/>
                <a:cs typeface="Calibri"/>
              </a:rPr>
              <a:t>Very</a:t>
            </a:r>
            <a:r>
              <a:rPr sz="2400" spc="-45">
                <a:latin typeface="Calibri"/>
                <a:cs typeface="Calibri"/>
              </a:rPr>
              <a:t> </a:t>
            </a:r>
            <a:r>
              <a:rPr sz="2400">
                <a:latin typeface="Calibri"/>
                <a:cs typeface="Calibri"/>
              </a:rPr>
              <a:t>high</a:t>
            </a:r>
            <a:r>
              <a:rPr sz="2400" spc="-60">
                <a:latin typeface="Calibri"/>
                <a:cs typeface="Calibri"/>
              </a:rPr>
              <a:t> </a:t>
            </a:r>
            <a:r>
              <a:rPr sz="2400">
                <a:latin typeface="Calibri"/>
                <a:cs typeface="Calibri"/>
              </a:rPr>
              <a:t>dimensional:</a:t>
            </a:r>
            <a:r>
              <a:rPr sz="2400" spc="-35">
                <a:latin typeface="Calibri"/>
                <a:cs typeface="Calibri"/>
              </a:rPr>
              <a:t> </a:t>
            </a:r>
            <a:r>
              <a:rPr sz="2400">
                <a:latin typeface="Calibri"/>
                <a:cs typeface="Calibri"/>
              </a:rPr>
              <a:t>require</a:t>
            </a:r>
            <a:r>
              <a:rPr sz="2400" spc="-60">
                <a:latin typeface="Calibri"/>
                <a:cs typeface="Calibri"/>
              </a:rPr>
              <a:t> </a:t>
            </a:r>
            <a:r>
              <a:rPr sz="2400">
                <a:latin typeface="Calibri"/>
                <a:cs typeface="Calibri"/>
              </a:rPr>
              <a:t>a</a:t>
            </a:r>
            <a:r>
              <a:rPr sz="2400" spc="-25">
                <a:latin typeface="Calibri"/>
                <a:cs typeface="Calibri"/>
              </a:rPr>
              <a:t> </a:t>
            </a:r>
            <a:r>
              <a:rPr sz="2400">
                <a:latin typeface="Calibri"/>
                <a:cs typeface="Calibri"/>
              </a:rPr>
              <a:t>lot</a:t>
            </a:r>
            <a:r>
              <a:rPr sz="2400" spc="-45">
                <a:latin typeface="Calibri"/>
                <a:cs typeface="Calibri"/>
              </a:rPr>
              <a:t> </a:t>
            </a:r>
            <a:r>
              <a:rPr sz="2400">
                <a:latin typeface="Calibri"/>
                <a:cs typeface="Calibri"/>
              </a:rPr>
              <a:t>of</a:t>
            </a:r>
            <a:r>
              <a:rPr sz="2400" spc="-50">
                <a:latin typeface="Calibri"/>
                <a:cs typeface="Calibri"/>
              </a:rPr>
              <a:t> </a:t>
            </a:r>
            <a:r>
              <a:rPr sz="2400">
                <a:latin typeface="Calibri"/>
                <a:cs typeface="Calibri"/>
              </a:rPr>
              <a:t>storage</a:t>
            </a:r>
            <a:r>
              <a:rPr sz="2400" spc="-70">
                <a:latin typeface="Calibri"/>
                <a:cs typeface="Calibri"/>
              </a:rPr>
              <a:t> </a:t>
            </a:r>
            <a:r>
              <a:rPr sz="2400">
                <a:latin typeface="Calibri"/>
                <a:cs typeface="Calibri"/>
              </a:rPr>
              <a:t>(though</a:t>
            </a:r>
            <a:r>
              <a:rPr sz="2400" spc="-60">
                <a:latin typeface="Calibri"/>
                <a:cs typeface="Calibri"/>
              </a:rPr>
              <a:t> </a:t>
            </a:r>
            <a:r>
              <a:rPr sz="2400" spc="-10">
                <a:latin typeface="Calibri"/>
                <a:cs typeface="Calibri"/>
              </a:rPr>
              <a:t>sparse)</a:t>
            </a:r>
            <a:endParaRPr sz="2400">
              <a:latin typeface="Calibri"/>
              <a:cs typeface="Calibri"/>
            </a:endParaRPr>
          </a:p>
          <a:p>
            <a:pPr marL="699135" lvl="1" indent="-228600">
              <a:lnSpc>
                <a:spcPct val="100000"/>
              </a:lnSpc>
              <a:spcBef>
                <a:spcPts val="575"/>
              </a:spcBef>
              <a:buClr>
                <a:srgbClr val="007B92"/>
              </a:buClr>
              <a:buFont typeface="Times New Roman"/>
              <a:buChar char="•"/>
              <a:tabLst>
                <a:tab pos="699135" algn="l"/>
              </a:tabLst>
            </a:pPr>
            <a:r>
              <a:rPr sz="2400" spc="-10">
                <a:latin typeface="Calibri"/>
                <a:cs typeface="Calibri"/>
              </a:rPr>
              <a:t>Subsequent</a:t>
            </a:r>
            <a:r>
              <a:rPr sz="2400" spc="-95">
                <a:latin typeface="Calibri"/>
                <a:cs typeface="Calibri"/>
              </a:rPr>
              <a:t> </a:t>
            </a:r>
            <a:r>
              <a:rPr sz="2400">
                <a:latin typeface="Calibri"/>
                <a:cs typeface="Calibri"/>
              </a:rPr>
              <a:t>classification</a:t>
            </a:r>
            <a:r>
              <a:rPr sz="2400" spc="-60">
                <a:latin typeface="Calibri"/>
                <a:cs typeface="Calibri"/>
              </a:rPr>
              <a:t> </a:t>
            </a:r>
            <a:r>
              <a:rPr sz="2400">
                <a:latin typeface="Calibri"/>
                <a:cs typeface="Calibri"/>
              </a:rPr>
              <a:t>models</a:t>
            </a:r>
            <a:r>
              <a:rPr sz="2400" spc="-30">
                <a:latin typeface="Calibri"/>
                <a:cs typeface="Calibri"/>
              </a:rPr>
              <a:t> </a:t>
            </a:r>
            <a:r>
              <a:rPr sz="2400">
                <a:latin typeface="Calibri"/>
                <a:cs typeface="Calibri"/>
              </a:rPr>
              <a:t>have sparsity</a:t>
            </a:r>
            <a:r>
              <a:rPr sz="2400" spc="-40">
                <a:latin typeface="Calibri"/>
                <a:cs typeface="Calibri"/>
              </a:rPr>
              <a:t> </a:t>
            </a:r>
            <a:r>
              <a:rPr sz="2400">
                <a:latin typeface="Calibri"/>
                <a:cs typeface="Calibri"/>
              </a:rPr>
              <a:t>issues</a:t>
            </a:r>
            <a:r>
              <a:rPr sz="2400" spc="20">
                <a:latin typeface="Calibri"/>
                <a:cs typeface="Calibri"/>
              </a:rPr>
              <a:t> </a:t>
            </a:r>
            <a:r>
              <a:rPr sz="2400" spc="-240">
                <a:latin typeface="Wingdings"/>
                <a:cs typeface="Wingdings"/>
              </a:rPr>
              <a:t></a:t>
            </a:r>
            <a:r>
              <a:rPr sz="2400" spc="-65">
                <a:latin typeface="Times New Roman"/>
                <a:cs typeface="Times New Roman"/>
              </a:rPr>
              <a:t> </a:t>
            </a:r>
            <a:r>
              <a:rPr sz="2400">
                <a:latin typeface="Calibri"/>
                <a:cs typeface="Calibri"/>
              </a:rPr>
              <a:t>Models</a:t>
            </a:r>
            <a:r>
              <a:rPr sz="2400" spc="-35">
                <a:latin typeface="Calibri"/>
                <a:cs typeface="Calibri"/>
              </a:rPr>
              <a:t> </a:t>
            </a:r>
            <a:r>
              <a:rPr sz="2400">
                <a:latin typeface="Calibri"/>
                <a:cs typeface="Calibri"/>
              </a:rPr>
              <a:t>are</a:t>
            </a:r>
            <a:r>
              <a:rPr sz="2400" spc="-60">
                <a:latin typeface="Calibri"/>
                <a:cs typeface="Calibri"/>
              </a:rPr>
              <a:t> </a:t>
            </a:r>
            <a:r>
              <a:rPr sz="2400">
                <a:latin typeface="Calibri"/>
                <a:cs typeface="Calibri"/>
              </a:rPr>
              <a:t>less</a:t>
            </a:r>
            <a:r>
              <a:rPr sz="2400" spc="-95">
                <a:latin typeface="Calibri"/>
                <a:cs typeface="Calibri"/>
              </a:rPr>
              <a:t> </a:t>
            </a:r>
            <a:r>
              <a:rPr sz="2400" spc="-10">
                <a:latin typeface="Calibri"/>
                <a:cs typeface="Calibri"/>
              </a:rPr>
              <a:t>robust</a:t>
            </a:r>
            <a:endParaRPr sz="2400">
              <a:latin typeface="Calibri"/>
              <a:cs typeface="Calibri"/>
            </a:endParaRPr>
          </a:p>
          <a:p>
            <a:pPr lvl="1">
              <a:lnSpc>
                <a:spcPct val="100000"/>
              </a:lnSpc>
              <a:spcBef>
                <a:spcPts val="1095"/>
              </a:spcBef>
              <a:buClr>
                <a:srgbClr val="007B92"/>
              </a:buClr>
              <a:buFont typeface="Times New Roman"/>
              <a:buChar char="•"/>
            </a:pPr>
            <a:endParaRPr sz="2400">
              <a:latin typeface="Calibri"/>
              <a:cs typeface="Calibri"/>
            </a:endParaRPr>
          </a:p>
          <a:p>
            <a:pPr marL="355600" indent="-342900">
              <a:lnSpc>
                <a:spcPct val="100000"/>
              </a:lnSpc>
              <a:buClr>
                <a:srgbClr val="8B1515"/>
              </a:buClr>
              <a:buFont typeface="Times New Roman"/>
              <a:buChar char="•"/>
              <a:tabLst>
                <a:tab pos="355600" algn="l"/>
              </a:tabLst>
            </a:pPr>
            <a:r>
              <a:rPr sz="2400" spc="-10">
                <a:latin typeface="Calibri"/>
                <a:cs typeface="Calibri"/>
              </a:rPr>
              <a:t>Low-</a:t>
            </a:r>
            <a:r>
              <a:rPr sz="2400">
                <a:latin typeface="Calibri"/>
                <a:cs typeface="Calibri"/>
              </a:rPr>
              <a:t>dimensional</a:t>
            </a:r>
            <a:r>
              <a:rPr sz="2400" spc="-55">
                <a:latin typeface="Calibri"/>
                <a:cs typeface="Calibri"/>
              </a:rPr>
              <a:t> </a:t>
            </a:r>
            <a:r>
              <a:rPr sz="2400" spc="-10">
                <a:latin typeface="Calibri"/>
                <a:cs typeface="Calibri"/>
              </a:rPr>
              <a:t>vectors</a:t>
            </a:r>
            <a:endParaRPr sz="2400">
              <a:latin typeface="Calibri"/>
              <a:cs typeface="Calibri"/>
            </a:endParaRPr>
          </a:p>
          <a:p>
            <a:pPr marL="699135" lvl="1" indent="-228600">
              <a:lnSpc>
                <a:spcPts val="2720"/>
              </a:lnSpc>
              <a:spcBef>
                <a:spcPts val="350"/>
              </a:spcBef>
              <a:buClr>
                <a:srgbClr val="007B92"/>
              </a:buClr>
              <a:buFont typeface="Times New Roman"/>
              <a:buChar char="•"/>
              <a:tabLst>
                <a:tab pos="699135" algn="l"/>
              </a:tabLst>
            </a:pPr>
            <a:r>
              <a:rPr sz="2400">
                <a:latin typeface="Calibri"/>
                <a:cs typeface="Calibri"/>
              </a:rPr>
              <a:t>Idea:</a:t>
            </a:r>
            <a:r>
              <a:rPr sz="2400" spc="-35">
                <a:latin typeface="Calibri"/>
                <a:cs typeface="Calibri"/>
              </a:rPr>
              <a:t> </a:t>
            </a:r>
            <a:r>
              <a:rPr sz="2400">
                <a:latin typeface="Calibri"/>
                <a:cs typeface="Calibri"/>
              </a:rPr>
              <a:t>store</a:t>
            </a:r>
            <a:r>
              <a:rPr sz="2400" spc="-55">
                <a:latin typeface="Calibri"/>
                <a:cs typeface="Calibri"/>
              </a:rPr>
              <a:t> </a:t>
            </a:r>
            <a:r>
              <a:rPr sz="2400">
                <a:latin typeface="Calibri"/>
                <a:cs typeface="Calibri"/>
              </a:rPr>
              <a:t>“most”</a:t>
            </a:r>
            <a:r>
              <a:rPr sz="2400" spc="-15">
                <a:latin typeface="Calibri"/>
                <a:cs typeface="Calibri"/>
              </a:rPr>
              <a:t> </a:t>
            </a:r>
            <a:r>
              <a:rPr sz="2400">
                <a:latin typeface="Calibri"/>
                <a:cs typeface="Calibri"/>
              </a:rPr>
              <a:t>of</a:t>
            </a:r>
            <a:r>
              <a:rPr sz="2400" spc="-45">
                <a:latin typeface="Calibri"/>
                <a:cs typeface="Calibri"/>
              </a:rPr>
              <a:t> </a:t>
            </a:r>
            <a:r>
              <a:rPr sz="2400">
                <a:latin typeface="Calibri"/>
                <a:cs typeface="Calibri"/>
              </a:rPr>
              <a:t>the</a:t>
            </a:r>
            <a:r>
              <a:rPr sz="2400" spc="-55">
                <a:latin typeface="Calibri"/>
                <a:cs typeface="Calibri"/>
              </a:rPr>
              <a:t> </a:t>
            </a:r>
            <a:r>
              <a:rPr sz="2400">
                <a:latin typeface="Calibri"/>
                <a:cs typeface="Calibri"/>
              </a:rPr>
              <a:t>important</a:t>
            </a:r>
            <a:r>
              <a:rPr sz="2400" spc="-110">
                <a:latin typeface="Calibri"/>
                <a:cs typeface="Calibri"/>
              </a:rPr>
              <a:t> </a:t>
            </a:r>
            <a:r>
              <a:rPr sz="2400">
                <a:latin typeface="Calibri"/>
                <a:cs typeface="Calibri"/>
              </a:rPr>
              <a:t>information</a:t>
            </a:r>
            <a:r>
              <a:rPr sz="2400" spc="-50">
                <a:latin typeface="Calibri"/>
                <a:cs typeface="Calibri"/>
              </a:rPr>
              <a:t> </a:t>
            </a:r>
            <a:r>
              <a:rPr sz="2400">
                <a:latin typeface="Calibri"/>
                <a:cs typeface="Calibri"/>
              </a:rPr>
              <a:t>in</a:t>
            </a:r>
            <a:r>
              <a:rPr sz="2400" spc="20">
                <a:latin typeface="Calibri"/>
                <a:cs typeface="Calibri"/>
              </a:rPr>
              <a:t> </a:t>
            </a:r>
            <a:r>
              <a:rPr sz="2400">
                <a:latin typeface="Calibri"/>
                <a:cs typeface="Calibri"/>
              </a:rPr>
              <a:t>a</a:t>
            </a:r>
            <a:r>
              <a:rPr sz="2400" spc="-80">
                <a:latin typeface="Calibri"/>
                <a:cs typeface="Calibri"/>
              </a:rPr>
              <a:t> </a:t>
            </a:r>
            <a:r>
              <a:rPr sz="2400">
                <a:latin typeface="Calibri"/>
                <a:cs typeface="Calibri"/>
              </a:rPr>
              <a:t>fixed,</a:t>
            </a:r>
            <a:r>
              <a:rPr sz="2400" spc="-60">
                <a:latin typeface="Calibri"/>
                <a:cs typeface="Calibri"/>
              </a:rPr>
              <a:t> </a:t>
            </a:r>
            <a:r>
              <a:rPr sz="2400">
                <a:latin typeface="Calibri"/>
                <a:cs typeface="Calibri"/>
              </a:rPr>
              <a:t>small</a:t>
            </a:r>
            <a:r>
              <a:rPr sz="2400" spc="-85">
                <a:latin typeface="Calibri"/>
                <a:cs typeface="Calibri"/>
              </a:rPr>
              <a:t> </a:t>
            </a:r>
            <a:r>
              <a:rPr sz="2400">
                <a:latin typeface="Calibri"/>
                <a:cs typeface="Calibri"/>
              </a:rPr>
              <a:t>number</a:t>
            </a:r>
            <a:r>
              <a:rPr sz="2400" spc="5">
                <a:latin typeface="Calibri"/>
                <a:cs typeface="Calibri"/>
              </a:rPr>
              <a:t> </a:t>
            </a:r>
            <a:r>
              <a:rPr sz="2400" spc="-25">
                <a:latin typeface="Calibri"/>
                <a:cs typeface="Calibri"/>
              </a:rPr>
              <a:t>of</a:t>
            </a:r>
            <a:endParaRPr sz="2400">
              <a:latin typeface="Calibri"/>
              <a:cs typeface="Calibri"/>
            </a:endParaRPr>
          </a:p>
          <a:p>
            <a:pPr marL="699135">
              <a:lnSpc>
                <a:spcPts val="2720"/>
              </a:lnSpc>
            </a:pPr>
            <a:r>
              <a:rPr sz="2400">
                <a:latin typeface="Calibri"/>
                <a:cs typeface="Calibri"/>
              </a:rPr>
              <a:t>dimensions:</a:t>
            </a:r>
            <a:r>
              <a:rPr sz="2400" spc="-105">
                <a:latin typeface="Calibri"/>
                <a:cs typeface="Calibri"/>
              </a:rPr>
              <a:t> </a:t>
            </a:r>
            <a:r>
              <a:rPr sz="2400">
                <a:latin typeface="Calibri"/>
                <a:cs typeface="Calibri"/>
              </a:rPr>
              <a:t>a</a:t>
            </a:r>
            <a:r>
              <a:rPr sz="2400" spc="-25">
                <a:latin typeface="Calibri"/>
                <a:cs typeface="Calibri"/>
              </a:rPr>
              <a:t> </a:t>
            </a:r>
            <a:r>
              <a:rPr sz="2400">
                <a:latin typeface="Calibri"/>
                <a:cs typeface="Calibri"/>
              </a:rPr>
              <a:t>dense</a:t>
            </a:r>
            <a:r>
              <a:rPr sz="2400" spc="-60">
                <a:latin typeface="Calibri"/>
                <a:cs typeface="Calibri"/>
              </a:rPr>
              <a:t> </a:t>
            </a:r>
            <a:r>
              <a:rPr sz="2400" spc="-10">
                <a:latin typeface="Calibri"/>
                <a:cs typeface="Calibri"/>
              </a:rPr>
              <a:t>vector</a:t>
            </a:r>
            <a:endParaRPr sz="2400">
              <a:latin typeface="Calibri"/>
              <a:cs typeface="Calibri"/>
            </a:endParaRPr>
          </a:p>
          <a:p>
            <a:pPr marL="813435" indent="-457834">
              <a:lnSpc>
                <a:spcPct val="100000"/>
              </a:lnSpc>
              <a:spcBef>
                <a:spcPts val="570"/>
              </a:spcBef>
              <a:buClr>
                <a:srgbClr val="007B92"/>
              </a:buClr>
              <a:buChar char="•"/>
              <a:tabLst>
                <a:tab pos="813435" algn="l"/>
              </a:tabLst>
            </a:pPr>
            <a:r>
              <a:rPr sz="2400">
                <a:latin typeface="Calibri"/>
                <a:cs typeface="Calibri"/>
              </a:rPr>
              <a:t>Usually</a:t>
            </a:r>
            <a:r>
              <a:rPr sz="2400" spc="-50">
                <a:latin typeface="Calibri"/>
                <a:cs typeface="Calibri"/>
              </a:rPr>
              <a:t> </a:t>
            </a:r>
            <a:r>
              <a:rPr sz="2400">
                <a:latin typeface="Calibri"/>
                <a:cs typeface="Calibri"/>
              </a:rPr>
              <a:t>25–1000</a:t>
            </a:r>
            <a:r>
              <a:rPr sz="2400" spc="-85">
                <a:latin typeface="Calibri"/>
                <a:cs typeface="Calibri"/>
              </a:rPr>
              <a:t> </a:t>
            </a:r>
            <a:r>
              <a:rPr sz="2400">
                <a:latin typeface="Calibri"/>
                <a:cs typeface="Calibri"/>
              </a:rPr>
              <a:t>dimensions,</a:t>
            </a:r>
            <a:r>
              <a:rPr sz="2400" spc="-5">
                <a:latin typeface="Calibri"/>
                <a:cs typeface="Calibri"/>
              </a:rPr>
              <a:t> </a:t>
            </a:r>
            <a:r>
              <a:rPr sz="2400">
                <a:latin typeface="Calibri"/>
                <a:cs typeface="Calibri"/>
              </a:rPr>
              <a:t>similar</a:t>
            </a:r>
            <a:r>
              <a:rPr sz="2400" spc="-75">
                <a:latin typeface="Calibri"/>
                <a:cs typeface="Calibri"/>
              </a:rPr>
              <a:t> </a:t>
            </a:r>
            <a:r>
              <a:rPr sz="2400">
                <a:latin typeface="Calibri"/>
                <a:cs typeface="Calibri"/>
              </a:rPr>
              <a:t>to</a:t>
            </a:r>
            <a:r>
              <a:rPr sz="2400" spc="-60">
                <a:latin typeface="Calibri"/>
                <a:cs typeface="Calibri"/>
              </a:rPr>
              <a:t> </a:t>
            </a:r>
            <a:r>
              <a:rPr sz="2400" spc="-10">
                <a:latin typeface="Calibri"/>
                <a:cs typeface="Calibri"/>
              </a:rPr>
              <a:t>word2vec</a:t>
            </a:r>
            <a:endParaRPr sz="2400">
              <a:latin typeface="Calibri"/>
              <a:cs typeface="Calibri"/>
            </a:endParaRPr>
          </a:p>
          <a:p>
            <a:pPr marL="813435" indent="-457834">
              <a:lnSpc>
                <a:spcPct val="100000"/>
              </a:lnSpc>
              <a:spcBef>
                <a:spcPts val="575"/>
              </a:spcBef>
              <a:buClr>
                <a:srgbClr val="007B92"/>
              </a:buClr>
              <a:buChar char="•"/>
              <a:tabLst>
                <a:tab pos="813435" algn="l"/>
              </a:tabLst>
            </a:pPr>
            <a:r>
              <a:rPr sz="2400">
                <a:latin typeface="Calibri"/>
                <a:cs typeface="Calibri"/>
              </a:rPr>
              <a:t>How</a:t>
            </a:r>
            <a:r>
              <a:rPr sz="2400" spc="-35">
                <a:latin typeface="Calibri"/>
                <a:cs typeface="Calibri"/>
              </a:rPr>
              <a:t> </a:t>
            </a:r>
            <a:r>
              <a:rPr sz="2400">
                <a:latin typeface="Calibri"/>
                <a:cs typeface="Calibri"/>
              </a:rPr>
              <a:t>to</a:t>
            </a:r>
            <a:r>
              <a:rPr sz="2400" spc="-35">
                <a:latin typeface="Calibri"/>
                <a:cs typeface="Calibri"/>
              </a:rPr>
              <a:t> </a:t>
            </a:r>
            <a:r>
              <a:rPr sz="2400">
                <a:latin typeface="Calibri"/>
                <a:cs typeface="Calibri"/>
              </a:rPr>
              <a:t>reduce</a:t>
            </a:r>
            <a:r>
              <a:rPr sz="2400" spc="-35">
                <a:latin typeface="Calibri"/>
                <a:cs typeface="Calibri"/>
              </a:rPr>
              <a:t> </a:t>
            </a:r>
            <a:r>
              <a:rPr sz="2400">
                <a:latin typeface="Calibri"/>
                <a:cs typeface="Calibri"/>
              </a:rPr>
              <a:t>the</a:t>
            </a:r>
            <a:r>
              <a:rPr sz="2400" spc="-35">
                <a:latin typeface="Calibri"/>
                <a:cs typeface="Calibri"/>
              </a:rPr>
              <a:t> </a:t>
            </a:r>
            <a:r>
              <a:rPr sz="2400" spc="-10">
                <a:latin typeface="Calibri"/>
                <a:cs typeface="Calibri"/>
              </a:rPr>
              <a:t>dimensionality?</a:t>
            </a:r>
            <a:endParaRPr sz="2400">
              <a:latin typeface="Calibri"/>
              <a:cs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9200" y="-61537"/>
            <a:ext cx="10515600" cy="1370311"/>
          </a:xfrm>
          <a:prstGeom prst="rect">
            <a:avLst/>
          </a:prstGeom>
        </p:spPr>
        <p:txBody>
          <a:bodyPr vert="horz" wrap="square" lIns="0" tIns="259778" rIns="0" bIns="0" rtlCol="0">
            <a:spAutoFit/>
          </a:bodyPr>
          <a:lstStyle/>
          <a:p>
            <a:pPr marL="12700">
              <a:lnSpc>
                <a:spcPct val="100000"/>
              </a:lnSpc>
              <a:spcBef>
                <a:spcPts val="130"/>
              </a:spcBef>
            </a:pPr>
            <a:r>
              <a:rPr sz="3600"/>
              <a:t>Classic</a:t>
            </a:r>
            <a:r>
              <a:rPr sz="3600" spc="-60"/>
              <a:t> </a:t>
            </a:r>
            <a:r>
              <a:rPr sz="3600"/>
              <a:t>Method:</a:t>
            </a:r>
            <a:r>
              <a:rPr sz="3600" spc="-55"/>
              <a:t> </a:t>
            </a:r>
            <a:r>
              <a:rPr sz="3600"/>
              <a:t>Dimensionality</a:t>
            </a:r>
            <a:r>
              <a:rPr sz="3600" spc="-80"/>
              <a:t> </a:t>
            </a:r>
            <a:r>
              <a:rPr sz="3600"/>
              <a:t>Reduction</a:t>
            </a:r>
            <a:r>
              <a:rPr sz="3600" spc="-65"/>
              <a:t> </a:t>
            </a:r>
            <a:r>
              <a:rPr sz="3600"/>
              <a:t>on</a:t>
            </a:r>
            <a:r>
              <a:rPr sz="3600" spc="10"/>
              <a:t> </a:t>
            </a:r>
            <a:r>
              <a:rPr sz="3600"/>
              <a:t>X</a:t>
            </a:r>
            <a:r>
              <a:rPr sz="3600" spc="-40"/>
              <a:t> </a:t>
            </a:r>
            <a:r>
              <a:rPr sz="3600" spc="-10"/>
              <a:t>(HW1)</a:t>
            </a:r>
          </a:p>
        </p:txBody>
      </p:sp>
      <p:sp>
        <p:nvSpPr>
          <p:cNvPr id="3" name="object 3"/>
          <p:cNvSpPr txBox="1"/>
          <p:nvPr/>
        </p:nvSpPr>
        <p:spPr>
          <a:xfrm>
            <a:off x="460057" y="1047686"/>
            <a:ext cx="10565130" cy="979169"/>
          </a:xfrm>
          <a:prstGeom prst="rect">
            <a:avLst/>
          </a:prstGeom>
        </p:spPr>
        <p:txBody>
          <a:bodyPr vert="horz" wrap="square" lIns="0" tIns="123189" rIns="0" bIns="0" rtlCol="0">
            <a:spAutoFit/>
          </a:bodyPr>
          <a:lstStyle/>
          <a:p>
            <a:pPr marL="38100">
              <a:lnSpc>
                <a:spcPct val="100000"/>
              </a:lnSpc>
              <a:spcBef>
                <a:spcPts val="969"/>
              </a:spcBef>
            </a:pPr>
            <a:r>
              <a:rPr sz="2400">
                <a:latin typeface="Calibri"/>
                <a:cs typeface="Calibri"/>
              </a:rPr>
              <a:t>Singular</a:t>
            </a:r>
            <a:r>
              <a:rPr sz="2400" spc="-10">
                <a:latin typeface="Calibri"/>
                <a:cs typeface="Calibri"/>
              </a:rPr>
              <a:t> </a:t>
            </a:r>
            <a:r>
              <a:rPr sz="2400">
                <a:latin typeface="Calibri"/>
                <a:cs typeface="Calibri"/>
              </a:rPr>
              <a:t>Value</a:t>
            </a:r>
            <a:r>
              <a:rPr sz="2400" spc="5">
                <a:latin typeface="Calibri"/>
                <a:cs typeface="Calibri"/>
              </a:rPr>
              <a:t> </a:t>
            </a:r>
            <a:r>
              <a:rPr sz="2400" spc="-10">
                <a:latin typeface="Calibri"/>
                <a:cs typeface="Calibri"/>
              </a:rPr>
              <a:t>Decomposition</a:t>
            </a:r>
            <a:r>
              <a:rPr sz="2400" spc="-50">
                <a:latin typeface="Calibri"/>
                <a:cs typeface="Calibri"/>
              </a:rPr>
              <a:t> </a:t>
            </a:r>
            <a:r>
              <a:rPr sz="2400">
                <a:latin typeface="Calibri"/>
                <a:cs typeface="Calibri"/>
              </a:rPr>
              <a:t>of</a:t>
            </a:r>
            <a:r>
              <a:rPr sz="2400" spc="-50">
                <a:latin typeface="Calibri"/>
                <a:cs typeface="Calibri"/>
              </a:rPr>
              <a:t> </a:t>
            </a:r>
            <a:r>
              <a:rPr sz="2400" spc="-10">
                <a:latin typeface="Calibri"/>
                <a:cs typeface="Calibri"/>
              </a:rPr>
              <a:t>co-</a:t>
            </a:r>
            <a:r>
              <a:rPr sz="2400">
                <a:latin typeface="Calibri"/>
                <a:cs typeface="Calibri"/>
              </a:rPr>
              <a:t>occurrence matrix</a:t>
            </a:r>
            <a:r>
              <a:rPr sz="2400" spc="-55">
                <a:latin typeface="Calibri"/>
                <a:cs typeface="Calibri"/>
              </a:rPr>
              <a:t> </a:t>
            </a:r>
            <a:r>
              <a:rPr sz="2400" i="1" spc="-50">
                <a:latin typeface="Calibri"/>
                <a:cs typeface="Calibri"/>
              </a:rPr>
              <a:t>X</a:t>
            </a:r>
            <a:endParaRPr sz="2400">
              <a:latin typeface="Calibri"/>
              <a:cs typeface="Calibri"/>
            </a:endParaRPr>
          </a:p>
          <a:p>
            <a:pPr marL="38100">
              <a:lnSpc>
                <a:spcPct val="100000"/>
              </a:lnSpc>
              <a:spcBef>
                <a:spcPts val="875"/>
              </a:spcBef>
            </a:pPr>
            <a:r>
              <a:rPr sz="2400">
                <a:latin typeface="Calibri"/>
                <a:cs typeface="Calibri"/>
              </a:rPr>
              <a:t>Factorizes</a:t>
            </a:r>
            <a:r>
              <a:rPr sz="2400" spc="-20">
                <a:latin typeface="Calibri"/>
                <a:cs typeface="Calibri"/>
              </a:rPr>
              <a:t> </a:t>
            </a:r>
            <a:r>
              <a:rPr sz="2400" i="1">
                <a:latin typeface="Calibri"/>
                <a:cs typeface="Calibri"/>
              </a:rPr>
              <a:t>X</a:t>
            </a:r>
            <a:r>
              <a:rPr sz="2400" i="1" spc="-40">
                <a:latin typeface="Calibri"/>
                <a:cs typeface="Calibri"/>
              </a:rPr>
              <a:t> </a:t>
            </a:r>
            <a:r>
              <a:rPr sz="2400">
                <a:latin typeface="Calibri"/>
                <a:cs typeface="Calibri"/>
              </a:rPr>
              <a:t>into</a:t>
            </a:r>
            <a:r>
              <a:rPr sz="2400" spc="-50">
                <a:latin typeface="Calibri"/>
                <a:cs typeface="Calibri"/>
              </a:rPr>
              <a:t> </a:t>
            </a:r>
            <a:r>
              <a:rPr sz="2400" i="1">
                <a:latin typeface="Calibri"/>
                <a:cs typeface="Calibri"/>
              </a:rPr>
              <a:t>UΣV</a:t>
            </a:r>
            <a:r>
              <a:rPr sz="2325" baseline="26881">
                <a:latin typeface="Calibri"/>
                <a:cs typeface="Calibri"/>
              </a:rPr>
              <a:t>T</a:t>
            </a:r>
            <a:r>
              <a:rPr sz="2400">
                <a:latin typeface="Calibri"/>
                <a:cs typeface="Calibri"/>
              </a:rPr>
              <a:t>,</a:t>
            </a:r>
            <a:r>
              <a:rPr sz="2400" spc="-55">
                <a:latin typeface="Calibri"/>
                <a:cs typeface="Calibri"/>
              </a:rPr>
              <a:t> </a:t>
            </a:r>
            <a:r>
              <a:rPr sz="2400">
                <a:latin typeface="Calibri"/>
                <a:cs typeface="Calibri"/>
              </a:rPr>
              <a:t>where</a:t>
            </a:r>
            <a:r>
              <a:rPr sz="2400" spc="-30">
                <a:latin typeface="Calibri"/>
                <a:cs typeface="Calibri"/>
              </a:rPr>
              <a:t> </a:t>
            </a:r>
            <a:r>
              <a:rPr sz="2400" i="1">
                <a:latin typeface="Calibri"/>
                <a:cs typeface="Calibri"/>
              </a:rPr>
              <a:t>U</a:t>
            </a:r>
            <a:r>
              <a:rPr sz="2400" i="1" spc="-40">
                <a:latin typeface="Calibri"/>
                <a:cs typeface="Calibri"/>
              </a:rPr>
              <a:t> </a:t>
            </a:r>
            <a:r>
              <a:rPr sz="2400">
                <a:latin typeface="Calibri"/>
                <a:cs typeface="Calibri"/>
              </a:rPr>
              <a:t>and</a:t>
            </a:r>
            <a:r>
              <a:rPr sz="2400" spc="-25">
                <a:latin typeface="Calibri"/>
                <a:cs typeface="Calibri"/>
              </a:rPr>
              <a:t> </a:t>
            </a:r>
            <a:r>
              <a:rPr sz="2400" i="1">
                <a:latin typeface="Calibri"/>
                <a:cs typeface="Calibri"/>
              </a:rPr>
              <a:t>V</a:t>
            </a:r>
            <a:r>
              <a:rPr sz="2400" i="1" spc="-35">
                <a:latin typeface="Calibri"/>
                <a:cs typeface="Calibri"/>
              </a:rPr>
              <a:t> </a:t>
            </a:r>
            <a:r>
              <a:rPr sz="2400">
                <a:latin typeface="Calibri"/>
                <a:cs typeface="Calibri"/>
              </a:rPr>
              <a:t>are</a:t>
            </a:r>
            <a:r>
              <a:rPr sz="2400" spc="-50">
                <a:latin typeface="Calibri"/>
                <a:cs typeface="Calibri"/>
              </a:rPr>
              <a:t> </a:t>
            </a:r>
            <a:r>
              <a:rPr sz="2400">
                <a:latin typeface="Calibri"/>
                <a:cs typeface="Calibri"/>
              </a:rPr>
              <a:t>orthonormal</a:t>
            </a:r>
            <a:r>
              <a:rPr sz="2400" spc="-75">
                <a:latin typeface="Calibri"/>
                <a:cs typeface="Calibri"/>
              </a:rPr>
              <a:t> </a:t>
            </a:r>
            <a:r>
              <a:rPr sz="2400">
                <a:latin typeface="Calibri"/>
                <a:cs typeface="Calibri"/>
              </a:rPr>
              <a:t>(unit</a:t>
            </a:r>
            <a:r>
              <a:rPr sz="2400" spc="-35">
                <a:latin typeface="Calibri"/>
                <a:cs typeface="Calibri"/>
              </a:rPr>
              <a:t> </a:t>
            </a:r>
            <a:r>
              <a:rPr sz="2400">
                <a:latin typeface="Calibri"/>
                <a:cs typeface="Calibri"/>
              </a:rPr>
              <a:t>vectors</a:t>
            </a:r>
            <a:r>
              <a:rPr sz="2400" spc="-20">
                <a:latin typeface="Calibri"/>
                <a:cs typeface="Calibri"/>
              </a:rPr>
              <a:t> </a:t>
            </a:r>
            <a:r>
              <a:rPr sz="2400">
                <a:latin typeface="Calibri"/>
                <a:cs typeface="Calibri"/>
              </a:rPr>
              <a:t>and</a:t>
            </a:r>
            <a:r>
              <a:rPr sz="2400" spc="-40">
                <a:latin typeface="Calibri"/>
                <a:cs typeface="Calibri"/>
              </a:rPr>
              <a:t> </a:t>
            </a:r>
            <a:r>
              <a:rPr sz="2400" spc="-10">
                <a:latin typeface="Calibri"/>
                <a:cs typeface="Calibri"/>
              </a:rPr>
              <a:t>orthogonal)</a:t>
            </a:r>
            <a:endParaRPr sz="2400">
              <a:latin typeface="Calibri"/>
              <a:cs typeface="Calibri"/>
            </a:endParaRPr>
          </a:p>
        </p:txBody>
      </p:sp>
      <p:sp>
        <p:nvSpPr>
          <p:cNvPr id="4" name="object 4"/>
          <p:cNvSpPr txBox="1"/>
          <p:nvPr/>
        </p:nvSpPr>
        <p:spPr>
          <a:xfrm>
            <a:off x="2604135" y="5498465"/>
            <a:ext cx="7199630" cy="954405"/>
          </a:xfrm>
          <a:prstGeom prst="rect">
            <a:avLst/>
          </a:prstGeom>
        </p:spPr>
        <p:txBody>
          <a:bodyPr vert="horz" wrap="square" lIns="0" tIns="15875" rIns="0" bIns="0" rtlCol="0">
            <a:spAutoFit/>
          </a:bodyPr>
          <a:lstStyle/>
          <a:p>
            <a:pPr marL="38100">
              <a:lnSpc>
                <a:spcPct val="100000"/>
              </a:lnSpc>
              <a:spcBef>
                <a:spcPts val="125"/>
              </a:spcBef>
            </a:pPr>
            <a:r>
              <a:rPr sz="2000">
                <a:latin typeface="Calibri"/>
                <a:cs typeface="Calibri"/>
              </a:rPr>
              <a:t>Retain</a:t>
            </a:r>
            <a:r>
              <a:rPr sz="2000" spc="-60">
                <a:latin typeface="Calibri"/>
                <a:cs typeface="Calibri"/>
              </a:rPr>
              <a:t> </a:t>
            </a:r>
            <a:r>
              <a:rPr sz="2000">
                <a:latin typeface="Calibri"/>
                <a:cs typeface="Calibri"/>
              </a:rPr>
              <a:t>only</a:t>
            </a:r>
            <a:r>
              <a:rPr sz="2000" spc="-50">
                <a:latin typeface="Calibri"/>
                <a:cs typeface="Calibri"/>
              </a:rPr>
              <a:t> </a:t>
            </a:r>
            <a:r>
              <a:rPr sz="2000" i="1">
                <a:latin typeface="Calibri"/>
                <a:cs typeface="Calibri"/>
              </a:rPr>
              <a:t>k</a:t>
            </a:r>
            <a:r>
              <a:rPr sz="2000" i="1" spc="-45">
                <a:latin typeface="Calibri"/>
                <a:cs typeface="Calibri"/>
              </a:rPr>
              <a:t> </a:t>
            </a:r>
            <a:r>
              <a:rPr sz="2000">
                <a:latin typeface="Calibri"/>
                <a:cs typeface="Calibri"/>
              </a:rPr>
              <a:t>singular</a:t>
            </a:r>
            <a:r>
              <a:rPr sz="2000" spc="-5">
                <a:latin typeface="Calibri"/>
                <a:cs typeface="Calibri"/>
              </a:rPr>
              <a:t> </a:t>
            </a:r>
            <a:r>
              <a:rPr sz="2000">
                <a:latin typeface="Calibri"/>
                <a:cs typeface="Calibri"/>
              </a:rPr>
              <a:t>values,</a:t>
            </a:r>
            <a:r>
              <a:rPr sz="2000" spc="-25">
                <a:latin typeface="Calibri"/>
                <a:cs typeface="Calibri"/>
              </a:rPr>
              <a:t> </a:t>
            </a:r>
            <a:r>
              <a:rPr sz="2000">
                <a:latin typeface="Calibri"/>
                <a:cs typeface="Calibri"/>
              </a:rPr>
              <a:t>in</a:t>
            </a:r>
            <a:r>
              <a:rPr sz="2000" spc="-55">
                <a:latin typeface="Calibri"/>
                <a:cs typeface="Calibri"/>
              </a:rPr>
              <a:t> </a:t>
            </a:r>
            <a:r>
              <a:rPr sz="2000" spc="-10">
                <a:latin typeface="Calibri"/>
                <a:cs typeface="Calibri"/>
              </a:rPr>
              <a:t>order</a:t>
            </a:r>
            <a:r>
              <a:rPr sz="2000" spc="-70">
                <a:latin typeface="Calibri"/>
                <a:cs typeface="Calibri"/>
              </a:rPr>
              <a:t> </a:t>
            </a:r>
            <a:r>
              <a:rPr sz="2000">
                <a:latin typeface="Calibri"/>
                <a:cs typeface="Calibri"/>
              </a:rPr>
              <a:t>to</a:t>
            </a:r>
            <a:r>
              <a:rPr sz="2000" spc="-65">
                <a:latin typeface="Calibri"/>
                <a:cs typeface="Calibri"/>
              </a:rPr>
              <a:t> </a:t>
            </a:r>
            <a:r>
              <a:rPr sz="2000" spc="-10">
                <a:latin typeface="Calibri"/>
                <a:cs typeface="Calibri"/>
              </a:rPr>
              <a:t>generalize.</a:t>
            </a:r>
            <a:endParaRPr sz="2000">
              <a:latin typeface="Calibri"/>
              <a:cs typeface="Calibri"/>
            </a:endParaRPr>
          </a:p>
          <a:p>
            <a:pPr marL="38100" marR="30480">
              <a:lnSpc>
                <a:spcPct val="100000"/>
              </a:lnSpc>
              <a:spcBef>
                <a:spcPts val="80"/>
              </a:spcBef>
            </a:pPr>
            <a:r>
              <a:rPr sz="2000" spc="-819">
                <a:latin typeface="Cambria Math"/>
                <a:cs typeface="Cambria Math"/>
              </a:rPr>
              <a:t>𝑋</a:t>
            </a:r>
            <a:r>
              <a:rPr sz="3000" spc="-1230" baseline="11111">
                <a:latin typeface="Cambria Math"/>
                <a:cs typeface="Cambria Math"/>
              </a:rPr>
              <a:t>෠</a:t>
            </a:r>
            <a:r>
              <a:rPr sz="3000" spc="150" baseline="11111">
                <a:latin typeface="Cambria Math"/>
                <a:cs typeface="Cambria Math"/>
              </a:rPr>
              <a:t> </a:t>
            </a:r>
            <a:r>
              <a:rPr sz="2000">
                <a:latin typeface="Calibri"/>
                <a:cs typeface="Calibri"/>
              </a:rPr>
              <a:t>is</a:t>
            </a:r>
            <a:r>
              <a:rPr sz="2000" spc="-5">
                <a:latin typeface="Calibri"/>
                <a:cs typeface="Calibri"/>
              </a:rPr>
              <a:t> </a:t>
            </a:r>
            <a:r>
              <a:rPr sz="2000">
                <a:latin typeface="Calibri"/>
                <a:cs typeface="Calibri"/>
              </a:rPr>
              <a:t>the</a:t>
            </a:r>
            <a:r>
              <a:rPr sz="2000" spc="-50">
                <a:latin typeface="Calibri"/>
                <a:cs typeface="Calibri"/>
              </a:rPr>
              <a:t> </a:t>
            </a:r>
            <a:r>
              <a:rPr sz="2000">
                <a:latin typeface="Calibri"/>
                <a:cs typeface="Calibri"/>
              </a:rPr>
              <a:t>best</a:t>
            </a:r>
            <a:r>
              <a:rPr sz="2000" spc="-20">
                <a:latin typeface="Calibri"/>
                <a:cs typeface="Calibri"/>
              </a:rPr>
              <a:t> </a:t>
            </a:r>
            <a:r>
              <a:rPr sz="2000">
                <a:latin typeface="Calibri"/>
                <a:cs typeface="Calibri"/>
              </a:rPr>
              <a:t>rank</a:t>
            </a:r>
            <a:r>
              <a:rPr sz="2000" spc="-20">
                <a:latin typeface="Calibri"/>
                <a:cs typeface="Calibri"/>
              </a:rPr>
              <a:t> </a:t>
            </a:r>
            <a:r>
              <a:rPr sz="2000" i="1">
                <a:latin typeface="Calibri"/>
                <a:cs typeface="Calibri"/>
              </a:rPr>
              <a:t>k</a:t>
            </a:r>
            <a:r>
              <a:rPr sz="2000" i="1" spc="-25">
                <a:latin typeface="Calibri"/>
                <a:cs typeface="Calibri"/>
              </a:rPr>
              <a:t> </a:t>
            </a:r>
            <a:r>
              <a:rPr sz="2000" spc="-10">
                <a:latin typeface="Calibri"/>
                <a:cs typeface="Calibri"/>
              </a:rPr>
              <a:t>approximation</a:t>
            </a:r>
            <a:r>
              <a:rPr sz="2000" spc="-30">
                <a:latin typeface="Calibri"/>
                <a:cs typeface="Calibri"/>
              </a:rPr>
              <a:t> </a:t>
            </a:r>
            <a:r>
              <a:rPr sz="2000">
                <a:latin typeface="Calibri"/>
                <a:cs typeface="Calibri"/>
              </a:rPr>
              <a:t>to</a:t>
            </a:r>
            <a:r>
              <a:rPr sz="2000" spc="-50">
                <a:latin typeface="Calibri"/>
                <a:cs typeface="Calibri"/>
              </a:rPr>
              <a:t> </a:t>
            </a:r>
            <a:r>
              <a:rPr sz="2000" i="1">
                <a:latin typeface="Calibri"/>
                <a:cs typeface="Calibri"/>
              </a:rPr>
              <a:t>X</a:t>
            </a:r>
            <a:r>
              <a:rPr sz="2000" i="1" spc="-30">
                <a:latin typeface="Calibri"/>
                <a:cs typeface="Calibri"/>
              </a:rPr>
              <a:t> </a:t>
            </a:r>
            <a:r>
              <a:rPr sz="2000">
                <a:latin typeface="Calibri"/>
                <a:cs typeface="Calibri"/>
              </a:rPr>
              <a:t>, in</a:t>
            </a:r>
            <a:r>
              <a:rPr sz="2000" spc="-35">
                <a:latin typeface="Calibri"/>
                <a:cs typeface="Calibri"/>
              </a:rPr>
              <a:t> </a:t>
            </a:r>
            <a:r>
              <a:rPr sz="2000">
                <a:latin typeface="Calibri"/>
                <a:cs typeface="Calibri"/>
              </a:rPr>
              <a:t>terms</a:t>
            </a:r>
            <a:r>
              <a:rPr sz="2000" spc="-55">
                <a:latin typeface="Calibri"/>
                <a:cs typeface="Calibri"/>
              </a:rPr>
              <a:t> </a:t>
            </a:r>
            <a:r>
              <a:rPr sz="2000">
                <a:latin typeface="Calibri"/>
                <a:cs typeface="Calibri"/>
              </a:rPr>
              <a:t>of</a:t>
            </a:r>
            <a:r>
              <a:rPr sz="2000" spc="-40">
                <a:latin typeface="Calibri"/>
                <a:cs typeface="Calibri"/>
              </a:rPr>
              <a:t> </a:t>
            </a:r>
            <a:r>
              <a:rPr sz="2000">
                <a:latin typeface="Calibri"/>
                <a:cs typeface="Calibri"/>
              </a:rPr>
              <a:t>least</a:t>
            </a:r>
            <a:r>
              <a:rPr sz="2000" spc="-25">
                <a:latin typeface="Calibri"/>
                <a:cs typeface="Calibri"/>
              </a:rPr>
              <a:t> </a:t>
            </a:r>
            <a:r>
              <a:rPr sz="2000" spc="-10">
                <a:latin typeface="Calibri"/>
                <a:cs typeface="Calibri"/>
              </a:rPr>
              <a:t>squares. </a:t>
            </a:r>
            <a:r>
              <a:rPr sz="2000">
                <a:latin typeface="Calibri"/>
                <a:cs typeface="Calibri"/>
              </a:rPr>
              <a:t>Classic</a:t>
            </a:r>
            <a:r>
              <a:rPr sz="2000" spc="-5">
                <a:latin typeface="Calibri"/>
                <a:cs typeface="Calibri"/>
              </a:rPr>
              <a:t> </a:t>
            </a:r>
            <a:r>
              <a:rPr sz="2000">
                <a:latin typeface="Calibri"/>
                <a:cs typeface="Calibri"/>
              </a:rPr>
              <a:t>linear</a:t>
            </a:r>
            <a:r>
              <a:rPr sz="2000" spc="5">
                <a:latin typeface="Calibri"/>
                <a:cs typeface="Calibri"/>
              </a:rPr>
              <a:t> </a:t>
            </a:r>
            <a:r>
              <a:rPr sz="2000" spc="-10">
                <a:latin typeface="Calibri"/>
                <a:cs typeface="Calibri"/>
              </a:rPr>
              <a:t>algebra</a:t>
            </a:r>
            <a:r>
              <a:rPr sz="2000" spc="-30">
                <a:latin typeface="Calibri"/>
                <a:cs typeface="Calibri"/>
              </a:rPr>
              <a:t> </a:t>
            </a:r>
            <a:r>
              <a:rPr sz="2000" spc="-10">
                <a:latin typeface="Calibri"/>
                <a:cs typeface="Calibri"/>
              </a:rPr>
              <a:t>result.</a:t>
            </a:r>
            <a:r>
              <a:rPr sz="2000" spc="-100">
                <a:latin typeface="Calibri"/>
                <a:cs typeface="Calibri"/>
              </a:rPr>
              <a:t> </a:t>
            </a:r>
            <a:r>
              <a:rPr sz="2000">
                <a:latin typeface="Calibri"/>
                <a:cs typeface="Calibri"/>
              </a:rPr>
              <a:t>Expensive</a:t>
            </a:r>
            <a:r>
              <a:rPr sz="2000" spc="-75">
                <a:latin typeface="Calibri"/>
                <a:cs typeface="Calibri"/>
              </a:rPr>
              <a:t> </a:t>
            </a:r>
            <a:r>
              <a:rPr sz="2000">
                <a:latin typeface="Calibri"/>
                <a:cs typeface="Calibri"/>
              </a:rPr>
              <a:t>to</a:t>
            </a:r>
            <a:r>
              <a:rPr sz="2000" spc="-55">
                <a:latin typeface="Calibri"/>
                <a:cs typeface="Calibri"/>
              </a:rPr>
              <a:t> </a:t>
            </a:r>
            <a:r>
              <a:rPr sz="2000" spc="-10">
                <a:latin typeface="Calibri"/>
                <a:cs typeface="Calibri"/>
              </a:rPr>
              <a:t>compute</a:t>
            </a:r>
            <a:r>
              <a:rPr sz="2000" spc="-70">
                <a:latin typeface="Calibri"/>
                <a:cs typeface="Calibri"/>
              </a:rPr>
              <a:t> </a:t>
            </a:r>
            <a:r>
              <a:rPr sz="2000">
                <a:latin typeface="Calibri"/>
                <a:cs typeface="Calibri"/>
              </a:rPr>
              <a:t>for</a:t>
            </a:r>
            <a:r>
              <a:rPr sz="2000" spc="-70">
                <a:latin typeface="Calibri"/>
                <a:cs typeface="Calibri"/>
              </a:rPr>
              <a:t> </a:t>
            </a:r>
            <a:r>
              <a:rPr sz="2000">
                <a:latin typeface="Calibri"/>
                <a:cs typeface="Calibri"/>
              </a:rPr>
              <a:t>large</a:t>
            </a:r>
            <a:r>
              <a:rPr sz="2000" spc="-70">
                <a:latin typeface="Calibri"/>
                <a:cs typeface="Calibri"/>
              </a:rPr>
              <a:t> </a:t>
            </a:r>
            <a:r>
              <a:rPr sz="2000" spc="-10">
                <a:latin typeface="Calibri"/>
                <a:cs typeface="Calibri"/>
              </a:rPr>
              <a:t>matrices.</a:t>
            </a:r>
            <a:endParaRPr sz="2000">
              <a:latin typeface="Calibri"/>
              <a:cs typeface="Calibri"/>
            </a:endParaRPr>
          </a:p>
        </p:txBody>
      </p:sp>
      <p:grpSp>
        <p:nvGrpSpPr>
          <p:cNvPr id="5" name="object 5"/>
          <p:cNvGrpSpPr/>
          <p:nvPr/>
        </p:nvGrpSpPr>
        <p:grpSpPr>
          <a:xfrm>
            <a:off x="1975003" y="2588067"/>
            <a:ext cx="8284209" cy="2823845"/>
            <a:chOff x="1975003" y="2588067"/>
            <a:chExt cx="8284209" cy="2823845"/>
          </a:xfrm>
        </p:grpSpPr>
        <p:pic>
          <p:nvPicPr>
            <p:cNvPr id="6" name="object 6"/>
            <p:cNvPicPr/>
            <p:nvPr/>
          </p:nvPicPr>
          <p:blipFill>
            <a:blip r:embed="rId2" cstate="print"/>
            <a:stretch>
              <a:fillRect/>
            </a:stretch>
          </p:blipFill>
          <p:spPr>
            <a:xfrm>
              <a:off x="1975003" y="2588067"/>
              <a:ext cx="8283995" cy="2823640"/>
            </a:xfrm>
            <a:prstGeom prst="rect">
              <a:avLst/>
            </a:prstGeom>
          </p:spPr>
        </p:pic>
        <p:sp>
          <p:nvSpPr>
            <p:cNvPr id="7" name="object 7"/>
            <p:cNvSpPr/>
            <p:nvPr/>
          </p:nvSpPr>
          <p:spPr>
            <a:xfrm>
              <a:off x="7267575" y="2875787"/>
              <a:ext cx="2876550" cy="1866900"/>
            </a:xfrm>
            <a:custGeom>
              <a:avLst/>
              <a:gdLst/>
              <a:ahLst/>
              <a:cxnLst/>
              <a:rect l="l" t="t" r="r" b="b"/>
              <a:pathLst>
                <a:path w="2876550" h="1866900">
                  <a:moveTo>
                    <a:pt x="609600" y="0"/>
                  </a:moveTo>
                  <a:lnTo>
                    <a:pt x="0" y="0"/>
                  </a:lnTo>
                  <a:lnTo>
                    <a:pt x="0" y="1399794"/>
                  </a:lnTo>
                  <a:lnTo>
                    <a:pt x="609600" y="1399794"/>
                  </a:lnTo>
                  <a:lnTo>
                    <a:pt x="609600" y="0"/>
                  </a:lnTo>
                  <a:close/>
                </a:path>
                <a:path w="2876550" h="1866900">
                  <a:moveTo>
                    <a:pt x="2876550" y="1123645"/>
                  </a:moveTo>
                  <a:lnTo>
                    <a:pt x="876300" y="1123645"/>
                  </a:lnTo>
                  <a:lnTo>
                    <a:pt x="876300" y="1866392"/>
                  </a:lnTo>
                  <a:lnTo>
                    <a:pt x="2876550" y="1866392"/>
                  </a:lnTo>
                  <a:lnTo>
                    <a:pt x="2876550" y="1123645"/>
                  </a:lnTo>
                  <a:close/>
                </a:path>
              </a:pathLst>
            </a:custGeom>
            <a:solidFill>
              <a:srgbClr val="CC9900">
                <a:alpha val="50195"/>
              </a:srgbClr>
            </a:solidFill>
          </p:spPr>
          <p:txBody>
            <a:bodyPr wrap="square" lIns="0" tIns="0" rIns="0" bIns="0" rtlCol="0"/>
            <a:lstStyle/>
            <a:p>
              <a:endParaRPr/>
            </a:p>
          </p:txBody>
        </p:sp>
        <p:sp>
          <p:nvSpPr>
            <p:cNvPr id="8" name="object 8"/>
            <p:cNvSpPr/>
            <p:nvPr/>
          </p:nvSpPr>
          <p:spPr>
            <a:xfrm>
              <a:off x="7024751" y="2909188"/>
              <a:ext cx="180975" cy="1371600"/>
            </a:xfrm>
            <a:custGeom>
              <a:avLst/>
              <a:gdLst/>
              <a:ahLst/>
              <a:cxnLst/>
              <a:rect l="l" t="t" r="r" b="b"/>
              <a:pathLst>
                <a:path w="180975" h="1371600">
                  <a:moveTo>
                    <a:pt x="180975" y="0"/>
                  </a:moveTo>
                  <a:lnTo>
                    <a:pt x="0" y="0"/>
                  </a:lnTo>
                  <a:lnTo>
                    <a:pt x="0" y="1371219"/>
                  </a:lnTo>
                  <a:lnTo>
                    <a:pt x="180975" y="1371219"/>
                  </a:lnTo>
                  <a:lnTo>
                    <a:pt x="180975" y="0"/>
                  </a:lnTo>
                  <a:close/>
                </a:path>
              </a:pathLst>
            </a:custGeom>
            <a:solidFill>
              <a:srgbClr val="4197B5">
                <a:alpha val="50195"/>
              </a:srgbClr>
            </a:solidFill>
          </p:spPr>
          <p:txBody>
            <a:bodyPr wrap="square" lIns="0" tIns="0" rIns="0" bIns="0" rtlCol="0"/>
            <a:lstStyle/>
            <a:p>
              <a:endParaRPr/>
            </a:p>
          </p:txBody>
        </p:sp>
        <p:sp>
          <p:nvSpPr>
            <p:cNvPr id="9" name="object 9"/>
            <p:cNvSpPr/>
            <p:nvPr/>
          </p:nvSpPr>
          <p:spPr>
            <a:xfrm>
              <a:off x="7024751" y="2909188"/>
              <a:ext cx="180975" cy="1371600"/>
            </a:xfrm>
            <a:custGeom>
              <a:avLst/>
              <a:gdLst/>
              <a:ahLst/>
              <a:cxnLst/>
              <a:rect l="l" t="t" r="r" b="b"/>
              <a:pathLst>
                <a:path w="180975" h="1371600">
                  <a:moveTo>
                    <a:pt x="0" y="1371219"/>
                  </a:moveTo>
                  <a:lnTo>
                    <a:pt x="180975" y="1371219"/>
                  </a:lnTo>
                  <a:lnTo>
                    <a:pt x="180975" y="0"/>
                  </a:lnTo>
                  <a:lnTo>
                    <a:pt x="0" y="0"/>
                  </a:lnTo>
                  <a:lnTo>
                    <a:pt x="0" y="1371219"/>
                  </a:lnTo>
                  <a:close/>
                </a:path>
              </a:pathLst>
            </a:custGeom>
            <a:ln w="9527">
              <a:solidFill>
                <a:srgbClr val="000000"/>
              </a:solidFill>
            </a:ln>
          </p:spPr>
          <p:txBody>
            <a:bodyPr wrap="square" lIns="0" tIns="0" rIns="0" bIns="0" rtlCol="0"/>
            <a:lstStyle/>
            <a:p>
              <a:endParaRPr/>
            </a:p>
          </p:txBody>
        </p:sp>
        <p:sp>
          <p:nvSpPr>
            <p:cNvPr id="10" name="object 10"/>
            <p:cNvSpPr/>
            <p:nvPr/>
          </p:nvSpPr>
          <p:spPr>
            <a:xfrm>
              <a:off x="8139176" y="3594798"/>
              <a:ext cx="1952625" cy="266700"/>
            </a:xfrm>
            <a:custGeom>
              <a:avLst/>
              <a:gdLst/>
              <a:ahLst/>
              <a:cxnLst/>
              <a:rect l="l" t="t" r="r" b="b"/>
              <a:pathLst>
                <a:path w="1952625" h="266700">
                  <a:moveTo>
                    <a:pt x="1952625" y="0"/>
                  </a:moveTo>
                  <a:lnTo>
                    <a:pt x="0" y="0"/>
                  </a:lnTo>
                  <a:lnTo>
                    <a:pt x="0" y="266636"/>
                  </a:lnTo>
                  <a:lnTo>
                    <a:pt x="1952625" y="266636"/>
                  </a:lnTo>
                  <a:lnTo>
                    <a:pt x="1952625" y="0"/>
                  </a:lnTo>
                  <a:close/>
                </a:path>
              </a:pathLst>
            </a:custGeom>
            <a:solidFill>
              <a:srgbClr val="4197B5">
                <a:alpha val="50195"/>
              </a:srgbClr>
            </a:solidFill>
          </p:spPr>
          <p:txBody>
            <a:bodyPr wrap="square" lIns="0" tIns="0" rIns="0" bIns="0" rtlCol="0"/>
            <a:lstStyle/>
            <a:p>
              <a:endParaRPr/>
            </a:p>
          </p:txBody>
        </p:sp>
        <p:sp>
          <p:nvSpPr>
            <p:cNvPr id="11" name="object 11"/>
            <p:cNvSpPr/>
            <p:nvPr/>
          </p:nvSpPr>
          <p:spPr>
            <a:xfrm>
              <a:off x="8139176" y="3594798"/>
              <a:ext cx="1952625" cy="266700"/>
            </a:xfrm>
            <a:custGeom>
              <a:avLst/>
              <a:gdLst/>
              <a:ahLst/>
              <a:cxnLst/>
              <a:rect l="l" t="t" r="r" b="b"/>
              <a:pathLst>
                <a:path w="1952625" h="266700">
                  <a:moveTo>
                    <a:pt x="0" y="266636"/>
                  </a:moveTo>
                  <a:lnTo>
                    <a:pt x="1952625" y="266636"/>
                  </a:lnTo>
                  <a:lnTo>
                    <a:pt x="1952625" y="0"/>
                  </a:lnTo>
                  <a:lnTo>
                    <a:pt x="0" y="0"/>
                  </a:lnTo>
                  <a:lnTo>
                    <a:pt x="0" y="266636"/>
                  </a:lnTo>
                  <a:close/>
                </a:path>
              </a:pathLst>
            </a:custGeom>
            <a:ln w="9527">
              <a:solidFill>
                <a:srgbClr val="000000"/>
              </a:solidFill>
            </a:ln>
          </p:spPr>
          <p:txBody>
            <a:bodyPr wrap="square" lIns="0" tIns="0" rIns="0" bIns="0" rtlCol="0"/>
            <a:lstStyle/>
            <a:p>
              <a:endParaRPr/>
            </a:p>
          </p:txBody>
        </p:sp>
        <p:sp>
          <p:nvSpPr>
            <p:cNvPr id="12" name="object 12"/>
            <p:cNvSpPr/>
            <p:nvPr/>
          </p:nvSpPr>
          <p:spPr>
            <a:xfrm>
              <a:off x="5624576" y="3042411"/>
              <a:ext cx="190500" cy="1371600"/>
            </a:xfrm>
            <a:custGeom>
              <a:avLst/>
              <a:gdLst/>
              <a:ahLst/>
              <a:cxnLst/>
              <a:rect l="l" t="t" r="r" b="b"/>
              <a:pathLst>
                <a:path w="190500" h="1371600">
                  <a:moveTo>
                    <a:pt x="190500" y="0"/>
                  </a:moveTo>
                  <a:lnTo>
                    <a:pt x="0" y="0"/>
                  </a:lnTo>
                  <a:lnTo>
                    <a:pt x="0" y="1371219"/>
                  </a:lnTo>
                  <a:lnTo>
                    <a:pt x="190500" y="1371219"/>
                  </a:lnTo>
                  <a:lnTo>
                    <a:pt x="190500" y="0"/>
                  </a:lnTo>
                  <a:close/>
                </a:path>
              </a:pathLst>
            </a:custGeom>
            <a:solidFill>
              <a:srgbClr val="4197B5">
                <a:alpha val="50195"/>
              </a:srgbClr>
            </a:solidFill>
          </p:spPr>
          <p:txBody>
            <a:bodyPr wrap="square" lIns="0" tIns="0" rIns="0" bIns="0" rtlCol="0"/>
            <a:lstStyle/>
            <a:p>
              <a:endParaRPr/>
            </a:p>
          </p:txBody>
        </p:sp>
        <p:sp>
          <p:nvSpPr>
            <p:cNvPr id="13" name="object 13"/>
            <p:cNvSpPr/>
            <p:nvPr/>
          </p:nvSpPr>
          <p:spPr>
            <a:xfrm>
              <a:off x="5624576" y="3042411"/>
              <a:ext cx="190500" cy="1371600"/>
            </a:xfrm>
            <a:custGeom>
              <a:avLst/>
              <a:gdLst/>
              <a:ahLst/>
              <a:cxnLst/>
              <a:rect l="l" t="t" r="r" b="b"/>
              <a:pathLst>
                <a:path w="190500" h="1371600">
                  <a:moveTo>
                    <a:pt x="0" y="1371219"/>
                  </a:moveTo>
                  <a:lnTo>
                    <a:pt x="190500" y="1371219"/>
                  </a:lnTo>
                  <a:lnTo>
                    <a:pt x="190500" y="0"/>
                  </a:lnTo>
                  <a:lnTo>
                    <a:pt x="0" y="0"/>
                  </a:lnTo>
                  <a:lnTo>
                    <a:pt x="0" y="1371219"/>
                  </a:lnTo>
                  <a:close/>
                </a:path>
              </a:pathLst>
            </a:custGeom>
            <a:ln w="9527">
              <a:solidFill>
                <a:srgbClr val="000000"/>
              </a:solidFill>
            </a:ln>
          </p:spPr>
          <p:txBody>
            <a:bodyPr wrap="square" lIns="0" tIns="0" rIns="0" bIns="0" rtlCol="0"/>
            <a:lstStyle/>
            <a:p>
              <a:endParaRPr/>
            </a:p>
          </p:txBody>
        </p:sp>
        <p:sp>
          <p:nvSpPr>
            <p:cNvPr id="14" name="object 14"/>
            <p:cNvSpPr/>
            <p:nvPr/>
          </p:nvSpPr>
          <p:spPr>
            <a:xfrm>
              <a:off x="6186423" y="4004259"/>
              <a:ext cx="1019175" cy="276225"/>
            </a:xfrm>
            <a:custGeom>
              <a:avLst/>
              <a:gdLst/>
              <a:ahLst/>
              <a:cxnLst/>
              <a:rect l="l" t="t" r="r" b="b"/>
              <a:pathLst>
                <a:path w="1019175" h="276225">
                  <a:moveTo>
                    <a:pt x="1019175" y="0"/>
                  </a:moveTo>
                  <a:lnTo>
                    <a:pt x="0" y="0"/>
                  </a:lnTo>
                  <a:lnTo>
                    <a:pt x="0" y="276148"/>
                  </a:lnTo>
                  <a:lnTo>
                    <a:pt x="1019175" y="276148"/>
                  </a:lnTo>
                  <a:lnTo>
                    <a:pt x="1019175" y="0"/>
                  </a:lnTo>
                  <a:close/>
                </a:path>
              </a:pathLst>
            </a:custGeom>
            <a:solidFill>
              <a:srgbClr val="4197B5">
                <a:alpha val="50195"/>
              </a:srgbClr>
            </a:solidFill>
          </p:spPr>
          <p:txBody>
            <a:bodyPr wrap="square" lIns="0" tIns="0" rIns="0" bIns="0" rtlCol="0"/>
            <a:lstStyle/>
            <a:p>
              <a:endParaRPr/>
            </a:p>
          </p:txBody>
        </p:sp>
        <p:sp>
          <p:nvSpPr>
            <p:cNvPr id="15" name="object 15"/>
            <p:cNvSpPr/>
            <p:nvPr/>
          </p:nvSpPr>
          <p:spPr>
            <a:xfrm>
              <a:off x="6186423" y="4004259"/>
              <a:ext cx="1019175" cy="276225"/>
            </a:xfrm>
            <a:custGeom>
              <a:avLst/>
              <a:gdLst/>
              <a:ahLst/>
              <a:cxnLst/>
              <a:rect l="l" t="t" r="r" b="b"/>
              <a:pathLst>
                <a:path w="1019175" h="276225">
                  <a:moveTo>
                    <a:pt x="0" y="276148"/>
                  </a:moveTo>
                  <a:lnTo>
                    <a:pt x="1019175" y="276148"/>
                  </a:lnTo>
                  <a:lnTo>
                    <a:pt x="1019175" y="0"/>
                  </a:lnTo>
                  <a:lnTo>
                    <a:pt x="0" y="0"/>
                  </a:lnTo>
                  <a:lnTo>
                    <a:pt x="0" y="276148"/>
                  </a:lnTo>
                  <a:close/>
                </a:path>
              </a:pathLst>
            </a:custGeom>
            <a:ln w="9527">
              <a:solidFill>
                <a:srgbClr val="000000"/>
              </a:solidFill>
            </a:ln>
          </p:spPr>
          <p:txBody>
            <a:bodyPr wrap="square" lIns="0" tIns="0" rIns="0" bIns="0" rtlCol="0"/>
            <a:lstStyle/>
            <a:p>
              <a:endParaRPr/>
            </a:p>
          </p:txBody>
        </p:sp>
        <p:sp>
          <p:nvSpPr>
            <p:cNvPr id="16" name="object 16"/>
            <p:cNvSpPr/>
            <p:nvPr/>
          </p:nvSpPr>
          <p:spPr>
            <a:xfrm>
              <a:off x="2695575" y="4580382"/>
              <a:ext cx="533400" cy="466725"/>
            </a:xfrm>
            <a:custGeom>
              <a:avLst/>
              <a:gdLst/>
              <a:ahLst/>
              <a:cxnLst/>
              <a:rect l="l" t="t" r="r" b="b"/>
              <a:pathLst>
                <a:path w="533400" h="466725">
                  <a:moveTo>
                    <a:pt x="533400" y="0"/>
                  </a:moveTo>
                  <a:lnTo>
                    <a:pt x="0" y="0"/>
                  </a:lnTo>
                  <a:lnTo>
                    <a:pt x="0" y="466598"/>
                  </a:lnTo>
                  <a:lnTo>
                    <a:pt x="533400" y="466598"/>
                  </a:lnTo>
                  <a:lnTo>
                    <a:pt x="533400" y="0"/>
                  </a:lnTo>
                  <a:close/>
                </a:path>
              </a:pathLst>
            </a:custGeom>
            <a:solidFill>
              <a:srgbClr val="FFFFFF"/>
            </a:solidFill>
          </p:spPr>
          <p:txBody>
            <a:bodyPr wrap="square" lIns="0" tIns="0" rIns="0" bIns="0" rtlCol="0"/>
            <a:lstStyle/>
            <a:p>
              <a:endParaRPr/>
            </a:p>
          </p:txBody>
        </p:sp>
      </p:grpSp>
      <p:sp>
        <p:nvSpPr>
          <p:cNvPr id="17" name="object 17"/>
          <p:cNvSpPr txBox="1"/>
          <p:nvPr/>
        </p:nvSpPr>
        <p:spPr>
          <a:xfrm>
            <a:off x="2999485" y="4616132"/>
            <a:ext cx="337185" cy="266065"/>
          </a:xfrm>
          <a:prstGeom prst="rect">
            <a:avLst/>
          </a:prstGeom>
        </p:spPr>
        <p:txBody>
          <a:bodyPr vert="horz" wrap="square" lIns="0" tIns="0" rIns="0" bIns="0" rtlCol="0">
            <a:spAutoFit/>
          </a:bodyPr>
          <a:lstStyle/>
          <a:p>
            <a:pPr marL="12700">
              <a:lnSpc>
                <a:spcPts val="2039"/>
              </a:lnSpc>
            </a:pPr>
            <a:r>
              <a:rPr sz="2700" i="1" baseline="-30864">
                <a:latin typeface="Calibri"/>
                <a:cs typeface="Calibri"/>
              </a:rPr>
              <a:t>X</a:t>
            </a:r>
            <a:r>
              <a:rPr sz="2700" i="1" spc="284" baseline="-30864">
                <a:latin typeface="Calibri"/>
                <a:cs typeface="Calibri"/>
              </a:rPr>
              <a:t> </a:t>
            </a:r>
            <a:r>
              <a:rPr sz="1550" i="1" spc="-50">
                <a:solidFill>
                  <a:srgbClr val="4197B5"/>
                </a:solidFill>
                <a:latin typeface="Lucida Sans"/>
                <a:cs typeface="Lucida Sans"/>
              </a:rPr>
              <a:t>k</a:t>
            </a:r>
            <a:endParaRPr sz="1550">
              <a:latin typeface="Lucida Sans"/>
              <a:cs typeface="Lucida Sans"/>
            </a:endParaRPr>
          </a:p>
        </p:txBody>
      </p:sp>
      <p:grpSp>
        <p:nvGrpSpPr>
          <p:cNvPr id="18" name="object 18"/>
          <p:cNvGrpSpPr/>
          <p:nvPr/>
        </p:nvGrpSpPr>
        <p:grpSpPr>
          <a:xfrm>
            <a:off x="6210300" y="2990088"/>
            <a:ext cx="1000125" cy="1219200"/>
            <a:chOff x="6210300" y="2990088"/>
            <a:chExt cx="1000125" cy="1219200"/>
          </a:xfrm>
        </p:grpSpPr>
        <p:sp>
          <p:nvSpPr>
            <p:cNvPr id="19" name="object 19"/>
            <p:cNvSpPr/>
            <p:nvPr/>
          </p:nvSpPr>
          <p:spPr>
            <a:xfrm>
              <a:off x="6210300" y="2990087"/>
              <a:ext cx="657225" cy="790575"/>
            </a:xfrm>
            <a:custGeom>
              <a:avLst/>
              <a:gdLst/>
              <a:ahLst/>
              <a:cxnLst/>
              <a:rect l="l" t="t" r="r" b="b"/>
              <a:pathLst>
                <a:path w="657225" h="790575">
                  <a:moveTo>
                    <a:pt x="304800" y="157099"/>
                  </a:moveTo>
                  <a:lnTo>
                    <a:pt x="297027" y="107454"/>
                  </a:lnTo>
                  <a:lnTo>
                    <a:pt x="275399" y="64338"/>
                  </a:lnTo>
                  <a:lnTo>
                    <a:pt x="242417" y="30327"/>
                  </a:lnTo>
                  <a:lnTo>
                    <a:pt x="200571" y="8013"/>
                  </a:lnTo>
                  <a:lnTo>
                    <a:pt x="152400" y="0"/>
                  </a:lnTo>
                  <a:lnTo>
                    <a:pt x="104216" y="8013"/>
                  </a:lnTo>
                  <a:lnTo>
                    <a:pt x="62369" y="30327"/>
                  </a:lnTo>
                  <a:lnTo>
                    <a:pt x="29387" y="64338"/>
                  </a:lnTo>
                  <a:lnTo>
                    <a:pt x="7759" y="107454"/>
                  </a:lnTo>
                  <a:lnTo>
                    <a:pt x="0" y="157099"/>
                  </a:lnTo>
                  <a:lnTo>
                    <a:pt x="7759" y="206756"/>
                  </a:lnTo>
                  <a:lnTo>
                    <a:pt x="29387" y="249872"/>
                  </a:lnTo>
                  <a:lnTo>
                    <a:pt x="62369" y="283883"/>
                  </a:lnTo>
                  <a:lnTo>
                    <a:pt x="104216" y="306197"/>
                  </a:lnTo>
                  <a:lnTo>
                    <a:pt x="152400" y="314198"/>
                  </a:lnTo>
                  <a:lnTo>
                    <a:pt x="200571" y="306197"/>
                  </a:lnTo>
                  <a:lnTo>
                    <a:pt x="242417" y="283883"/>
                  </a:lnTo>
                  <a:lnTo>
                    <a:pt x="275399" y="249872"/>
                  </a:lnTo>
                  <a:lnTo>
                    <a:pt x="297027" y="206756"/>
                  </a:lnTo>
                  <a:lnTo>
                    <a:pt x="304800" y="157099"/>
                  </a:lnTo>
                  <a:close/>
                </a:path>
                <a:path w="657225" h="790575">
                  <a:moveTo>
                    <a:pt x="657225" y="661797"/>
                  </a:moveTo>
                  <a:lnTo>
                    <a:pt x="647115" y="611771"/>
                  </a:lnTo>
                  <a:lnTo>
                    <a:pt x="619582" y="570915"/>
                  </a:lnTo>
                  <a:lnTo>
                    <a:pt x="578726" y="543382"/>
                  </a:lnTo>
                  <a:lnTo>
                    <a:pt x="528701" y="533273"/>
                  </a:lnTo>
                  <a:lnTo>
                    <a:pt x="478586" y="543382"/>
                  </a:lnTo>
                  <a:lnTo>
                    <a:pt x="437705" y="570915"/>
                  </a:lnTo>
                  <a:lnTo>
                    <a:pt x="410146" y="611771"/>
                  </a:lnTo>
                  <a:lnTo>
                    <a:pt x="400050" y="661797"/>
                  </a:lnTo>
                  <a:lnTo>
                    <a:pt x="410146" y="711835"/>
                  </a:lnTo>
                  <a:lnTo>
                    <a:pt x="437705" y="752690"/>
                  </a:lnTo>
                  <a:lnTo>
                    <a:pt x="478586" y="780224"/>
                  </a:lnTo>
                  <a:lnTo>
                    <a:pt x="528701" y="790321"/>
                  </a:lnTo>
                  <a:lnTo>
                    <a:pt x="578726" y="780224"/>
                  </a:lnTo>
                  <a:lnTo>
                    <a:pt x="619582" y="752690"/>
                  </a:lnTo>
                  <a:lnTo>
                    <a:pt x="647115" y="711835"/>
                  </a:lnTo>
                  <a:lnTo>
                    <a:pt x="657225" y="661797"/>
                  </a:lnTo>
                  <a:close/>
                </a:path>
              </a:pathLst>
            </a:custGeom>
            <a:solidFill>
              <a:srgbClr val="FFACF8"/>
            </a:solidFill>
          </p:spPr>
          <p:txBody>
            <a:bodyPr wrap="square" lIns="0" tIns="0" rIns="0" bIns="0" rtlCol="0"/>
            <a:lstStyle/>
            <a:p>
              <a:endParaRPr/>
            </a:p>
          </p:txBody>
        </p:sp>
        <p:pic>
          <p:nvPicPr>
            <p:cNvPr id="20" name="object 20"/>
            <p:cNvPicPr/>
            <p:nvPr/>
          </p:nvPicPr>
          <p:blipFill>
            <a:blip r:embed="rId3" cstate="print"/>
            <a:stretch>
              <a:fillRect/>
            </a:stretch>
          </p:blipFill>
          <p:spPr>
            <a:xfrm>
              <a:off x="7038975" y="4037584"/>
              <a:ext cx="171450" cy="171323"/>
            </a:xfrm>
            <a:prstGeom prst="rect">
              <a:avLst/>
            </a:prstGeom>
          </p:spPr>
        </p:pic>
      </p:grpSp>
      <p:sp>
        <p:nvSpPr>
          <p:cNvPr id="21" name="object 21"/>
          <p:cNvSpPr txBox="1">
            <a:spLocks noGrp="1"/>
          </p:cNvSpPr>
          <p:nvPr>
            <p:ph type="sldNum" sz="quarter" idx="7"/>
          </p:nvPr>
        </p:nvSpPr>
        <p:spPr>
          <a:xfrm>
            <a:off x="460057" y="6521193"/>
            <a:ext cx="280034" cy="2317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pPr>
            <a:fld id="{81D60167-4931-47E6-BA6A-407CBD079E47}" type="slidenum">
              <a:rPr lang="en-US" altLang="ja-JP" spc="-50" smtClean="0"/>
              <a:pPr marL="38100">
                <a:lnSpc>
                  <a:spcPts val="1450"/>
                </a:lnSpc>
              </a:pPr>
              <a:t>81</a:t>
            </a:fld>
            <a:endParaRPr spc="-25"/>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3618" y="0"/>
            <a:ext cx="10515600" cy="1325563"/>
          </a:xfrm>
          <a:prstGeom prst="rect">
            <a:avLst/>
          </a:prstGeom>
        </p:spPr>
        <p:txBody>
          <a:bodyPr vert="horz" wrap="square" lIns="0" tIns="259778" rIns="0" bIns="0" rtlCol="0">
            <a:spAutoFit/>
          </a:bodyPr>
          <a:lstStyle/>
          <a:p>
            <a:pPr marL="12700">
              <a:lnSpc>
                <a:spcPct val="100000"/>
              </a:lnSpc>
              <a:spcBef>
                <a:spcPts val="130"/>
              </a:spcBef>
            </a:pPr>
            <a:r>
              <a:t>Hacks</a:t>
            </a:r>
            <a:r>
              <a:rPr spc="-15"/>
              <a:t> </a:t>
            </a:r>
            <a:r>
              <a:t>to</a:t>
            </a:r>
            <a:r>
              <a:rPr spc="-5"/>
              <a:t> </a:t>
            </a:r>
            <a:r>
              <a:rPr spc="-50"/>
              <a:t>X</a:t>
            </a:r>
          </a:p>
        </p:txBody>
      </p:sp>
      <p:sp>
        <p:nvSpPr>
          <p:cNvPr id="4" name="object 4"/>
          <p:cNvSpPr txBox="1">
            <a:spLocks noGrp="1"/>
          </p:cNvSpPr>
          <p:nvPr>
            <p:ph type="sldNum" sz="quarter" idx="7"/>
          </p:nvPr>
        </p:nvSpPr>
        <p:spPr>
          <a:xfrm>
            <a:off x="460057" y="6521193"/>
            <a:ext cx="280034" cy="2317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pPr>
            <a:fld id="{81D60167-4931-47E6-BA6A-407CBD079E47}" type="slidenum">
              <a:rPr lang="en-US" altLang="ja-JP" spc="-50" smtClean="0"/>
              <a:pPr marL="38100">
                <a:lnSpc>
                  <a:spcPts val="1450"/>
                </a:lnSpc>
              </a:pPr>
              <a:t>82</a:t>
            </a:fld>
            <a:endParaRPr spc="-25"/>
          </a:p>
        </p:txBody>
      </p:sp>
      <p:sp>
        <p:nvSpPr>
          <p:cNvPr id="3" name="object 3"/>
          <p:cNvSpPr txBox="1"/>
          <p:nvPr/>
        </p:nvSpPr>
        <p:spPr>
          <a:xfrm>
            <a:off x="485457" y="1158303"/>
            <a:ext cx="10676255" cy="4491990"/>
          </a:xfrm>
          <a:prstGeom prst="rect">
            <a:avLst/>
          </a:prstGeom>
        </p:spPr>
        <p:txBody>
          <a:bodyPr vert="horz" wrap="square" lIns="0" tIns="12700" rIns="0" bIns="0" rtlCol="0">
            <a:spAutoFit/>
          </a:bodyPr>
          <a:lstStyle/>
          <a:p>
            <a:pPr marL="355600" indent="-342900">
              <a:lnSpc>
                <a:spcPct val="100000"/>
              </a:lnSpc>
              <a:spcBef>
                <a:spcPts val="100"/>
              </a:spcBef>
              <a:buClr>
                <a:srgbClr val="8B1515"/>
              </a:buClr>
              <a:buFont typeface="Times New Roman"/>
              <a:buChar char="•"/>
              <a:tabLst>
                <a:tab pos="355600" algn="l"/>
              </a:tabLst>
            </a:pPr>
            <a:r>
              <a:rPr sz="2400">
                <a:latin typeface="Calibri"/>
                <a:cs typeface="Calibri"/>
              </a:rPr>
              <a:t>Running</a:t>
            </a:r>
            <a:r>
              <a:rPr sz="2400" spc="-50">
                <a:latin typeface="Calibri"/>
                <a:cs typeface="Calibri"/>
              </a:rPr>
              <a:t> </a:t>
            </a:r>
            <a:r>
              <a:rPr sz="2400">
                <a:latin typeface="Calibri"/>
                <a:cs typeface="Calibri"/>
              </a:rPr>
              <a:t>an</a:t>
            </a:r>
            <a:r>
              <a:rPr sz="2400" spc="-35">
                <a:latin typeface="Calibri"/>
                <a:cs typeface="Calibri"/>
              </a:rPr>
              <a:t> </a:t>
            </a:r>
            <a:r>
              <a:rPr sz="2400">
                <a:latin typeface="Calibri"/>
                <a:cs typeface="Calibri"/>
              </a:rPr>
              <a:t>SVD</a:t>
            </a:r>
            <a:r>
              <a:rPr sz="2400" spc="-25">
                <a:latin typeface="Calibri"/>
                <a:cs typeface="Calibri"/>
              </a:rPr>
              <a:t> </a:t>
            </a:r>
            <a:r>
              <a:rPr sz="2400">
                <a:latin typeface="Calibri"/>
                <a:cs typeface="Calibri"/>
              </a:rPr>
              <a:t>on</a:t>
            </a:r>
            <a:r>
              <a:rPr sz="2400" spc="-30">
                <a:latin typeface="Calibri"/>
                <a:cs typeface="Calibri"/>
              </a:rPr>
              <a:t> </a:t>
            </a:r>
            <a:r>
              <a:rPr sz="2400">
                <a:latin typeface="Calibri"/>
                <a:cs typeface="Calibri"/>
              </a:rPr>
              <a:t>raw</a:t>
            </a:r>
            <a:r>
              <a:rPr sz="2400" spc="-40">
                <a:latin typeface="Calibri"/>
                <a:cs typeface="Calibri"/>
              </a:rPr>
              <a:t> </a:t>
            </a:r>
            <a:r>
              <a:rPr sz="2400">
                <a:latin typeface="Calibri"/>
                <a:cs typeface="Calibri"/>
              </a:rPr>
              <a:t>counts</a:t>
            </a:r>
            <a:r>
              <a:rPr sz="2400" spc="-10">
                <a:latin typeface="Calibri"/>
                <a:cs typeface="Calibri"/>
              </a:rPr>
              <a:t> </a:t>
            </a:r>
            <a:r>
              <a:rPr sz="2400">
                <a:latin typeface="Calibri"/>
                <a:cs typeface="Calibri"/>
              </a:rPr>
              <a:t>doesn’t</a:t>
            </a:r>
            <a:r>
              <a:rPr sz="2400" spc="-25">
                <a:latin typeface="Calibri"/>
                <a:cs typeface="Calibri"/>
              </a:rPr>
              <a:t> </a:t>
            </a:r>
            <a:r>
              <a:rPr sz="2400">
                <a:latin typeface="Calibri"/>
                <a:cs typeface="Calibri"/>
              </a:rPr>
              <a:t>work</a:t>
            </a:r>
            <a:r>
              <a:rPr sz="2400" spc="-80">
                <a:latin typeface="Calibri"/>
                <a:cs typeface="Calibri"/>
              </a:rPr>
              <a:t> </a:t>
            </a:r>
            <a:r>
              <a:rPr sz="2400" spc="-10">
                <a:latin typeface="Calibri"/>
                <a:cs typeface="Calibri"/>
              </a:rPr>
              <a:t>well!!!</a:t>
            </a:r>
            <a:endParaRPr sz="2400">
              <a:latin typeface="Calibri"/>
              <a:cs typeface="Calibri"/>
            </a:endParaRPr>
          </a:p>
          <a:p>
            <a:pPr>
              <a:lnSpc>
                <a:spcPct val="100000"/>
              </a:lnSpc>
              <a:spcBef>
                <a:spcPts val="1095"/>
              </a:spcBef>
              <a:buClr>
                <a:srgbClr val="8B1515"/>
              </a:buClr>
              <a:buFont typeface="Times New Roman"/>
              <a:buChar char="•"/>
            </a:pPr>
            <a:endParaRPr sz="2400">
              <a:latin typeface="Calibri"/>
              <a:cs typeface="Calibri"/>
            </a:endParaRPr>
          </a:p>
          <a:p>
            <a:pPr marL="355600" indent="-342900">
              <a:lnSpc>
                <a:spcPct val="100000"/>
              </a:lnSpc>
              <a:spcBef>
                <a:spcPts val="5"/>
              </a:spcBef>
              <a:buClr>
                <a:srgbClr val="8B1515"/>
              </a:buClr>
              <a:buFont typeface="Times New Roman"/>
              <a:buChar char="•"/>
              <a:tabLst>
                <a:tab pos="355600" algn="l"/>
              </a:tabLst>
            </a:pPr>
            <a:r>
              <a:rPr sz="2400">
                <a:latin typeface="Calibri"/>
                <a:cs typeface="Calibri"/>
              </a:rPr>
              <a:t>Scaling</a:t>
            </a:r>
            <a:r>
              <a:rPr sz="2400" spc="-40">
                <a:latin typeface="Calibri"/>
                <a:cs typeface="Calibri"/>
              </a:rPr>
              <a:t> </a:t>
            </a:r>
            <a:r>
              <a:rPr sz="2400">
                <a:latin typeface="Calibri"/>
                <a:cs typeface="Calibri"/>
              </a:rPr>
              <a:t>the</a:t>
            </a:r>
            <a:r>
              <a:rPr sz="2400" spc="-30">
                <a:latin typeface="Calibri"/>
                <a:cs typeface="Calibri"/>
              </a:rPr>
              <a:t> </a:t>
            </a:r>
            <a:r>
              <a:rPr sz="2400">
                <a:latin typeface="Calibri"/>
                <a:cs typeface="Calibri"/>
              </a:rPr>
              <a:t>counts</a:t>
            </a:r>
            <a:r>
              <a:rPr sz="2400" spc="-75">
                <a:latin typeface="Calibri"/>
                <a:cs typeface="Calibri"/>
              </a:rPr>
              <a:t> </a:t>
            </a:r>
            <a:r>
              <a:rPr sz="2400">
                <a:latin typeface="Calibri"/>
                <a:cs typeface="Calibri"/>
              </a:rPr>
              <a:t>in</a:t>
            </a:r>
            <a:r>
              <a:rPr sz="2400" spc="-25">
                <a:latin typeface="Calibri"/>
                <a:cs typeface="Calibri"/>
              </a:rPr>
              <a:t> </a:t>
            </a:r>
            <a:r>
              <a:rPr sz="2400">
                <a:latin typeface="Calibri"/>
                <a:cs typeface="Calibri"/>
              </a:rPr>
              <a:t>the</a:t>
            </a:r>
            <a:r>
              <a:rPr sz="2400" spc="-30">
                <a:latin typeface="Calibri"/>
                <a:cs typeface="Calibri"/>
              </a:rPr>
              <a:t> </a:t>
            </a:r>
            <a:r>
              <a:rPr sz="2400">
                <a:latin typeface="Calibri"/>
                <a:cs typeface="Calibri"/>
              </a:rPr>
              <a:t>cells can</a:t>
            </a:r>
            <a:r>
              <a:rPr sz="2400" spc="-25">
                <a:latin typeface="Calibri"/>
                <a:cs typeface="Calibri"/>
              </a:rPr>
              <a:t> </a:t>
            </a:r>
            <a:r>
              <a:rPr sz="2400">
                <a:latin typeface="Calibri"/>
                <a:cs typeface="Calibri"/>
              </a:rPr>
              <a:t>help</a:t>
            </a:r>
            <a:r>
              <a:rPr sz="2400" spc="-55">
                <a:latin typeface="Calibri"/>
                <a:cs typeface="Calibri"/>
              </a:rPr>
              <a:t> </a:t>
            </a:r>
            <a:r>
              <a:rPr sz="2400" b="1" i="1">
                <a:latin typeface="Calibri"/>
                <a:cs typeface="Calibri"/>
              </a:rPr>
              <a:t>a</a:t>
            </a:r>
            <a:r>
              <a:rPr sz="2400" b="1" i="1" spc="-35">
                <a:latin typeface="Calibri"/>
                <a:cs typeface="Calibri"/>
              </a:rPr>
              <a:t> </a:t>
            </a:r>
            <a:r>
              <a:rPr sz="2400" b="1" i="1" spc="-25">
                <a:latin typeface="Calibri"/>
                <a:cs typeface="Calibri"/>
              </a:rPr>
              <a:t>lot</a:t>
            </a:r>
            <a:endParaRPr sz="2400">
              <a:latin typeface="Calibri"/>
              <a:cs typeface="Calibri"/>
            </a:endParaRPr>
          </a:p>
          <a:p>
            <a:pPr marL="813435" marR="5080" lvl="1" indent="-457834">
              <a:lnSpc>
                <a:spcPct val="101600"/>
              </a:lnSpc>
              <a:spcBef>
                <a:spcPts val="525"/>
              </a:spcBef>
              <a:buClr>
                <a:srgbClr val="007B92"/>
              </a:buClr>
              <a:buFont typeface="Arial"/>
              <a:buChar char="•"/>
              <a:tabLst>
                <a:tab pos="813435" algn="l"/>
              </a:tabLst>
            </a:pPr>
            <a:r>
              <a:rPr sz="2400">
                <a:latin typeface="Calibri"/>
                <a:cs typeface="Calibri"/>
              </a:rPr>
              <a:t>Problem:</a:t>
            </a:r>
            <a:r>
              <a:rPr sz="2400" spc="-75">
                <a:latin typeface="Calibri"/>
                <a:cs typeface="Calibri"/>
              </a:rPr>
              <a:t> </a:t>
            </a:r>
            <a:r>
              <a:rPr sz="2400">
                <a:latin typeface="Calibri"/>
                <a:cs typeface="Calibri"/>
              </a:rPr>
              <a:t>function</a:t>
            </a:r>
            <a:r>
              <a:rPr sz="2400" spc="-50">
                <a:latin typeface="Calibri"/>
                <a:cs typeface="Calibri"/>
              </a:rPr>
              <a:t> </a:t>
            </a:r>
            <a:r>
              <a:rPr sz="2400">
                <a:latin typeface="Calibri"/>
                <a:cs typeface="Calibri"/>
              </a:rPr>
              <a:t>words</a:t>
            </a:r>
            <a:r>
              <a:rPr sz="2400" spc="-25">
                <a:latin typeface="Calibri"/>
                <a:cs typeface="Calibri"/>
              </a:rPr>
              <a:t> </a:t>
            </a:r>
            <a:r>
              <a:rPr sz="2400">
                <a:latin typeface="Calibri"/>
                <a:cs typeface="Calibri"/>
              </a:rPr>
              <a:t>(</a:t>
            </a:r>
            <a:r>
              <a:rPr sz="2400" i="1">
                <a:latin typeface="Calibri"/>
                <a:cs typeface="Calibri"/>
              </a:rPr>
              <a:t>the,</a:t>
            </a:r>
            <a:r>
              <a:rPr sz="2400" i="1" spc="-55">
                <a:latin typeface="Calibri"/>
                <a:cs typeface="Calibri"/>
              </a:rPr>
              <a:t> </a:t>
            </a:r>
            <a:r>
              <a:rPr sz="2400" i="1">
                <a:latin typeface="Calibri"/>
                <a:cs typeface="Calibri"/>
              </a:rPr>
              <a:t>he,</a:t>
            </a:r>
            <a:r>
              <a:rPr sz="2400" i="1" spc="-55">
                <a:latin typeface="Calibri"/>
                <a:cs typeface="Calibri"/>
              </a:rPr>
              <a:t> </a:t>
            </a:r>
            <a:r>
              <a:rPr sz="2400" i="1">
                <a:latin typeface="Calibri"/>
                <a:cs typeface="Calibri"/>
              </a:rPr>
              <a:t>has</a:t>
            </a:r>
            <a:r>
              <a:rPr sz="2400">
                <a:latin typeface="Calibri"/>
                <a:cs typeface="Calibri"/>
              </a:rPr>
              <a:t>)</a:t>
            </a:r>
            <a:r>
              <a:rPr sz="2400" spc="-40">
                <a:latin typeface="Calibri"/>
                <a:cs typeface="Calibri"/>
              </a:rPr>
              <a:t> </a:t>
            </a:r>
            <a:r>
              <a:rPr sz="2400">
                <a:latin typeface="Calibri"/>
                <a:cs typeface="Calibri"/>
              </a:rPr>
              <a:t>are</a:t>
            </a:r>
            <a:r>
              <a:rPr sz="2400" spc="10">
                <a:latin typeface="Calibri"/>
                <a:cs typeface="Calibri"/>
              </a:rPr>
              <a:t> </a:t>
            </a:r>
            <a:r>
              <a:rPr sz="2400">
                <a:latin typeface="Calibri"/>
                <a:cs typeface="Calibri"/>
              </a:rPr>
              <a:t>too</a:t>
            </a:r>
            <a:r>
              <a:rPr sz="2400" spc="-50">
                <a:latin typeface="Calibri"/>
                <a:cs typeface="Calibri"/>
              </a:rPr>
              <a:t> </a:t>
            </a:r>
            <a:r>
              <a:rPr sz="2400">
                <a:latin typeface="Calibri"/>
                <a:cs typeface="Calibri"/>
              </a:rPr>
              <a:t>frequent</a:t>
            </a:r>
            <a:r>
              <a:rPr sz="2400" spc="-50">
                <a:latin typeface="Calibri"/>
                <a:cs typeface="Calibri"/>
              </a:rPr>
              <a:t> </a:t>
            </a:r>
            <a:r>
              <a:rPr sz="2400" spc="-240">
                <a:latin typeface="Wingdings"/>
                <a:cs typeface="Wingdings"/>
              </a:rPr>
              <a:t></a:t>
            </a:r>
            <a:r>
              <a:rPr sz="2400" spc="-65">
                <a:latin typeface="Times New Roman"/>
                <a:cs typeface="Times New Roman"/>
              </a:rPr>
              <a:t> </a:t>
            </a:r>
            <a:r>
              <a:rPr sz="2400">
                <a:latin typeface="Calibri"/>
                <a:cs typeface="Calibri"/>
              </a:rPr>
              <a:t>syntax</a:t>
            </a:r>
            <a:r>
              <a:rPr sz="2400" spc="-50">
                <a:latin typeface="Calibri"/>
                <a:cs typeface="Calibri"/>
              </a:rPr>
              <a:t> </a:t>
            </a:r>
            <a:r>
              <a:rPr sz="2400">
                <a:latin typeface="Calibri"/>
                <a:cs typeface="Calibri"/>
              </a:rPr>
              <a:t>has</a:t>
            </a:r>
            <a:r>
              <a:rPr sz="2400" spc="-25">
                <a:latin typeface="Calibri"/>
                <a:cs typeface="Calibri"/>
              </a:rPr>
              <a:t> </a:t>
            </a:r>
            <a:r>
              <a:rPr sz="2400">
                <a:latin typeface="Calibri"/>
                <a:cs typeface="Calibri"/>
              </a:rPr>
              <a:t>too</a:t>
            </a:r>
            <a:r>
              <a:rPr sz="2400" spc="-50">
                <a:latin typeface="Calibri"/>
                <a:cs typeface="Calibri"/>
              </a:rPr>
              <a:t> </a:t>
            </a:r>
            <a:r>
              <a:rPr sz="2400" spc="-20">
                <a:latin typeface="Calibri"/>
                <a:cs typeface="Calibri"/>
              </a:rPr>
              <a:t>much </a:t>
            </a:r>
            <a:r>
              <a:rPr sz="2400">
                <a:latin typeface="Calibri"/>
                <a:cs typeface="Calibri"/>
              </a:rPr>
              <a:t>impact.</a:t>
            </a:r>
            <a:r>
              <a:rPr sz="2400" spc="-65">
                <a:latin typeface="Calibri"/>
                <a:cs typeface="Calibri"/>
              </a:rPr>
              <a:t> </a:t>
            </a:r>
            <a:r>
              <a:rPr sz="2400">
                <a:latin typeface="Calibri"/>
                <a:cs typeface="Calibri"/>
              </a:rPr>
              <a:t>Some</a:t>
            </a:r>
            <a:r>
              <a:rPr sz="2400" spc="-50">
                <a:latin typeface="Calibri"/>
                <a:cs typeface="Calibri"/>
              </a:rPr>
              <a:t> </a:t>
            </a:r>
            <a:r>
              <a:rPr sz="2400" spc="-10">
                <a:latin typeface="Calibri"/>
                <a:cs typeface="Calibri"/>
              </a:rPr>
              <a:t>fixes:</a:t>
            </a:r>
            <a:endParaRPr sz="2400">
              <a:latin typeface="Calibri"/>
              <a:cs typeface="Calibri"/>
            </a:endParaRPr>
          </a:p>
          <a:p>
            <a:pPr marL="1271270" lvl="2" indent="-457834">
              <a:lnSpc>
                <a:spcPct val="100000"/>
              </a:lnSpc>
              <a:spcBef>
                <a:spcPts val="450"/>
              </a:spcBef>
              <a:buClr>
                <a:srgbClr val="8B1515"/>
              </a:buClr>
              <a:buFont typeface="Arial"/>
              <a:buChar char="•"/>
              <a:tabLst>
                <a:tab pos="1271270" algn="l"/>
              </a:tabLst>
            </a:pPr>
            <a:r>
              <a:rPr sz="2000">
                <a:latin typeface="Calibri"/>
                <a:cs typeface="Calibri"/>
              </a:rPr>
              <a:t>log</a:t>
            </a:r>
            <a:r>
              <a:rPr sz="2000" spc="5">
                <a:latin typeface="Calibri"/>
                <a:cs typeface="Calibri"/>
              </a:rPr>
              <a:t> </a:t>
            </a:r>
            <a:r>
              <a:rPr sz="2000">
                <a:latin typeface="Calibri"/>
                <a:cs typeface="Calibri"/>
              </a:rPr>
              <a:t>the</a:t>
            </a:r>
            <a:r>
              <a:rPr sz="2000" spc="-40">
                <a:latin typeface="Calibri"/>
                <a:cs typeface="Calibri"/>
              </a:rPr>
              <a:t> </a:t>
            </a:r>
            <a:r>
              <a:rPr sz="2000" spc="-10">
                <a:latin typeface="Calibri"/>
                <a:cs typeface="Calibri"/>
              </a:rPr>
              <a:t>frequencies</a:t>
            </a:r>
            <a:endParaRPr sz="2000">
              <a:latin typeface="Calibri"/>
              <a:cs typeface="Calibri"/>
            </a:endParaRPr>
          </a:p>
          <a:p>
            <a:pPr marL="1271270" lvl="2" indent="-457834">
              <a:lnSpc>
                <a:spcPct val="100000"/>
              </a:lnSpc>
              <a:spcBef>
                <a:spcPts val="530"/>
              </a:spcBef>
              <a:buClr>
                <a:srgbClr val="8B1515"/>
              </a:buClr>
              <a:buFont typeface="Arial"/>
              <a:buChar char="•"/>
              <a:tabLst>
                <a:tab pos="1271270" algn="l"/>
              </a:tabLst>
            </a:pPr>
            <a:r>
              <a:rPr sz="2000">
                <a:latin typeface="Calibri"/>
                <a:cs typeface="Calibri"/>
              </a:rPr>
              <a:t>min(</a:t>
            </a:r>
            <a:r>
              <a:rPr sz="2000" i="1">
                <a:latin typeface="Calibri"/>
                <a:cs typeface="Calibri"/>
              </a:rPr>
              <a:t>X</a:t>
            </a:r>
            <a:r>
              <a:rPr sz="2000">
                <a:latin typeface="Calibri"/>
                <a:cs typeface="Calibri"/>
              </a:rPr>
              <a:t>,</a:t>
            </a:r>
            <a:r>
              <a:rPr sz="2000" spc="-20">
                <a:latin typeface="Calibri"/>
                <a:cs typeface="Calibri"/>
              </a:rPr>
              <a:t> </a:t>
            </a:r>
            <a:r>
              <a:rPr sz="2000" i="1">
                <a:latin typeface="Calibri"/>
                <a:cs typeface="Calibri"/>
              </a:rPr>
              <a:t>t</a:t>
            </a:r>
            <a:r>
              <a:rPr sz="2000">
                <a:latin typeface="Calibri"/>
                <a:cs typeface="Calibri"/>
              </a:rPr>
              <a:t>),</a:t>
            </a:r>
            <a:r>
              <a:rPr sz="2000" spc="5">
                <a:latin typeface="Calibri"/>
                <a:cs typeface="Calibri"/>
              </a:rPr>
              <a:t> </a:t>
            </a:r>
            <a:r>
              <a:rPr sz="2000">
                <a:latin typeface="Calibri"/>
                <a:cs typeface="Calibri"/>
              </a:rPr>
              <a:t>with</a:t>
            </a:r>
            <a:r>
              <a:rPr sz="2000" spc="-25">
                <a:latin typeface="Calibri"/>
                <a:cs typeface="Calibri"/>
              </a:rPr>
              <a:t> </a:t>
            </a:r>
            <a:r>
              <a:rPr sz="2000" i="1">
                <a:latin typeface="Calibri"/>
                <a:cs typeface="Calibri"/>
              </a:rPr>
              <a:t>t</a:t>
            </a:r>
            <a:r>
              <a:rPr sz="2000" i="1" spc="-20">
                <a:latin typeface="Calibri"/>
                <a:cs typeface="Calibri"/>
              </a:rPr>
              <a:t> </a:t>
            </a:r>
            <a:r>
              <a:rPr sz="2000">
                <a:latin typeface="Calibri"/>
                <a:cs typeface="Calibri"/>
              </a:rPr>
              <a:t>≈</a:t>
            </a:r>
            <a:r>
              <a:rPr sz="2000" spc="-50">
                <a:latin typeface="Calibri"/>
                <a:cs typeface="Calibri"/>
              </a:rPr>
              <a:t> </a:t>
            </a:r>
            <a:r>
              <a:rPr sz="2000" spc="-25">
                <a:latin typeface="Calibri"/>
                <a:cs typeface="Calibri"/>
              </a:rPr>
              <a:t>100</a:t>
            </a:r>
            <a:endParaRPr sz="2000">
              <a:latin typeface="Calibri"/>
              <a:cs typeface="Calibri"/>
            </a:endParaRPr>
          </a:p>
          <a:p>
            <a:pPr marL="1271270" lvl="2" indent="-457834">
              <a:lnSpc>
                <a:spcPct val="100000"/>
              </a:lnSpc>
              <a:spcBef>
                <a:spcPts val="455"/>
              </a:spcBef>
              <a:buClr>
                <a:srgbClr val="8B1515"/>
              </a:buClr>
              <a:buFont typeface="Arial"/>
              <a:buChar char="•"/>
              <a:tabLst>
                <a:tab pos="1271270" algn="l"/>
              </a:tabLst>
            </a:pPr>
            <a:r>
              <a:rPr sz="2000">
                <a:latin typeface="Calibri"/>
                <a:cs typeface="Calibri"/>
              </a:rPr>
              <a:t>Ignore</a:t>
            </a:r>
            <a:r>
              <a:rPr sz="2000" spc="-40">
                <a:latin typeface="Calibri"/>
                <a:cs typeface="Calibri"/>
              </a:rPr>
              <a:t> </a:t>
            </a:r>
            <a:r>
              <a:rPr sz="2000">
                <a:latin typeface="Calibri"/>
                <a:cs typeface="Calibri"/>
              </a:rPr>
              <a:t>the</a:t>
            </a:r>
            <a:r>
              <a:rPr sz="2000" spc="-35">
                <a:latin typeface="Calibri"/>
                <a:cs typeface="Calibri"/>
              </a:rPr>
              <a:t> </a:t>
            </a:r>
            <a:r>
              <a:rPr sz="2000">
                <a:latin typeface="Calibri"/>
                <a:cs typeface="Calibri"/>
              </a:rPr>
              <a:t>function</a:t>
            </a:r>
            <a:r>
              <a:rPr sz="2000" spc="-20">
                <a:latin typeface="Calibri"/>
                <a:cs typeface="Calibri"/>
              </a:rPr>
              <a:t> words</a:t>
            </a:r>
            <a:endParaRPr sz="2000">
              <a:latin typeface="Calibri"/>
              <a:cs typeface="Calibri"/>
            </a:endParaRPr>
          </a:p>
          <a:p>
            <a:pPr marL="469900" indent="-457200">
              <a:lnSpc>
                <a:spcPct val="100000"/>
              </a:lnSpc>
              <a:spcBef>
                <a:spcPts val="575"/>
              </a:spcBef>
              <a:buClr>
                <a:srgbClr val="8B1515"/>
              </a:buClr>
              <a:buFont typeface="Arial"/>
              <a:buChar char="•"/>
              <a:tabLst>
                <a:tab pos="469900" algn="l"/>
              </a:tabLst>
            </a:pPr>
            <a:r>
              <a:rPr sz="2400">
                <a:latin typeface="Calibri"/>
                <a:cs typeface="Calibri"/>
              </a:rPr>
              <a:t>Ramped</a:t>
            </a:r>
            <a:r>
              <a:rPr sz="2400" spc="-50">
                <a:latin typeface="Calibri"/>
                <a:cs typeface="Calibri"/>
              </a:rPr>
              <a:t> </a:t>
            </a:r>
            <a:r>
              <a:rPr sz="2400">
                <a:latin typeface="Calibri"/>
                <a:cs typeface="Calibri"/>
              </a:rPr>
              <a:t>windows</a:t>
            </a:r>
            <a:r>
              <a:rPr sz="2400" spc="-95">
                <a:latin typeface="Calibri"/>
                <a:cs typeface="Calibri"/>
              </a:rPr>
              <a:t> </a:t>
            </a:r>
            <a:r>
              <a:rPr sz="2400">
                <a:latin typeface="Calibri"/>
                <a:cs typeface="Calibri"/>
              </a:rPr>
              <a:t>that</a:t>
            </a:r>
            <a:r>
              <a:rPr sz="2400" spc="-40">
                <a:latin typeface="Calibri"/>
                <a:cs typeface="Calibri"/>
              </a:rPr>
              <a:t> </a:t>
            </a:r>
            <a:r>
              <a:rPr sz="2400">
                <a:latin typeface="Calibri"/>
                <a:cs typeface="Calibri"/>
              </a:rPr>
              <a:t>count</a:t>
            </a:r>
            <a:r>
              <a:rPr sz="2400" spc="-45">
                <a:latin typeface="Calibri"/>
                <a:cs typeface="Calibri"/>
              </a:rPr>
              <a:t> </a:t>
            </a:r>
            <a:r>
              <a:rPr sz="2400">
                <a:latin typeface="Calibri"/>
                <a:cs typeface="Calibri"/>
              </a:rPr>
              <a:t>closer</a:t>
            </a:r>
            <a:r>
              <a:rPr sz="2400" spc="-70">
                <a:latin typeface="Calibri"/>
                <a:cs typeface="Calibri"/>
              </a:rPr>
              <a:t> </a:t>
            </a:r>
            <a:r>
              <a:rPr sz="2400">
                <a:latin typeface="Calibri"/>
                <a:cs typeface="Calibri"/>
              </a:rPr>
              <a:t>words</a:t>
            </a:r>
            <a:r>
              <a:rPr sz="2400" spc="-25">
                <a:latin typeface="Calibri"/>
                <a:cs typeface="Calibri"/>
              </a:rPr>
              <a:t> </a:t>
            </a:r>
            <a:r>
              <a:rPr sz="2400">
                <a:latin typeface="Calibri"/>
                <a:cs typeface="Calibri"/>
              </a:rPr>
              <a:t>more</a:t>
            </a:r>
            <a:r>
              <a:rPr sz="2400" spc="-55">
                <a:latin typeface="Calibri"/>
                <a:cs typeface="Calibri"/>
              </a:rPr>
              <a:t> </a:t>
            </a:r>
            <a:r>
              <a:rPr sz="2400">
                <a:latin typeface="Calibri"/>
                <a:cs typeface="Calibri"/>
              </a:rPr>
              <a:t>than</a:t>
            </a:r>
            <a:r>
              <a:rPr sz="2400" spc="-50">
                <a:latin typeface="Calibri"/>
                <a:cs typeface="Calibri"/>
              </a:rPr>
              <a:t> </a:t>
            </a:r>
            <a:r>
              <a:rPr sz="2400">
                <a:latin typeface="Calibri"/>
                <a:cs typeface="Calibri"/>
              </a:rPr>
              <a:t>further</a:t>
            </a:r>
            <a:r>
              <a:rPr sz="2400" spc="-70">
                <a:latin typeface="Calibri"/>
                <a:cs typeface="Calibri"/>
              </a:rPr>
              <a:t> </a:t>
            </a:r>
            <a:r>
              <a:rPr sz="2400">
                <a:latin typeface="Calibri"/>
                <a:cs typeface="Calibri"/>
              </a:rPr>
              <a:t>away</a:t>
            </a:r>
            <a:r>
              <a:rPr sz="2400" spc="-35">
                <a:latin typeface="Calibri"/>
                <a:cs typeface="Calibri"/>
              </a:rPr>
              <a:t> </a:t>
            </a:r>
            <a:r>
              <a:rPr sz="2400" spc="-10">
                <a:latin typeface="Calibri"/>
                <a:cs typeface="Calibri"/>
              </a:rPr>
              <a:t>words</a:t>
            </a:r>
            <a:endParaRPr sz="2400">
              <a:latin typeface="Calibri"/>
              <a:cs typeface="Calibri"/>
            </a:endParaRPr>
          </a:p>
          <a:p>
            <a:pPr marL="469900" indent="-457200">
              <a:lnSpc>
                <a:spcPct val="100000"/>
              </a:lnSpc>
              <a:spcBef>
                <a:spcPts val="575"/>
              </a:spcBef>
              <a:buClr>
                <a:srgbClr val="8B1515"/>
              </a:buClr>
              <a:buFont typeface="Arial"/>
              <a:buChar char="•"/>
              <a:tabLst>
                <a:tab pos="469900" algn="l"/>
              </a:tabLst>
            </a:pPr>
            <a:r>
              <a:rPr sz="2400">
                <a:latin typeface="Calibri"/>
                <a:cs typeface="Calibri"/>
              </a:rPr>
              <a:t>Use</a:t>
            </a:r>
            <a:r>
              <a:rPr sz="2400" spc="-65">
                <a:latin typeface="Calibri"/>
                <a:cs typeface="Calibri"/>
              </a:rPr>
              <a:t> </a:t>
            </a:r>
            <a:r>
              <a:rPr sz="2400">
                <a:latin typeface="Calibri"/>
                <a:cs typeface="Calibri"/>
              </a:rPr>
              <a:t>correlations</a:t>
            </a:r>
            <a:r>
              <a:rPr sz="2400" spc="-30">
                <a:latin typeface="Calibri"/>
                <a:cs typeface="Calibri"/>
              </a:rPr>
              <a:t> </a:t>
            </a:r>
            <a:r>
              <a:rPr sz="2400">
                <a:latin typeface="Calibri"/>
                <a:cs typeface="Calibri"/>
              </a:rPr>
              <a:t>instead</a:t>
            </a:r>
            <a:r>
              <a:rPr sz="2400" spc="-55">
                <a:latin typeface="Calibri"/>
                <a:cs typeface="Calibri"/>
              </a:rPr>
              <a:t> </a:t>
            </a:r>
            <a:r>
              <a:rPr sz="2400">
                <a:latin typeface="Calibri"/>
                <a:cs typeface="Calibri"/>
              </a:rPr>
              <a:t>of</a:t>
            </a:r>
            <a:r>
              <a:rPr sz="2400" spc="-55">
                <a:latin typeface="Calibri"/>
                <a:cs typeface="Calibri"/>
              </a:rPr>
              <a:t> </a:t>
            </a:r>
            <a:r>
              <a:rPr sz="2400">
                <a:latin typeface="Calibri"/>
                <a:cs typeface="Calibri"/>
              </a:rPr>
              <a:t>counts,</a:t>
            </a:r>
            <a:r>
              <a:rPr sz="2400" spc="-60">
                <a:latin typeface="Calibri"/>
                <a:cs typeface="Calibri"/>
              </a:rPr>
              <a:t> </a:t>
            </a:r>
            <a:r>
              <a:rPr sz="2400">
                <a:latin typeface="Calibri"/>
                <a:cs typeface="Calibri"/>
              </a:rPr>
              <a:t>then</a:t>
            </a:r>
            <a:r>
              <a:rPr sz="2400" spc="-55">
                <a:latin typeface="Calibri"/>
                <a:cs typeface="Calibri"/>
              </a:rPr>
              <a:t> </a:t>
            </a:r>
            <a:r>
              <a:rPr sz="2400">
                <a:latin typeface="Calibri"/>
                <a:cs typeface="Calibri"/>
              </a:rPr>
              <a:t>set</a:t>
            </a:r>
            <a:r>
              <a:rPr sz="2400" spc="-40">
                <a:latin typeface="Calibri"/>
                <a:cs typeface="Calibri"/>
              </a:rPr>
              <a:t> </a:t>
            </a:r>
            <a:r>
              <a:rPr sz="2400">
                <a:latin typeface="Calibri"/>
                <a:cs typeface="Calibri"/>
              </a:rPr>
              <a:t>negative</a:t>
            </a:r>
            <a:r>
              <a:rPr sz="2400" spc="5">
                <a:latin typeface="Calibri"/>
                <a:cs typeface="Calibri"/>
              </a:rPr>
              <a:t> </a:t>
            </a:r>
            <a:r>
              <a:rPr sz="2400">
                <a:latin typeface="Calibri"/>
                <a:cs typeface="Calibri"/>
              </a:rPr>
              <a:t>values</a:t>
            </a:r>
            <a:r>
              <a:rPr sz="2400" spc="-100">
                <a:latin typeface="Calibri"/>
                <a:cs typeface="Calibri"/>
              </a:rPr>
              <a:t> </a:t>
            </a:r>
            <a:r>
              <a:rPr sz="2400">
                <a:latin typeface="Calibri"/>
                <a:cs typeface="Calibri"/>
              </a:rPr>
              <a:t>to</a:t>
            </a:r>
            <a:r>
              <a:rPr sz="2400" spc="-55">
                <a:latin typeface="Calibri"/>
                <a:cs typeface="Calibri"/>
              </a:rPr>
              <a:t> </a:t>
            </a:r>
            <a:r>
              <a:rPr sz="2400" spc="-50">
                <a:latin typeface="Calibri"/>
                <a:cs typeface="Calibri"/>
              </a:rPr>
              <a:t>0</a:t>
            </a:r>
            <a:endParaRPr sz="2400">
              <a:latin typeface="Calibri"/>
              <a:cs typeface="Calibri"/>
            </a:endParaRPr>
          </a:p>
          <a:p>
            <a:pPr marL="469900" indent="-457200">
              <a:lnSpc>
                <a:spcPct val="100000"/>
              </a:lnSpc>
              <a:spcBef>
                <a:spcPts val="575"/>
              </a:spcBef>
              <a:buClr>
                <a:srgbClr val="8B1515"/>
              </a:buClr>
              <a:buFont typeface="Arial"/>
              <a:buChar char="•"/>
              <a:tabLst>
                <a:tab pos="469900" algn="l"/>
              </a:tabLst>
            </a:pPr>
            <a:r>
              <a:rPr sz="2400" spc="-20">
                <a:latin typeface="Calibri"/>
                <a:cs typeface="Calibri"/>
              </a:rPr>
              <a:t>Etc.</a:t>
            </a:r>
            <a:endParaRPr sz="2400">
              <a:latin typeface="Calibri"/>
              <a:cs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59778" rIns="0" bIns="0" rtlCol="0">
            <a:spAutoFit/>
          </a:bodyPr>
          <a:lstStyle/>
          <a:p>
            <a:pPr marL="12700">
              <a:lnSpc>
                <a:spcPct val="100000"/>
              </a:lnSpc>
              <a:spcBef>
                <a:spcPts val="130"/>
              </a:spcBef>
            </a:pPr>
            <a:r>
              <a:t>Interesting</a:t>
            </a:r>
            <a:r>
              <a:rPr spc="-35"/>
              <a:t> </a:t>
            </a:r>
            <a:r>
              <a:t>semantic</a:t>
            </a:r>
            <a:r>
              <a:rPr spc="-70"/>
              <a:t> </a:t>
            </a:r>
            <a:r>
              <a:t>patterns</a:t>
            </a:r>
            <a:r>
              <a:rPr spc="-15"/>
              <a:t> </a:t>
            </a:r>
            <a:r>
              <a:t>emerge</a:t>
            </a:r>
            <a:r>
              <a:rPr spc="-45"/>
              <a:t> </a:t>
            </a:r>
            <a:r>
              <a:t>in</a:t>
            </a:r>
            <a:r>
              <a:rPr spc="-75"/>
              <a:t> </a:t>
            </a:r>
            <a:r>
              <a:t>the</a:t>
            </a:r>
            <a:r>
              <a:rPr spc="-45"/>
              <a:t> </a:t>
            </a:r>
            <a:r>
              <a:t>scaled</a:t>
            </a:r>
            <a:r>
              <a:rPr spc="-75"/>
              <a:t> </a:t>
            </a:r>
            <a:r>
              <a:rPr spc="-10"/>
              <a:t>vectors</a:t>
            </a:r>
          </a:p>
        </p:txBody>
      </p:sp>
      <p:sp>
        <p:nvSpPr>
          <p:cNvPr id="3" name="object 3"/>
          <p:cNvSpPr txBox="1"/>
          <p:nvPr/>
        </p:nvSpPr>
        <p:spPr>
          <a:xfrm>
            <a:off x="1450339" y="5517197"/>
            <a:ext cx="10133330" cy="640080"/>
          </a:xfrm>
          <a:prstGeom prst="rect">
            <a:avLst/>
          </a:prstGeom>
        </p:spPr>
        <p:txBody>
          <a:bodyPr vert="horz" wrap="square" lIns="0" tIns="15875" rIns="0" bIns="0" rtlCol="0">
            <a:spAutoFit/>
          </a:bodyPr>
          <a:lstStyle/>
          <a:p>
            <a:pPr marL="12700">
              <a:lnSpc>
                <a:spcPct val="100000"/>
              </a:lnSpc>
              <a:spcBef>
                <a:spcPts val="125"/>
              </a:spcBef>
            </a:pPr>
            <a:r>
              <a:rPr sz="2000" spc="-10">
                <a:latin typeface="Calibri"/>
                <a:cs typeface="Calibri"/>
              </a:rPr>
              <a:t>COALS</a:t>
            </a:r>
            <a:r>
              <a:rPr sz="2000" spc="-55">
                <a:latin typeface="Calibri"/>
                <a:cs typeface="Calibri"/>
              </a:rPr>
              <a:t> </a:t>
            </a:r>
            <a:r>
              <a:rPr sz="2000">
                <a:latin typeface="Calibri"/>
                <a:cs typeface="Calibri"/>
              </a:rPr>
              <a:t>model</a:t>
            </a:r>
            <a:r>
              <a:rPr sz="2000" spc="-40">
                <a:latin typeface="Calibri"/>
                <a:cs typeface="Calibri"/>
              </a:rPr>
              <a:t> </a:t>
            </a:r>
            <a:r>
              <a:rPr sz="2000" spc="-20">
                <a:latin typeface="Calibri"/>
                <a:cs typeface="Calibri"/>
              </a:rPr>
              <a:t>from</a:t>
            </a:r>
            <a:endParaRPr sz="2000">
              <a:latin typeface="Calibri"/>
              <a:cs typeface="Calibri"/>
            </a:endParaRPr>
          </a:p>
          <a:p>
            <a:pPr marL="12700">
              <a:lnSpc>
                <a:spcPct val="100000"/>
              </a:lnSpc>
              <a:spcBef>
                <a:spcPts val="5"/>
              </a:spcBef>
            </a:pPr>
            <a:r>
              <a:rPr sz="2000">
                <a:latin typeface="Calibri"/>
                <a:cs typeface="Calibri"/>
              </a:rPr>
              <a:t>Rohde</a:t>
            </a:r>
            <a:r>
              <a:rPr sz="2000" spc="-60">
                <a:latin typeface="Calibri"/>
                <a:cs typeface="Calibri"/>
              </a:rPr>
              <a:t> </a:t>
            </a:r>
            <a:r>
              <a:rPr sz="2000">
                <a:latin typeface="Calibri"/>
                <a:cs typeface="Calibri"/>
              </a:rPr>
              <a:t>et</a:t>
            </a:r>
            <a:r>
              <a:rPr sz="2000" spc="-30">
                <a:latin typeface="Calibri"/>
                <a:cs typeface="Calibri"/>
              </a:rPr>
              <a:t> </a:t>
            </a:r>
            <a:r>
              <a:rPr sz="2000">
                <a:latin typeface="Calibri"/>
                <a:cs typeface="Calibri"/>
              </a:rPr>
              <a:t>al.</a:t>
            </a:r>
            <a:r>
              <a:rPr sz="2000" spc="-60">
                <a:latin typeface="Calibri"/>
                <a:cs typeface="Calibri"/>
              </a:rPr>
              <a:t> </a:t>
            </a:r>
            <a:r>
              <a:rPr sz="2000">
                <a:latin typeface="Calibri"/>
                <a:cs typeface="Calibri"/>
              </a:rPr>
              <a:t>ms.,</a:t>
            </a:r>
            <a:r>
              <a:rPr sz="2000" spc="-5">
                <a:latin typeface="Calibri"/>
                <a:cs typeface="Calibri"/>
              </a:rPr>
              <a:t> </a:t>
            </a:r>
            <a:r>
              <a:rPr sz="2000">
                <a:latin typeface="Calibri"/>
                <a:cs typeface="Calibri"/>
              </a:rPr>
              <a:t>2005.</a:t>
            </a:r>
            <a:r>
              <a:rPr sz="2000" spc="-80">
                <a:latin typeface="Calibri"/>
                <a:cs typeface="Calibri"/>
              </a:rPr>
              <a:t> </a:t>
            </a:r>
            <a:r>
              <a:rPr sz="2000">
                <a:latin typeface="Calibri"/>
                <a:cs typeface="Calibri"/>
              </a:rPr>
              <a:t>An</a:t>
            </a:r>
            <a:r>
              <a:rPr sz="2000" spc="-40">
                <a:latin typeface="Calibri"/>
                <a:cs typeface="Calibri"/>
              </a:rPr>
              <a:t> </a:t>
            </a:r>
            <a:r>
              <a:rPr sz="2000" spc="-10">
                <a:latin typeface="Calibri"/>
                <a:cs typeface="Calibri"/>
              </a:rPr>
              <a:t>Improved</a:t>
            </a:r>
            <a:r>
              <a:rPr sz="2000" spc="-35">
                <a:latin typeface="Calibri"/>
                <a:cs typeface="Calibri"/>
              </a:rPr>
              <a:t> </a:t>
            </a:r>
            <a:r>
              <a:rPr sz="2000">
                <a:latin typeface="Calibri"/>
                <a:cs typeface="Calibri"/>
              </a:rPr>
              <a:t>Model</a:t>
            </a:r>
            <a:r>
              <a:rPr sz="2000" spc="-40">
                <a:latin typeface="Calibri"/>
                <a:cs typeface="Calibri"/>
              </a:rPr>
              <a:t> </a:t>
            </a:r>
            <a:r>
              <a:rPr sz="2000">
                <a:latin typeface="Calibri"/>
                <a:cs typeface="Calibri"/>
              </a:rPr>
              <a:t>of</a:t>
            </a:r>
            <a:r>
              <a:rPr sz="2000" spc="-45">
                <a:latin typeface="Calibri"/>
                <a:cs typeface="Calibri"/>
              </a:rPr>
              <a:t> </a:t>
            </a:r>
            <a:r>
              <a:rPr sz="2000">
                <a:latin typeface="Calibri"/>
                <a:cs typeface="Calibri"/>
              </a:rPr>
              <a:t>Semantic</a:t>
            </a:r>
            <a:r>
              <a:rPr sz="2000" spc="-50">
                <a:latin typeface="Calibri"/>
                <a:cs typeface="Calibri"/>
              </a:rPr>
              <a:t> </a:t>
            </a:r>
            <a:r>
              <a:rPr sz="2000">
                <a:latin typeface="Calibri"/>
                <a:cs typeface="Calibri"/>
              </a:rPr>
              <a:t>Similarity</a:t>
            </a:r>
            <a:r>
              <a:rPr sz="2000" spc="-45">
                <a:latin typeface="Calibri"/>
                <a:cs typeface="Calibri"/>
              </a:rPr>
              <a:t> </a:t>
            </a:r>
            <a:r>
              <a:rPr sz="2000">
                <a:latin typeface="Calibri"/>
                <a:cs typeface="Calibri"/>
              </a:rPr>
              <a:t>Based</a:t>
            </a:r>
            <a:r>
              <a:rPr sz="2000" spc="-35">
                <a:latin typeface="Calibri"/>
                <a:cs typeface="Calibri"/>
              </a:rPr>
              <a:t> </a:t>
            </a:r>
            <a:r>
              <a:rPr sz="2000">
                <a:latin typeface="Calibri"/>
                <a:cs typeface="Calibri"/>
              </a:rPr>
              <a:t>on</a:t>
            </a:r>
            <a:r>
              <a:rPr sz="2000" spc="-40">
                <a:latin typeface="Calibri"/>
                <a:cs typeface="Calibri"/>
              </a:rPr>
              <a:t> </a:t>
            </a:r>
            <a:r>
              <a:rPr sz="2000">
                <a:latin typeface="Calibri"/>
                <a:cs typeface="Calibri"/>
              </a:rPr>
              <a:t>Lexical</a:t>
            </a:r>
            <a:r>
              <a:rPr sz="2000" spc="-30">
                <a:latin typeface="Calibri"/>
                <a:cs typeface="Calibri"/>
              </a:rPr>
              <a:t> </a:t>
            </a:r>
            <a:r>
              <a:rPr sz="2000">
                <a:latin typeface="Calibri"/>
                <a:cs typeface="Calibri"/>
              </a:rPr>
              <a:t>Co-</a:t>
            </a:r>
            <a:r>
              <a:rPr sz="2000" spc="-10">
                <a:latin typeface="Calibri"/>
                <a:cs typeface="Calibri"/>
              </a:rPr>
              <a:t>Occurrence</a:t>
            </a:r>
            <a:endParaRPr sz="2000">
              <a:latin typeface="Calibri"/>
              <a:cs typeface="Calibri"/>
            </a:endParaRPr>
          </a:p>
        </p:txBody>
      </p:sp>
      <p:grpSp>
        <p:nvGrpSpPr>
          <p:cNvPr id="4" name="object 4"/>
          <p:cNvGrpSpPr/>
          <p:nvPr/>
        </p:nvGrpSpPr>
        <p:grpSpPr>
          <a:xfrm>
            <a:off x="4403228" y="1186933"/>
            <a:ext cx="4707255" cy="4331970"/>
            <a:chOff x="4403228" y="1186933"/>
            <a:chExt cx="4707255" cy="4331970"/>
          </a:xfrm>
        </p:grpSpPr>
        <p:pic>
          <p:nvPicPr>
            <p:cNvPr id="5" name="object 5"/>
            <p:cNvPicPr/>
            <p:nvPr/>
          </p:nvPicPr>
          <p:blipFill>
            <a:blip r:embed="rId2" cstate="print"/>
            <a:stretch>
              <a:fillRect/>
            </a:stretch>
          </p:blipFill>
          <p:spPr>
            <a:xfrm>
              <a:off x="4403228" y="1186933"/>
              <a:ext cx="4707079" cy="4331933"/>
            </a:xfrm>
            <a:prstGeom prst="rect">
              <a:avLst/>
            </a:prstGeom>
          </p:spPr>
        </p:pic>
        <p:sp>
          <p:nvSpPr>
            <p:cNvPr id="6" name="object 6"/>
            <p:cNvSpPr/>
            <p:nvPr/>
          </p:nvSpPr>
          <p:spPr>
            <a:xfrm>
              <a:off x="4629150" y="1247393"/>
              <a:ext cx="2609850" cy="3279140"/>
            </a:xfrm>
            <a:custGeom>
              <a:avLst/>
              <a:gdLst/>
              <a:ahLst/>
              <a:cxnLst/>
              <a:rect l="l" t="t" r="r" b="b"/>
              <a:pathLst>
                <a:path w="2609850" h="3279140">
                  <a:moveTo>
                    <a:pt x="933831" y="0"/>
                  </a:moveTo>
                  <a:lnTo>
                    <a:pt x="691134" y="49149"/>
                  </a:lnTo>
                  <a:lnTo>
                    <a:pt x="668782" y="82804"/>
                  </a:lnTo>
                  <a:lnTo>
                    <a:pt x="673214" y="93281"/>
                  </a:lnTo>
                  <a:lnTo>
                    <a:pt x="681050" y="100990"/>
                  </a:lnTo>
                  <a:lnTo>
                    <a:pt x="691184" y="105194"/>
                  </a:lnTo>
                  <a:lnTo>
                    <a:pt x="702424" y="105194"/>
                  </a:lnTo>
                  <a:lnTo>
                    <a:pt x="793457" y="86715"/>
                  </a:lnTo>
                  <a:lnTo>
                    <a:pt x="0" y="793877"/>
                  </a:lnTo>
                  <a:lnTo>
                    <a:pt x="38100" y="836549"/>
                  </a:lnTo>
                  <a:lnTo>
                    <a:pt x="831443" y="129476"/>
                  </a:lnTo>
                  <a:lnTo>
                    <a:pt x="802767" y="217551"/>
                  </a:lnTo>
                  <a:lnTo>
                    <a:pt x="821182" y="253619"/>
                  </a:lnTo>
                  <a:lnTo>
                    <a:pt x="832434" y="254914"/>
                  </a:lnTo>
                  <a:lnTo>
                    <a:pt x="842962" y="251904"/>
                  </a:lnTo>
                  <a:lnTo>
                    <a:pt x="851573" y="245198"/>
                  </a:lnTo>
                  <a:lnTo>
                    <a:pt x="857123" y="235331"/>
                  </a:lnTo>
                  <a:lnTo>
                    <a:pt x="928484" y="16383"/>
                  </a:lnTo>
                  <a:lnTo>
                    <a:pt x="933831" y="0"/>
                  </a:lnTo>
                  <a:close/>
                </a:path>
                <a:path w="2609850" h="3279140">
                  <a:moveTo>
                    <a:pt x="1742694" y="1447038"/>
                  </a:moveTo>
                  <a:lnTo>
                    <a:pt x="1735112" y="1236218"/>
                  </a:lnTo>
                  <a:lnTo>
                    <a:pt x="1733804" y="1199769"/>
                  </a:lnTo>
                  <a:lnTo>
                    <a:pt x="1522730" y="1329423"/>
                  </a:lnTo>
                  <a:lnTo>
                    <a:pt x="1514538" y="1337030"/>
                  </a:lnTo>
                  <a:lnTo>
                    <a:pt x="1510004" y="1346987"/>
                  </a:lnTo>
                  <a:lnTo>
                    <a:pt x="1509610" y="1356423"/>
                  </a:lnTo>
                  <a:lnTo>
                    <a:pt x="1509547" y="1357909"/>
                  </a:lnTo>
                  <a:lnTo>
                    <a:pt x="1513459" y="1368552"/>
                  </a:lnTo>
                  <a:lnTo>
                    <a:pt x="1521193" y="1376870"/>
                  </a:lnTo>
                  <a:lnTo>
                    <a:pt x="1531175" y="1381404"/>
                  </a:lnTo>
                  <a:lnTo>
                    <a:pt x="1542097" y="1381861"/>
                  </a:lnTo>
                  <a:lnTo>
                    <a:pt x="1552702" y="1377950"/>
                  </a:lnTo>
                  <a:lnTo>
                    <a:pt x="1631772" y="1329423"/>
                  </a:lnTo>
                  <a:lnTo>
                    <a:pt x="1060704" y="2394966"/>
                  </a:lnTo>
                  <a:lnTo>
                    <a:pt x="1110996" y="2422017"/>
                  </a:lnTo>
                  <a:lnTo>
                    <a:pt x="1682216" y="1356423"/>
                  </a:lnTo>
                  <a:lnTo>
                    <a:pt x="1685455" y="1447038"/>
                  </a:lnTo>
                  <a:lnTo>
                    <a:pt x="1715135" y="1476629"/>
                  </a:lnTo>
                  <a:lnTo>
                    <a:pt x="1726222" y="1474025"/>
                  </a:lnTo>
                  <a:lnTo>
                    <a:pt x="1735099" y="1467599"/>
                  </a:lnTo>
                  <a:lnTo>
                    <a:pt x="1740877" y="1458290"/>
                  </a:lnTo>
                  <a:lnTo>
                    <a:pt x="1742694" y="1447038"/>
                  </a:lnTo>
                  <a:close/>
                </a:path>
                <a:path w="2609850" h="3279140">
                  <a:moveTo>
                    <a:pt x="2609469" y="2304161"/>
                  </a:moveTo>
                  <a:lnTo>
                    <a:pt x="2601887" y="2093341"/>
                  </a:lnTo>
                  <a:lnTo>
                    <a:pt x="2600579" y="2056765"/>
                  </a:lnTo>
                  <a:lnTo>
                    <a:pt x="2389632" y="2186305"/>
                  </a:lnTo>
                  <a:lnTo>
                    <a:pt x="2381313" y="2194052"/>
                  </a:lnTo>
                  <a:lnTo>
                    <a:pt x="2376779" y="2204047"/>
                  </a:lnTo>
                  <a:lnTo>
                    <a:pt x="2376386" y="2213419"/>
                  </a:lnTo>
                  <a:lnTo>
                    <a:pt x="2376322" y="2215007"/>
                  </a:lnTo>
                  <a:lnTo>
                    <a:pt x="2380234" y="2225675"/>
                  </a:lnTo>
                  <a:lnTo>
                    <a:pt x="2387968" y="2233930"/>
                  </a:lnTo>
                  <a:lnTo>
                    <a:pt x="2397937" y="2238476"/>
                  </a:lnTo>
                  <a:lnTo>
                    <a:pt x="2408872" y="2238972"/>
                  </a:lnTo>
                  <a:lnTo>
                    <a:pt x="2419477" y="2235073"/>
                  </a:lnTo>
                  <a:lnTo>
                    <a:pt x="2498547" y="2186546"/>
                  </a:lnTo>
                  <a:lnTo>
                    <a:pt x="1927479" y="3252089"/>
                  </a:lnTo>
                  <a:lnTo>
                    <a:pt x="1977771" y="3279013"/>
                  </a:lnTo>
                  <a:lnTo>
                    <a:pt x="2548991" y="2213419"/>
                  </a:lnTo>
                  <a:lnTo>
                    <a:pt x="2552242" y="2304161"/>
                  </a:lnTo>
                  <a:lnTo>
                    <a:pt x="2581910" y="2333764"/>
                  </a:lnTo>
                  <a:lnTo>
                    <a:pt x="2592997" y="2331085"/>
                  </a:lnTo>
                  <a:lnTo>
                    <a:pt x="2601874" y="2324633"/>
                  </a:lnTo>
                  <a:lnTo>
                    <a:pt x="2607653" y="2315349"/>
                  </a:lnTo>
                  <a:lnTo>
                    <a:pt x="2609469" y="2304161"/>
                  </a:lnTo>
                  <a:close/>
                </a:path>
              </a:pathLst>
            </a:custGeom>
            <a:solidFill>
              <a:srgbClr val="177145"/>
            </a:solidFill>
          </p:spPr>
          <p:txBody>
            <a:bodyPr wrap="square" lIns="0" tIns="0" rIns="0" bIns="0" rtlCol="0"/>
            <a:lstStyle/>
            <a:p>
              <a:endParaRPr/>
            </a:p>
          </p:txBody>
        </p:sp>
      </p:grpSp>
      <p:sp>
        <p:nvSpPr>
          <p:cNvPr id="7" name="object 7"/>
          <p:cNvSpPr txBox="1">
            <a:spLocks noGrp="1"/>
          </p:cNvSpPr>
          <p:nvPr>
            <p:ph type="sldNum" sz="quarter" idx="7"/>
          </p:nvPr>
        </p:nvSpPr>
        <p:spPr>
          <a:xfrm>
            <a:off x="460057" y="6521193"/>
            <a:ext cx="280034" cy="2317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pPr>
            <a:fld id="{81D60167-4931-47E6-BA6A-407CBD079E47}" type="slidenum">
              <a:rPr lang="en-US" altLang="ja-JP" spc="-50" smtClean="0"/>
              <a:pPr marL="38100">
                <a:lnSpc>
                  <a:spcPts val="1450"/>
                </a:lnSpc>
              </a:pPr>
              <a:t>83</a:t>
            </a:fld>
            <a:endParaRPr spc="-25"/>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5715" rIns="0" bIns="0" rtlCol="0">
            <a:spAutoFit/>
          </a:bodyPr>
          <a:lstStyle/>
          <a:p>
            <a:pPr marL="12700" marR="5080">
              <a:lnSpc>
                <a:spcPct val="101400"/>
              </a:lnSpc>
              <a:spcBef>
                <a:spcPts val="45"/>
              </a:spcBef>
            </a:pPr>
            <a:r>
              <a:rPr sz="3600"/>
              <a:t>GloVe</a:t>
            </a:r>
            <a:r>
              <a:rPr sz="3600" spc="55"/>
              <a:t> </a:t>
            </a:r>
            <a:r>
              <a:rPr sz="2750" b="0">
                <a:solidFill>
                  <a:srgbClr val="175E53"/>
                </a:solidFill>
                <a:latin typeface="Calibri"/>
                <a:cs typeface="Calibri"/>
              </a:rPr>
              <a:t>[Pennington,</a:t>
            </a:r>
            <a:r>
              <a:rPr sz="2750" b="0" spc="110">
                <a:solidFill>
                  <a:srgbClr val="175E53"/>
                </a:solidFill>
                <a:latin typeface="Calibri"/>
                <a:cs typeface="Calibri"/>
              </a:rPr>
              <a:t> </a:t>
            </a:r>
            <a:r>
              <a:rPr sz="2750" b="0">
                <a:solidFill>
                  <a:srgbClr val="175E53"/>
                </a:solidFill>
                <a:latin typeface="Calibri"/>
                <a:cs typeface="Calibri"/>
              </a:rPr>
              <a:t>Socher,</a:t>
            </a:r>
            <a:r>
              <a:rPr sz="2750" b="0" spc="114">
                <a:solidFill>
                  <a:srgbClr val="175E53"/>
                </a:solidFill>
                <a:latin typeface="Calibri"/>
                <a:cs typeface="Calibri"/>
              </a:rPr>
              <a:t> </a:t>
            </a:r>
            <a:r>
              <a:rPr sz="2750" b="0">
                <a:solidFill>
                  <a:srgbClr val="175E53"/>
                </a:solidFill>
                <a:latin typeface="Calibri"/>
                <a:cs typeface="Calibri"/>
              </a:rPr>
              <a:t>and</a:t>
            </a:r>
            <a:r>
              <a:rPr sz="2750" b="0" spc="85">
                <a:solidFill>
                  <a:srgbClr val="175E53"/>
                </a:solidFill>
                <a:latin typeface="Calibri"/>
                <a:cs typeface="Calibri"/>
              </a:rPr>
              <a:t> </a:t>
            </a:r>
            <a:r>
              <a:rPr sz="2750" b="0">
                <a:solidFill>
                  <a:srgbClr val="175E53"/>
                </a:solidFill>
                <a:latin typeface="Calibri"/>
                <a:cs typeface="Calibri"/>
              </a:rPr>
              <a:t>Manning,</a:t>
            </a:r>
            <a:r>
              <a:rPr sz="2750" b="0" spc="110">
                <a:solidFill>
                  <a:srgbClr val="175E53"/>
                </a:solidFill>
                <a:latin typeface="Calibri"/>
                <a:cs typeface="Calibri"/>
              </a:rPr>
              <a:t> </a:t>
            </a:r>
            <a:r>
              <a:rPr sz="2750" b="0">
                <a:solidFill>
                  <a:srgbClr val="175E53"/>
                </a:solidFill>
                <a:latin typeface="Calibri"/>
                <a:cs typeface="Calibri"/>
              </a:rPr>
              <a:t>EMNLP</a:t>
            </a:r>
            <a:r>
              <a:rPr sz="2750" b="0" spc="114">
                <a:solidFill>
                  <a:srgbClr val="175E53"/>
                </a:solidFill>
                <a:latin typeface="Calibri"/>
                <a:cs typeface="Calibri"/>
              </a:rPr>
              <a:t> </a:t>
            </a:r>
            <a:r>
              <a:rPr sz="2750" b="0" spc="-10">
                <a:solidFill>
                  <a:srgbClr val="175E53"/>
                </a:solidFill>
                <a:latin typeface="Calibri"/>
                <a:cs typeface="Calibri"/>
              </a:rPr>
              <a:t>2014]</a:t>
            </a:r>
            <a:r>
              <a:rPr spc="-10"/>
              <a:t>: </a:t>
            </a:r>
            <a:r>
              <a:t>Encoding</a:t>
            </a:r>
            <a:r>
              <a:rPr spc="-60"/>
              <a:t> </a:t>
            </a:r>
            <a:r>
              <a:t>meaning</a:t>
            </a:r>
            <a:r>
              <a:rPr spc="-60"/>
              <a:t> </a:t>
            </a:r>
            <a:r>
              <a:t>components</a:t>
            </a:r>
            <a:r>
              <a:rPr spc="-40"/>
              <a:t> </a:t>
            </a:r>
            <a:r>
              <a:t>in</a:t>
            </a:r>
            <a:r>
              <a:rPr spc="-35"/>
              <a:t> </a:t>
            </a:r>
            <a:r>
              <a:t>vector</a:t>
            </a:r>
            <a:r>
              <a:rPr spc="-50"/>
              <a:t> </a:t>
            </a:r>
            <a:r>
              <a:rPr spc="-10"/>
              <a:t>differences</a:t>
            </a:r>
            <a:endParaRPr sz="2750">
              <a:latin typeface="Calibri"/>
              <a:cs typeface="Calibri"/>
            </a:endParaRPr>
          </a:p>
        </p:txBody>
      </p:sp>
      <p:sp>
        <p:nvSpPr>
          <p:cNvPr id="3" name="object 3"/>
          <p:cNvSpPr txBox="1"/>
          <p:nvPr/>
        </p:nvSpPr>
        <p:spPr>
          <a:xfrm>
            <a:off x="1907920" y="1819592"/>
            <a:ext cx="7788275" cy="754380"/>
          </a:xfrm>
          <a:prstGeom prst="rect">
            <a:avLst/>
          </a:prstGeom>
        </p:spPr>
        <p:txBody>
          <a:bodyPr vert="horz" wrap="square" lIns="0" tIns="27940" rIns="0" bIns="0" rtlCol="0">
            <a:spAutoFit/>
          </a:bodyPr>
          <a:lstStyle/>
          <a:p>
            <a:pPr marL="355600" marR="5080" indent="-343535">
              <a:lnSpc>
                <a:spcPts val="2850"/>
              </a:lnSpc>
              <a:spcBef>
                <a:spcPts val="220"/>
              </a:spcBef>
            </a:pPr>
            <a:r>
              <a:rPr sz="2400">
                <a:latin typeface="Calibri"/>
                <a:cs typeface="Calibri"/>
              </a:rPr>
              <a:t>Q:</a:t>
            </a:r>
            <a:r>
              <a:rPr sz="2400" spc="-85">
                <a:latin typeface="Calibri"/>
                <a:cs typeface="Calibri"/>
              </a:rPr>
              <a:t> </a:t>
            </a:r>
            <a:r>
              <a:rPr sz="2400">
                <a:latin typeface="Calibri"/>
                <a:cs typeface="Calibri"/>
              </a:rPr>
              <a:t>How</a:t>
            </a:r>
            <a:r>
              <a:rPr sz="2400" spc="-30">
                <a:latin typeface="Calibri"/>
                <a:cs typeface="Calibri"/>
              </a:rPr>
              <a:t> </a:t>
            </a:r>
            <a:r>
              <a:rPr sz="2400">
                <a:latin typeface="Calibri"/>
                <a:cs typeface="Calibri"/>
              </a:rPr>
              <a:t>can</a:t>
            </a:r>
            <a:r>
              <a:rPr sz="2400" spc="-25">
                <a:latin typeface="Calibri"/>
                <a:cs typeface="Calibri"/>
              </a:rPr>
              <a:t> </a:t>
            </a:r>
            <a:r>
              <a:rPr sz="2400">
                <a:latin typeface="Calibri"/>
                <a:cs typeface="Calibri"/>
              </a:rPr>
              <a:t>we</a:t>
            </a:r>
            <a:r>
              <a:rPr sz="2400" spc="-40">
                <a:latin typeface="Calibri"/>
                <a:cs typeface="Calibri"/>
              </a:rPr>
              <a:t> </a:t>
            </a:r>
            <a:r>
              <a:rPr sz="2400">
                <a:latin typeface="Calibri"/>
                <a:cs typeface="Calibri"/>
              </a:rPr>
              <a:t>capture</a:t>
            </a:r>
            <a:r>
              <a:rPr sz="2400" spc="-35">
                <a:latin typeface="Calibri"/>
                <a:cs typeface="Calibri"/>
              </a:rPr>
              <a:t> </a:t>
            </a:r>
            <a:r>
              <a:rPr sz="2400">
                <a:latin typeface="Calibri"/>
                <a:cs typeface="Calibri"/>
              </a:rPr>
              <a:t>ratios</a:t>
            </a:r>
            <a:r>
              <a:rPr sz="2400" spc="-80">
                <a:latin typeface="Calibri"/>
                <a:cs typeface="Calibri"/>
              </a:rPr>
              <a:t> </a:t>
            </a:r>
            <a:r>
              <a:rPr sz="2400">
                <a:latin typeface="Calibri"/>
                <a:cs typeface="Calibri"/>
              </a:rPr>
              <a:t>of</a:t>
            </a:r>
            <a:r>
              <a:rPr sz="2400" spc="-30">
                <a:latin typeface="Calibri"/>
                <a:cs typeface="Calibri"/>
              </a:rPr>
              <a:t> </a:t>
            </a:r>
            <a:r>
              <a:rPr sz="2400">
                <a:latin typeface="Calibri"/>
                <a:cs typeface="Calibri"/>
              </a:rPr>
              <a:t>co-occurrence</a:t>
            </a:r>
            <a:r>
              <a:rPr sz="2400" spc="30">
                <a:latin typeface="Calibri"/>
                <a:cs typeface="Calibri"/>
              </a:rPr>
              <a:t> </a:t>
            </a:r>
            <a:r>
              <a:rPr sz="2400" spc="-10">
                <a:latin typeface="Calibri"/>
                <a:cs typeface="Calibri"/>
              </a:rPr>
              <a:t>probabilities </a:t>
            </a:r>
            <a:r>
              <a:rPr sz="2400" spc="-25">
                <a:latin typeface="Calibri"/>
                <a:cs typeface="Calibri"/>
              </a:rPr>
              <a:t>as </a:t>
            </a:r>
            <a:r>
              <a:rPr sz="2400">
                <a:latin typeface="Calibri"/>
                <a:cs typeface="Calibri"/>
              </a:rPr>
              <a:t>linear</a:t>
            </a:r>
            <a:r>
              <a:rPr sz="2400" spc="-70">
                <a:latin typeface="Calibri"/>
                <a:cs typeface="Calibri"/>
              </a:rPr>
              <a:t> </a:t>
            </a:r>
            <a:r>
              <a:rPr sz="2400">
                <a:latin typeface="Calibri"/>
                <a:cs typeface="Calibri"/>
              </a:rPr>
              <a:t>meaning</a:t>
            </a:r>
            <a:r>
              <a:rPr sz="2400" spc="-60">
                <a:latin typeface="Calibri"/>
                <a:cs typeface="Calibri"/>
              </a:rPr>
              <a:t> </a:t>
            </a:r>
            <a:r>
              <a:rPr sz="2400">
                <a:latin typeface="Calibri"/>
                <a:cs typeface="Calibri"/>
              </a:rPr>
              <a:t>components</a:t>
            </a:r>
            <a:r>
              <a:rPr sz="2400" spc="-25">
                <a:latin typeface="Calibri"/>
                <a:cs typeface="Calibri"/>
              </a:rPr>
              <a:t> </a:t>
            </a:r>
            <a:r>
              <a:rPr sz="2400">
                <a:latin typeface="Calibri"/>
                <a:cs typeface="Calibri"/>
              </a:rPr>
              <a:t>in</a:t>
            </a:r>
            <a:r>
              <a:rPr sz="2400" spc="-45">
                <a:latin typeface="Calibri"/>
                <a:cs typeface="Calibri"/>
              </a:rPr>
              <a:t> </a:t>
            </a:r>
            <a:r>
              <a:rPr sz="2400">
                <a:latin typeface="Calibri"/>
                <a:cs typeface="Calibri"/>
              </a:rPr>
              <a:t>a</a:t>
            </a:r>
            <a:r>
              <a:rPr sz="2400" spc="-15">
                <a:latin typeface="Calibri"/>
                <a:cs typeface="Calibri"/>
              </a:rPr>
              <a:t> </a:t>
            </a:r>
            <a:r>
              <a:rPr sz="2400">
                <a:latin typeface="Calibri"/>
                <a:cs typeface="Calibri"/>
              </a:rPr>
              <a:t>word</a:t>
            </a:r>
            <a:r>
              <a:rPr sz="2400" spc="-45">
                <a:latin typeface="Calibri"/>
                <a:cs typeface="Calibri"/>
              </a:rPr>
              <a:t> </a:t>
            </a:r>
            <a:r>
              <a:rPr sz="2400">
                <a:latin typeface="Calibri"/>
                <a:cs typeface="Calibri"/>
              </a:rPr>
              <a:t>vector</a:t>
            </a:r>
            <a:r>
              <a:rPr sz="2400" spc="-70">
                <a:latin typeface="Calibri"/>
                <a:cs typeface="Calibri"/>
              </a:rPr>
              <a:t> </a:t>
            </a:r>
            <a:r>
              <a:rPr sz="2400" spc="-10">
                <a:latin typeface="Calibri"/>
                <a:cs typeface="Calibri"/>
              </a:rPr>
              <a:t>space?</a:t>
            </a:r>
            <a:endParaRPr sz="2400">
              <a:latin typeface="Calibri"/>
              <a:cs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91150" y="2875749"/>
            <a:ext cx="2628900" cy="342811"/>
          </a:xfrm>
          <a:prstGeom prst="rect">
            <a:avLst/>
          </a:prstGeom>
        </p:spPr>
      </p:pic>
      <p:pic>
        <p:nvPicPr>
          <p:cNvPr id="3" name="object 3"/>
          <p:cNvPicPr/>
          <p:nvPr/>
        </p:nvPicPr>
        <p:blipFill>
          <a:blip r:embed="rId3" cstate="print"/>
          <a:stretch>
            <a:fillRect/>
          </a:stretch>
        </p:blipFill>
        <p:spPr>
          <a:xfrm>
            <a:off x="5876925" y="3437585"/>
            <a:ext cx="3876675" cy="761796"/>
          </a:xfrm>
          <a:prstGeom prst="rect">
            <a:avLst/>
          </a:prstGeom>
        </p:spPr>
      </p:pic>
      <p:sp>
        <p:nvSpPr>
          <p:cNvPr id="4" name="object 4"/>
          <p:cNvSpPr txBox="1">
            <a:spLocks noGrp="1"/>
          </p:cNvSpPr>
          <p:nvPr>
            <p:ph type="title"/>
          </p:nvPr>
        </p:nvSpPr>
        <p:spPr>
          <a:xfrm>
            <a:off x="421380" y="546525"/>
            <a:ext cx="10911089" cy="988860"/>
          </a:xfrm>
          <a:prstGeom prst="rect">
            <a:avLst/>
          </a:prstGeom>
        </p:spPr>
        <p:txBody>
          <a:bodyPr vert="horz" wrap="square" lIns="0" tIns="5715" rIns="0" bIns="0" rtlCol="0">
            <a:spAutoFit/>
          </a:bodyPr>
          <a:lstStyle/>
          <a:p>
            <a:pPr marL="12700" marR="5080">
              <a:lnSpc>
                <a:spcPct val="101400"/>
              </a:lnSpc>
              <a:spcBef>
                <a:spcPts val="45"/>
              </a:spcBef>
            </a:pPr>
            <a:r>
              <a:rPr sz="3200"/>
              <a:t>GloVe</a:t>
            </a:r>
            <a:r>
              <a:rPr sz="3200" spc="55"/>
              <a:t> </a:t>
            </a:r>
            <a:r>
              <a:rPr sz="3200" b="0">
                <a:solidFill>
                  <a:srgbClr val="175E53"/>
                </a:solidFill>
                <a:latin typeface="Calibri"/>
                <a:cs typeface="Calibri"/>
              </a:rPr>
              <a:t>[Pennington,</a:t>
            </a:r>
            <a:r>
              <a:rPr sz="3200" b="0" spc="110">
                <a:solidFill>
                  <a:srgbClr val="175E53"/>
                </a:solidFill>
                <a:latin typeface="Calibri"/>
                <a:cs typeface="Calibri"/>
              </a:rPr>
              <a:t> </a:t>
            </a:r>
            <a:r>
              <a:rPr sz="3200" b="0">
                <a:solidFill>
                  <a:srgbClr val="175E53"/>
                </a:solidFill>
                <a:latin typeface="Calibri"/>
                <a:cs typeface="Calibri"/>
              </a:rPr>
              <a:t>Socher,</a:t>
            </a:r>
            <a:r>
              <a:rPr sz="3200" b="0" spc="114">
                <a:solidFill>
                  <a:srgbClr val="175E53"/>
                </a:solidFill>
                <a:latin typeface="Calibri"/>
                <a:cs typeface="Calibri"/>
              </a:rPr>
              <a:t> </a:t>
            </a:r>
            <a:r>
              <a:rPr sz="3200" b="0">
                <a:solidFill>
                  <a:srgbClr val="175E53"/>
                </a:solidFill>
                <a:latin typeface="Calibri"/>
                <a:cs typeface="Calibri"/>
              </a:rPr>
              <a:t>and</a:t>
            </a:r>
            <a:r>
              <a:rPr sz="3200" b="0" spc="85">
                <a:solidFill>
                  <a:srgbClr val="175E53"/>
                </a:solidFill>
                <a:latin typeface="Calibri"/>
                <a:cs typeface="Calibri"/>
              </a:rPr>
              <a:t> </a:t>
            </a:r>
            <a:r>
              <a:rPr sz="3200" b="0">
                <a:solidFill>
                  <a:srgbClr val="175E53"/>
                </a:solidFill>
                <a:latin typeface="Calibri"/>
                <a:cs typeface="Calibri"/>
              </a:rPr>
              <a:t>Manning,</a:t>
            </a:r>
            <a:r>
              <a:rPr sz="3200" b="0" spc="110">
                <a:solidFill>
                  <a:srgbClr val="175E53"/>
                </a:solidFill>
                <a:latin typeface="Calibri"/>
                <a:cs typeface="Calibri"/>
              </a:rPr>
              <a:t> </a:t>
            </a:r>
            <a:r>
              <a:rPr sz="3200" b="0">
                <a:solidFill>
                  <a:srgbClr val="175E53"/>
                </a:solidFill>
                <a:latin typeface="Calibri"/>
                <a:cs typeface="Calibri"/>
              </a:rPr>
              <a:t>EMNLP</a:t>
            </a:r>
            <a:r>
              <a:rPr sz="3200" b="0" spc="114">
                <a:solidFill>
                  <a:srgbClr val="175E53"/>
                </a:solidFill>
                <a:latin typeface="Calibri"/>
                <a:cs typeface="Calibri"/>
              </a:rPr>
              <a:t> </a:t>
            </a:r>
            <a:r>
              <a:rPr sz="3200" b="0" spc="-10">
                <a:solidFill>
                  <a:srgbClr val="175E53"/>
                </a:solidFill>
                <a:latin typeface="Calibri"/>
                <a:cs typeface="Calibri"/>
              </a:rPr>
              <a:t>2014]</a:t>
            </a:r>
            <a:r>
              <a:rPr sz="3200" spc="-10"/>
              <a:t>: </a:t>
            </a:r>
            <a:r>
              <a:rPr sz="3200"/>
              <a:t>Encoding</a:t>
            </a:r>
            <a:r>
              <a:rPr sz="3200" spc="-60"/>
              <a:t> </a:t>
            </a:r>
            <a:r>
              <a:rPr sz="3200"/>
              <a:t>meaning</a:t>
            </a:r>
            <a:r>
              <a:rPr sz="3200" spc="-60"/>
              <a:t> </a:t>
            </a:r>
            <a:r>
              <a:rPr sz="3200"/>
              <a:t>components</a:t>
            </a:r>
            <a:r>
              <a:rPr sz="3200" spc="-40"/>
              <a:t> </a:t>
            </a:r>
            <a:r>
              <a:rPr sz="3200"/>
              <a:t>in</a:t>
            </a:r>
            <a:r>
              <a:rPr sz="3200" spc="-35"/>
              <a:t> </a:t>
            </a:r>
            <a:r>
              <a:rPr sz="3200"/>
              <a:t>vector</a:t>
            </a:r>
            <a:r>
              <a:rPr sz="3200" spc="-50"/>
              <a:t> </a:t>
            </a:r>
            <a:r>
              <a:rPr sz="3200" spc="-10"/>
              <a:t>differences</a:t>
            </a:r>
            <a:endParaRPr sz="3200">
              <a:latin typeface="Calibri"/>
              <a:cs typeface="Calibri"/>
            </a:endParaRPr>
          </a:p>
        </p:txBody>
      </p:sp>
      <p:pic>
        <p:nvPicPr>
          <p:cNvPr id="5" name="object 5"/>
          <p:cNvPicPr/>
          <p:nvPr/>
        </p:nvPicPr>
        <p:blipFill>
          <a:blip r:embed="rId4" cstate="print"/>
          <a:stretch>
            <a:fillRect/>
          </a:stretch>
        </p:blipFill>
        <p:spPr>
          <a:xfrm>
            <a:off x="2085863" y="4500320"/>
            <a:ext cx="5803499" cy="983987"/>
          </a:xfrm>
          <a:prstGeom prst="rect">
            <a:avLst/>
          </a:prstGeom>
        </p:spPr>
      </p:pic>
      <p:pic>
        <p:nvPicPr>
          <p:cNvPr id="6" name="object 6"/>
          <p:cNvPicPr/>
          <p:nvPr/>
        </p:nvPicPr>
        <p:blipFill>
          <a:blip r:embed="rId5" cstate="print"/>
          <a:stretch>
            <a:fillRect/>
          </a:stretch>
        </p:blipFill>
        <p:spPr>
          <a:xfrm>
            <a:off x="8477250" y="5303478"/>
            <a:ext cx="571500" cy="295761"/>
          </a:xfrm>
          <a:prstGeom prst="rect">
            <a:avLst/>
          </a:prstGeom>
        </p:spPr>
      </p:pic>
      <p:pic>
        <p:nvPicPr>
          <p:cNvPr id="7" name="object 7"/>
          <p:cNvPicPr/>
          <p:nvPr/>
        </p:nvPicPr>
        <p:blipFill>
          <a:blip r:embed="rId6" cstate="print"/>
          <a:stretch>
            <a:fillRect/>
          </a:stretch>
        </p:blipFill>
        <p:spPr>
          <a:xfrm>
            <a:off x="9227766" y="4878201"/>
            <a:ext cx="2287473" cy="1513812"/>
          </a:xfrm>
          <a:prstGeom prst="rect">
            <a:avLst/>
          </a:prstGeom>
        </p:spPr>
      </p:pic>
      <p:sp>
        <p:nvSpPr>
          <p:cNvPr id="8" name="object 8"/>
          <p:cNvSpPr txBox="1"/>
          <p:nvPr/>
        </p:nvSpPr>
        <p:spPr>
          <a:xfrm>
            <a:off x="1135062" y="1819592"/>
            <a:ext cx="8561070" cy="4754245"/>
          </a:xfrm>
          <a:prstGeom prst="rect">
            <a:avLst/>
          </a:prstGeom>
        </p:spPr>
        <p:txBody>
          <a:bodyPr vert="horz" wrap="square" lIns="0" tIns="27940" rIns="0" bIns="0" rtlCol="0">
            <a:spAutoFit/>
          </a:bodyPr>
          <a:lstStyle/>
          <a:p>
            <a:pPr marL="1128395" marR="5080" indent="-343535">
              <a:lnSpc>
                <a:spcPts val="2850"/>
              </a:lnSpc>
              <a:spcBef>
                <a:spcPts val="220"/>
              </a:spcBef>
            </a:pPr>
            <a:r>
              <a:rPr sz="2400">
                <a:latin typeface="Calibri"/>
                <a:cs typeface="Calibri"/>
              </a:rPr>
              <a:t>Q:</a:t>
            </a:r>
            <a:r>
              <a:rPr sz="2400" spc="-85">
                <a:latin typeface="Calibri"/>
                <a:cs typeface="Calibri"/>
              </a:rPr>
              <a:t> </a:t>
            </a:r>
            <a:r>
              <a:rPr sz="2400">
                <a:latin typeface="Calibri"/>
                <a:cs typeface="Calibri"/>
              </a:rPr>
              <a:t>How</a:t>
            </a:r>
            <a:r>
              <a:rPr sz="2400" spc="-30">
                <a:latin typeface="Calibri"/>
                <a:cs typeface="Calibri"/>
              </a:rPr>
              <a:t> </a:t>
            </a:r>
            <a:r>
              <a:rPr sz="2400">
                <a:latin typeface="Calibri"/>
                <a:cs typeface="Calibri"/>
              </a:rPr>
              <a:t>can</a:t>
            </a:r>
            <a:r>
              <a:rPr sz="2400" spc="-25">
                <a:latin typeface="Calibri"/>
                <a:cs typeface="Calibri"/>
              </a:rPr>
              <a:t> </a:t>
            </a:r>
            <a:r>
              <a:rPr sz="2400">
                <a:latin typeface="Calibri"/>
                <a:cs typeface="Calibri"/>
              </a:rPr>
              <a:t>we</a:t>
            </a:r>
            <a:r>
              <a:rPr sz="2400" spc="-40">
                <a:latin typeface="Calibri"/>
                <a:cs typeface="Calibri"/>
              </a:rPr>
              <a:t> </a:t>
            </a:r>
            <a:r>
              <a:rPr sz="2400">
                <a:latin typeface="Calibri"/>
                <a:cs typeface="Calibri"/>
              </a:rPr>
              <a:t>capture</a:t>
            </a:r>
            <a:r>
              <a:rPr sz="2400" spc="-35">
                <a:latin typeface="Calibri"/>
                <a:cs typeface="Calibri"/>
              </a:rPr>
              <a:t> </a:t>
            </a:r>
            <a:r>
              <a:rPr sz="2400">
                <a:latin typeface="Calibri"/>
                <a:cs typeface="Calibri"/>
              </a:rPr>
              <a:t>ratios</a:t>
            </a:r>
            <a:r>
              <a:rPr sz="2400" spc="-80">
                <a:latin typeface="Calibri"/>
                <a:cs typeface="Calibri"/>
              </a:rPr>
              <a:t> </a:t>
            </a:r>
            <a:r>
              <a:rPr sz="2400">
                <a:latin typeface="Calibri"/>
                <a:cs typeface="Calibri"/>
              </a:rPr>
              <a:t>of</a:t>
            </a:r>
            <a:r>
              <a:rPr sz="2400" spc="-30">
                <a:latin typeface="Calibri"/>
                <a:cs typeface="Calibri"/>
              </a:rPr>
              <a:t> </a:t>
            </a:r>
            <a:r>
              <a:rPr sz="2400">
                <a:latin typeface="Calibri"/>
                <a:cs typeface="Calibri"/>
              </a:rPr>
              <a:t>co-occurrence</a:t>
            </a:r>
            <a:r>
              <a:rPr sz="2400" spc="30">
                <a:latin typeface="Calibri"/>
                <a:cs typeface="Calibri"/>
              </a:rPr>
              <a:t> </a:t>
            </a:r>
            <a:r>
              <a:rPr sz="2400" spc="-10">
                <a:latin typeface="Calibri"/>
                <a:cs typeface="Calibri"/>
              </a:rPr>
              <a:t>probabilities </a:t>
            </a:r>
            <a:r>
              <a:rPr sz="2400" spc="-25">
                <a:latin typeface="Calibri"/>
                <a:cs typeface="Calibri"/>
              </a:rPr>
              <a:t>as </a:t>
            </a:r>
            <a:r>
              <a:rPr sz="2400">
                <a:latin typeface="Calibri"/>
                <a:cs typeface="Calibri"/>
              </a:rPr>
              <a:t>linear</a:t>
            </a:r>
            <a:r>
              <a:rPr sz="2400" spc="-70">
                <a:latin typeface="Calibri"/>
                <a:cs typeface="Calibri"/>
              </a:rPr>
              <a:t> </a:t>
            </a:r>
            <a:r>
              <a:rPr sz="2400">
                <a:latin typeface="Calibri"/>
                <a:cs typeface="Calibri"/>
              </a:rPr>
              <a:t>meaning</a:t>
            </a:r>
            <a:r>
              <a:rPr sz="2400" spc="-60">
                <a:latin typeface="Calibri"/>
                <a:cs typeface="Calibri"/>
              </a:rPr>
              <a:t> </a:t>
            </a:r>
            <a:r>
              <a:rPr sz="2400">
                <a:latin typeface="Calibri"/>
                <a:cs typeface="Calibri"/>
              </a:rPr>
              <a:t>components</a:t>
            </a:r>
            <a:r>
              <a:rPr sz="2400" spc="-25">
                <a:latin typeface="Calibri"/>
                <a:cs typeface="Calibri"/>
              </a:rPr>
              <a:t> </a:t>
            </a:r>
            <a:r>
              <a:rPr sz="2400">
                <a:latin typeface="Calibri"/>
                <a:cs typeface="Calibri"/>
              </a:rPr>
              <a:t>in</a:t>
            </a:r>
            <a:r>
              <a:rPr sz="2400" spc="-45">
                <a:latin typeface="Calibri"/>
                <a:cs typeface="Calibri"/>
              </a:rPr>
              <a:t> </a:t>
            </a:r>
            <a:r>
              <a:rPr sz="2400">
                <a:latin typeface="Calibri"/>
                <a:cs typeface="Calibri"/>
              </a:rPr>
              <a:t>a</a:t>
            </a:r>
            <a:r>
              <a:rPr sz="2400" spc="-15">
                <a:latin typeface="Calibri"/>
                <a:cs typeface="Calibri"/>
              </a:rPr>
              <a:t> </a:t>
            </a:r>
            <a:r>
              <a:rPr sz="2400">
                <a:latin typeface="Calibri"/>
                <a:cs typeface="Calibri"/>
              </a:rPr>
              <a:t>word</a:t>
            </a:r>
            <a:r>
              <a:rPr sz="2400" spc="-45">
                <a:latin typeface="Calibri"/>
                <a:cs typeface="Calibri"/>
              </a:rPr>
              <a:t> </a:t>
            </a:r>
            <a:r>
              <a:rPr sz="2400">
                <a:latin typeface="Calibri"/>
                <a:cs typeface="Calibri"/>
              </a:rPr>
              <a:t>vector</a:t>
            </a:r>
            <a:r>
              <a:rPr sz="2400" spc="-70">
                <a:latin typeface="Calibri"/>
                <a:cs typeface="Calibri"/>
              </a:rPr>
              <a:t> </a:t>
            </a:r>
            <a:r>
              <a:rPr sz="2400" spc="-10">
                <a:latin typeface="Calibri"/>
                <a:cs typeface="Calibri"/>
              </a:rPr>
              <a:t>space?</a:t>
            </a:r>
            <a:endParaRPr sz="2400">
              <a:latin typeface="Calibri"/>
              <a:cs typeface="Calibri"/>
            </a:endParaRPr>
          </a:p>
          <a:p>
            <a:pPr marL="771525">
              <a:lnSpc>
                <a:spcPct val="100000"/>
              </a:lnSpc>
              <a:spcBef>
                <a:spcPts val="2180"/>
              </a:spcBef>
            </a:pPr>
            <a:r>
              <a:rPr sz="2400">
                <a:solidFill>
                  <a:srgbClr val="773E9B"/>
                </a:solidFill>
                <a:latin typeface="Calibri"/>
                <a:cs typeface="Calibri"/>
              </a:rPr>
              <a:t>A:</a:t>
            </a:r>
            <a:r>
              <a:rPr sz="2400" spc="-60">
                <a:solidFill>
                  <a:srgbClr val="773E9B"/>
                </a:solidFill>
                <a:latin typeface="Calibri"/>
                <a:cs typeface="Calibri"/>
              </a:rPr>
              <a:t> </a:t>
            </a:r>
            <a:r>
              <a:rPr sz="2400" spc="-10">
                <a:solidFill>
                  <a:srgbClr val="773E9B"/>
                </a:solidFill>
                <a:latin typeface="Calibri"/>
                <a:cs typeface="Calibri"/>
              </a:rPr>
              <a:t>Log-</a:t>
            </a:r>
            <a:r>
              <a:rPr sz="2400">
                <a:solidFill>
                  <a:srgbClr val="773E9B"/>
                </a:solidFill>
                <a:latin typeface="Calibri"/>
                <a:cs typeface="Calibri"/>
              </a:rPr>
              <a:t>bilinear</a:t>
            </a:r>
            <a:r>
              <a:rPr sz="2400" spc="-30">
                <a:solidFill>
                  <a:srgbClr val="773E9B"/>
                </a:solidFill>
                <a:latin typeface="Calibri"/>
                <a:cs typeface="Calibri"/>
              </a:rPr>
              <a:t> </a:t>
            </a:r>
            <a:r>
              <a:rPr sz="2400" spc="-10">
                <a:solidFill>
                  <a:srgbClr val="773E9B"/>
                </a:solidFill>
                <a:latin typeface="Calibri"/>
                <a:cs typeface="Calibri"/>
              </a:rPr>
              <a:t>model:</a:t>
            </a:r>
            <a:endParaRPr sz="2400">
              <a:latin typeface="Calibri"/>
              <a:cs typeface="Calibri"/>
            </a:endParaRPr>
          </a:p>
          <a:p>
            <a:pPr>
              <a:lnSpc>
                <a:spcPct val="100000"/>
              </a:lnSpc>
              <a:spcBef>
                <a:spcPts val="270"/>
              </a:spcBef>
            </a:pPr>
            <a:endParaRPr sz="2400">
              <a:latin typeface="Calibri"/>
              <a:cs typeface="Calibri"/>
            </a:endParaRPr>
          </a:p>
          <a:p>
            <a:pPr marL="1162685">
              <a:lnSpc>
                <a:spcPct val="100000"/>
              </a:lnSpc>
              <a:spcBef>
                <a:spcPts val="5"/>
              </a:spcBef>
            </a:pPr>
            <a:r>
              <a:rPr sz="2400">
                <a:solidFill>
                  <a:srgbClr val="773E9B"/>
                </a:solidFill>
                <a:latin typeface="Calibri"/>
                <a:cs typeface="Calibri"/>
              </a:rPr>
              <a:t>with</a:t>
            </a:r>
            <a:r>
              <a:rPr sz="2400" spc="-65">
                <a:solidFill>
                  <a:srgbClr val="773E9B"/>
                </a:solidFill>
                <a:latin typeface="Calibri"/>
                <a:cs typeface="Calibri"/>
              </a:rPr>
              <a:t> </a:t>
            </a:r>
            <a:r>
              <a:rPr sz="2400">
                <a:solidFill>
                  <a:srgbClr val="773E9B"/>
                </a:solidFill>
                <a:latin typeface="Calibri"/>
                <a:cs typeface="Calibri"/>
              </a:rPr>
              <a:t>vector</a:t>
            </a:r>
            <a:r>
              <a:rPr sz="2400" spc="-90">
                <a:solidFill>
                  <a:srgbClr val="773E9B"/>
                </a:solidFill>
                <a:latin typeface="Calibri"/>
                <a:cs typeface="Calibri"/>
              </a:rPr>
              <a:t> </a:t>
            </a:r>
            <a:r>
              <a:rPr sz="2400" spc="-10">
                <a:solidFill>
                  <a:srgbClr val="773E9B"/>
                </a:solidFill>
                <a:latin typeface="Calibri"/>
                <a:cs typeface="Calibri"/>
              </a:rPr>
              <a:t>differences</a:t>
            </a:r>
            <a:endParaRPr sz="2400">
              <a:latin typeface="Calibri"/>
              <a:cs typeface="Calibri"/>
            </a:endParaRPr>
          </a:p>
          <a:p>
            <a:pPr>
              <a:lnSpc>
                <a:spcPct val="100000"/>
              </a:lnSpc>
              <a:spcBef>
                <a:spcPts val="2845"/>
              </a:spcBef>
            </a:pPr>
            <a:endParaRPr sz="2400">
              <a:latin typeface="Calibri"/>
              <a:cs typeface="Calibri"/>
            </a:endParaRPr>
          </a:p>
          <a:p>
            <a:pPr marL="12700">
              <a:lnSpc>
                <a:spcPct val="100000"/>
              </a:lnSpc>
            </a:pPr>
            <a:r>
              <a:rPr sz="2400" spc="-10">
                <a:solidFill>
                  <a:srgbClr val="89007E"/>
                </a:solidFill>
                <a:latin typeface="Calibri"/>
                <a:cs typeface="Calibri"/>
              </a:rPr>
              <a:t>Loss:</a:t>
            </a:r>
            <a:endParaRPr sz="2400">
              <a:latin typeface="Calibri"/>
              <a:cs typeface="Calibri"/>
            </a:endParaRPr>
          </a:p>
          <a:p>
            <a:pPr>
              <a:lnSpc>
                <a:spcPct val="100000"/>
              </a:lnSpc>
              <a:spcBef>
                <a:spcPts val="2350"/>
              </a:spcBef>
            </a:pPr>
            <a:endParaRPr sz="2400">
              <a:latin typeface="Calibri"/>
              <a:cs typeface="Calibri"/>
            </a:endParaRPr>
          </a:p>
          <a:p>
            <a:pPr marL="1460500" indent="-257175">
              <a:lnSpc>
                <a:spcPct val="100000"/>
              </a:lnSpc>
              <a:buClr>
                <a:srgbClr val="CC0000"/>
              </a:buClr>
              <a:buChar char="•"/>
              <a:tabLst>
                <a:tab pos="1460500" algn="l"/>
              </a:tabLst>
            </a:pPr>
            <a:r>
              <a:rPr sz="2400">
                <a:latin typeface="Calibri"/>
                <a:cs typeface="Calibri"/>
              </a:rPr>
              <a:t>Fast</a:t>
            </a:r>
            <a:r>
              <a:rPr sz="2400" spc="-50">
                <a:latin typeface="Calibri"/>
                <a:cs typeface="Calibri"/>
              </a:rPr>
              <a:t> </a:t>
            </a:r>
            <a:r>
              <a:rPr sz="2400" spc="-10">
                <a:latin typeface="Calibri"/>
                <a:cs typeface="Calibri"/>
              </a:rPr>
              <a:t>training</a:t>
            </a:r>
            <a:endParaRPr sz="2400">
              <a:latin typeface="Calibri"/>
              <a:cs typeface="Calibri"/>
            </a:endParaRPr>
          </a:p>
          <a:p>
            <a:pPr marL="1460500" indent="-257175">
              <a:lnSpc>
                <a:spcPct val="100000"/>
              </a:lnSpc>
              <a:spcBef>
                <a:spcPts val="570"/>
              </a:spcBef>
              <a:buClr>
                <a:srgbClr val="CC0000"/>
              </a:buClr>
              <a:buChar char="•"/>
              <a:tabLst>
                <a:tab pos="1460500" algn="l"/>
              </a:tabLst>
            </a:pPr>
            <a:r>
              <a:rPr sz="2400">
                <a:latin typeface="Calibri"/>
                <a:cs typeface="Calibri"/>
              </a:rPr>
              <a:t>Scalable</a:t>
            </a:r>
            <a:r>
              <a:rPr sz="2400" spc="5">
                <a:latin typeface="Calibri"/>
                <a:cs typeface="Calibri"/>
              </a:rPr>
              <a:t> </a:t>
            </a:r>
            <a:r>
              <a:rPr sz="2400">
                <a:latin typeface="Calibri"/>
                <a:cs typeface="Calibri"/>
              </a:rPr>
              <a:t>to</a:t>
            </a:r>
            <a:r>
              <a:rPr sz="2400" spc="-55">
                <a:latin typeface="Calibri"/>
                <a:cs typeface="Calibri"/>
              </a:rPr>
              <a:t> </a:t>
            </a:r>
            <a:r>
              <a:rPr sz="2400">
                <a:latin typeface="Calibri"/>
                <a:cs typeface="Calibri"/>
              </a:rPr>
              <a:t>huge</a:t>
            </a:r>
            <a:r>
              <a:rPr sz="2400" spc="-60">
                <a:latin typeface="Calibri"/>
                <a:cs typeface="Calibri"/>
              </a:rPr>
              <a:t> </a:t>
            </a:r>
            <a:r>
              <a:rPr sz="2400" spc="-10">
                <a:latin typeface="Calibri"/>
                <a:cs typeface="Calibri"/>
              </a:rPr>
              <a:t>corpora</a:t>
            </a:r>
            <a:endParaRPr sz="2400">
              <a:latin typeface="Calibri"/>
              <a:cs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8254" y="79422"/>
            <a:ext cx="10515600" cy="816313"/>
          </a:xfrm>
          <a:prstGeom prst="rect">
            <a:avLst/>
          </a:prstGeom>
        </p:spPr>
        <p:txBody>
          <a:bodyPr vert="horz" wrap="square" lIns="0" tIns="259778" rIns="0" bIns="0" rtlCol="0">
            <a:spAutoFit/>
          </a:bodyPr>
          <a:lstStyle/>
          <a:p>
            <a:pPr marL="12700">
              <a:lnSpc>
                <a:spcPct val="100000"/>
              </a:lnSpc>
              <a:spcBef>
                <a:spcPts val="130"/>
              </a:spcBef>
            </a:pPr>
            <a:r>
              <a:rPr sz="3600"/>
              <a:t>4.</a:t>
            </a:r>
            <a:r>
              <a:rPr sz="3600" spc="-25"/>
              <a:t> </a:t>
            </a:r>
            <a:r>
              <a:rPr sz="3600"/>
              <a:t>How</a:t>
            </a:r>
            <a:r>
              <a:rPr sz="3600" spc="-65"/>
              <a:t> </a:t>
            </a:r>
            <a:r>
              <a:rPr sz="3600"/>
              <a:t>to</a:t>
            </a:r>
            <a:r>
              <a:rPr sz="3600" spc="5"/>
              <a:t> </a:t>
            </a:r>
            <a:r>
              <a:rPr sz="3600"/>
              <a:t>evaluate</a:t>
            </a:r>
            <a:r>
              <a:rPr sz="3600" spc="-30"/>
              <a:t> </a:t>
            </a:r>
            <a:r>
              <a:rPr sz="3600"/>
              <a:t>word</a:t>
            </a:r>
            <a:r>
              <a:rPr sz="3600" spc="-70"/>
              <a:t> </a:t>
            </a:r>
            <a:r>
              <a:rPr sz="3600" spc="-10"/>
              <a:t>vectors?</a:t>
            </a:r>
          </a:p>
        </p:txBody>
      </p:sp>
      <p:sp>
        <p:nvSpPr>
          <p:cNvPr id="4" name="object 4"/>
          <p:cNvSpPr txBox="1">
            <a:spLocks noGrp="1"/>
          </p:cNvSpPr>
          <p:nvPr>
            <p:ph type="sldNum" sz="quarter" idx="7"/>
          </p:nvPr>
        </p:nvSpPr>
        <p:spPr>
          <a:xfrm>
            <a:off x="460057" y="6521193"/>
            <a:ext cx="280034" cy="2317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spcBef>
                <a:spcPts val="20"/>
              </a:spcBef>
            </a:pPr>
            <a:fld id="{81D60167-4931-47E6-BA6A-407CBD079E47}" type="slidenum">
              <a:rPr lang="en-US" altLang="ja-JP" spc="-50" smtClean="0"/>
              <a:pPr marL="38100">
                <a:lnSpc>
                  <a:spcPts val="1450"/>
                </a:lnSpc>
                <a:spcBef>
                  <a:spcPts val="20"/>
                </a:spcBef>
              </a:pPr>
              <a:t>86</a:t>
            </a:fld>
            <a:endParaRPr spc="-25">
              <a:latin typeface="Lucida Sans"/>
              <a:cs typeface="Lucida Sans"/>
            </a:endParaRPr>
          </a:p>
        </p:txBody>
      </p:sp>
      <p:sp>
        <p:nvSpPr>
          <p:cNvPr id="3" name="object 3"/>
          <p:cNvSpPr txBox="1"/>
          <p:nvPr/>
        </p:nvSpPr>
        <p:spPr>
          <a:xfrm>
            <a:off x="485457" y="1085786"/>
            <a:ext cx="8944610" cy="4278630"/>
          </a:xfrm>
          <a:prstGeom prst="rect">
            <a:avLst/>
          </a:prstGeom>
        </p:spPr>
        <p:txBody>
          <a:bodyPr vert="horz" wrap="square" lIns="0" tIns="85090" rIns="0" bIns="0" rtlCol="0">
            <a:spAutoFit/>
          </a:bodyPr>
          <a:lstStyle/>
          <a:p>
            <a:pPr marL="355600" indent="-342900">
              <a:lnSpc>
                <a:spcPct val="100000"/>
              </a:lnSpc>
              <a:spcBef>
                <a:spcPts val="670"/>
              </a:spcBef>
              <a:buClr>
                <a:srgbClr val="8B1515"/>
              </a:buClr>
              <a:buFont typeface="Times New Roman"/>
              <a:buChar char="•"/>
              <a:tabLst>
                <a:tab pos="355600" algn="l"/>
              </a:tabLst>
            </a:pPr>
            <a:r>
              <a:rPr sz="2400">
                <a:latin typeface="Calibri"/>
                <a:cs typeface="Calibri"/>
              </a:rPr>
              <a:t>Related</a:t>
            </a:r>
            <a:r>
              <a:rPr sz="2400" spc="-30">
                <a:latin typeface="Calibri"/>
                <a:cs typeface="Calibri"/>
              </a:rPr>
              <a:t> </a:t>
            </a:r>
            <a:r>
              <a:rPr sz="2400">
                <a:latin typeface="Calibri"/>
                <a:cs typeface="Calibri"/>
              </a:rPr>
              <a:t>to</a:t>
            </a:r>
            <a:r>
              <a:rPr sz="2400" spc="-35">
                <a:latin typeface="Calibri"/>
                <a:cs typeface="Calibri"/>
              </a:rPr>
              <a:t> </a:t>
            </a:r>
            <a:r>
              <a:rPr sz="2400">
                <a:latin typeface="Calibri"/>
                <a:cs typeface="Calibri"/>
              </a:rPr>
              <a:t>general</a:t>
            </a:r>
            <a:r>
              <a:rPr sz="2400" spc="-65">
                <a:latin typeface="Calibri"/>
                <a:cs typeface="Calibri"/>
              </a:rPr>
              <a:t> </a:t>
            </a:r>
            <a:r>
              <a:rPr sz="2400">
                <a:latin typeface="Calibri"/>
                <a:cs typeface="Calibri"/>
              </a:rPr>
              <a:t>evaluation</a:t>
            </a:r>
            <a:r>
              <a:rPr sz="2400" spc="-30">
                <a:latin typeface="Calibri"/>
                <a:cs typeface="Calibri"/>
              </a:rPr>
              <a:t> </a:t>
            </a:r>
            <a:r>
              <a:rPr sz="2400">
                <a:latin typeface="Calibri"/>
                <a:cs typeface="Calibri"/>
              </a:rPr>
              <a:t>in</a:t>
            </a:r>
            <a:r>
              <a:rPr sz="2400" spc="-30">
                <a:latin typeface="Calibri"/>
                <a:cs typeface="Calibri"/>
              </a:rPr>
              <a:t> </a:t>
            </a:r>
            <a:r>
              <a:rPr sz="2400">
                <a:latin typeface="Calibri"/>
                <a:cs typeface="Calibri"/>
              </a:rPr>
              <a:t>NLP:</a:t>
            </a:r>
            <a:r>
              <a:rPr sz="2400" spc="-15">
                <a:latin typeface="Calibri"/>
                <a:cs typeface="Calibri"/>
              </a:rPr>
              <a:t> </a:t>
            </a:r>
            <a:r>
              <a:rPr sz="2400">
                <a:latin typeface="Calibri"/>
                <a:cs typeface="Calibri"/>
              </a:rPr>
              <a:t>Intrinsic</a:t>
            </a:r>
            <a:r>
              <a:rPr sz="2400" spc="-75">
                <a:latin typeface="Calibri"/>
                <a:cs typeface="Calibri"/>
              </a:rPr>
              <a:t> </a:t>
            </a:r>
            <a:r>
              <a:rPr sz="2400">
                <a:latin typeface="Calibri"/>
                <a:cs typeface="Calibri"/>
              </a:rPr>
              <a:t>vs.</a:t>
            </a:r>
            <a:r>
              <a:rPr sz="2400" spc="20">
                <a:latin typeface="Calibri"/>
                <a:cs typeface="Calibri"/>
              </a:rPr>
              <a:t> </a:t>
            </a:r>
            <a:r>
              <a:rPr sz="2400" spc="-10">
                <a:latin typeface="Calibri"/>
                <a:cs typeface="Calibri"/>
              </a:rPr>
              <a:t>extrinsic</a:t>
            </a:r>
            <a:endParaRPr sz="2400">
              <a:latin typeface="Calibri"/>
              <a:cs typeface="Calibri"/>
            </a:endParaRPr>
          </a:p>
          <a:p>
            <a:pPr marL="355600" indent="-342900">
              <a:lnSpc>
                <a:spcPct val="100000"/>
              </a:lnSpc>
              <a:spcBef>
                <a:spcPts val="575"/>
              </a:spcBef>
              <a:buClr>
                <a:srgbClr val="8B1515"/>
              </a:buClr>
              <a:buFont typeface="Times New Roman"/>
              <a:buChar char="•"/>
              <a:tabLst>
                <a:tab pos="355600" algn="l"/>
              </a:tabLst>
            </a:pPr>
            <a:r>
              <a:rPr sz="2400" spc="-10">
                <a:latin typeface="Calibri"/>
                <a:cs typeface="Calibri"/>
              </a:rPr>
              <a:t>Intrinsic:</a:t>
            </a:r>
            <a:endParaRPr sz="2400">
              <a:latin typeface="Calibri"/>
              <a:cs typeface="Calibri"/>
            </a:endParaRPr>
          </a:p>
          <a:p>
            <a:pPr marL="699135" lvl="1" indent="-228600">
              <a:lnSpc>
                <a:spcPct val="100000"/>
              </a:lnSpc>
              <a:spcBef>
                <a:spcPts val="525"/>
              </a:spcBef>
              <a:buClr>
                <a:srgbClr val="007B92"/>
              </a:buClr>
              <a:buFont typeface="Times New Roman"/>
              <a:buChar char="•"/>
              <a:tabLst>
                <a:tab pos="699135" algn="l"/>
              </a:tabLst>
            </a:pPr>
            <a:r>
              <a:rPr sz="2000">
                <a:latin typeface="Calibri"/>
                <a:cs typeface="Calibri"/>
              </a:rPr>
              <a:t>Evaluation</a:t>
            </a:r>
            <a:r>
              <a:rPr sz="2000" spc="-20">
                <a:latin typeface="Calibri"/>
                <a:cs typeface="Calibri"/>
              </a:rPr>
              <a:t> </a:t>
            </a:r>
            <a:r>
              <a:rPr sz="2000">
                <a:latin typeface="Calibri"/>
                <a:cs typeface="Calibri"/>
              </a:rPr>
              <a:t>on</a:t>
            </a:r>
            <a:r>
              <a:rPr sz="2000" spc="-15">
                <a:latin typeface="Calibri"/>
                <a:cs typeface="Calibri"/>
              </a:rPr>
              <a:t> </a:t>
            </a:r>
            <a:r>
              <a:rPr sz="2000">
                <a:latin typeface="Calibri"/>
                <a:cs typeface="Calibri"/>
              </a:rPr>
              <a:t>a</a:t>
            </a:r>
            <a:r>
              <a:rPr sz="2000" spc="10">
                <a:latin typeface="Calibri"/>
                <a:cs typeface="Calibri"/>
              </a:rPr>
              <a:t> </a:t>
            </a:r>
            <a:r>
              <a:rPr sz="2000" spc="-10">
                <a:latin typeface="Calibri"/>
                <a:cs typeface="Calibri"/>
              </a:rPr>
              <a:t>specific/intermediate</a:t>
            </a:r>
            <a:r>
              <a:rPr sz="2000" spc="-35">
                <a:latin typeface="Calibri"/>
                <a:cs typeface="Calibri"/>
              </a:rPr>
              <a:t> </a:t>
            </a:r>
            <a:r>
              <a:rPr sz="2000" spc="-10">
                <a:latin typeface="Calibri"/>
                <a:cs typeface="Calibri"/>
              </a:rPr>
              <a:t>subtask</a:t>
            </a:r>
            <a:endParaRPr sz="2000">
              <a:latin typeface="Calibri"/>
              <a:cs typeface="Calibri"/>
            </a:endParaRPr>
          </a:p>
          <a:p>
            <a:pPr marL="699135" lvl="1" indent="-228600">
              <a:lnSpc>
                <a:spcPct val="100000"/>
              </a:lnSpc>
              <a:spcBef>
                <a:spcPts val="450"/>
              </a:spcBef>
              <a:buClr>
                <a:srgbClr val="007B92"/>
              </a:buClr>
              <a:buFont typeface="Times New Roman"/>
              <a:buChar char="•"/>
              <a:tabLst>
                <a:tab pos="699135" algn="l"/>
              </a:tabLst>
            </a:pPr>
            <a:r>
              <a:rPr sz="2000">
                <a:latin typeface="Calibri"/>
                <a:cs typeface="Calibri"/>
              </a:rPr>
              <a:t>Fast</a:t>
            </a:r>
            <a:r>
              <a:rPr sz="2000" spc="-10">
                <a:latin typeface="Calibri"/>
                <a:cs typeface="Calibri"/>
              </a:rPr>
              <a:t> </a:t>
            </a:r>
            <a:r>
              <a:rPr sz="2000">
                <a:latin typeface="Calibri"/>
                <a:cs typeface="Calibri"/>
              </a:rPr>
              <a:t>to</a:t>
            </a:r>
            <a:r>
              <a:rPr sz="2000" spc="-25">
                <a:latin typeface="Calibri"/>
                <a:cs typeface="Calibri"/>
              </a:rPr>
              <a:t> </a:t>
            </a:r>
            <a:r>
              <a:rPr sz="2000" spc="-10">
                <a:latin typeface="Calibri"/>
                <a:cs typeface="Calibri"/>
              </a:rPr>
              <a:t>compute</a:t>
            </a:r>
            <a:endParaRPr sz="2000">
              <a:latin typeface="Calibri"/>
              <a:cs typeface="Calibri"/>
            </a:endParaRPr>
          </a:p>
          <a:p>
            <a:pPr marL="699135" lvl="1" indent="-228600">
              <a:lnSpc>
                <a:spcPct val="100000"/>
              </a:lnSpc>
              <a:spcBef>
                <a:spcPts val="530"/>
              </a:spcBef>
              <a:buClr>
                <a:srgbClr val="007B92"/>
              </a:buClr>
              <a:buFont typeface="Times New Roman"/>
              <a:buChar char="•"/>
              <a:tabLst>
                <a:tab pos="699135" algn="l"/>
              </a:tabLst>
            </a:pPr>
            <a:r>
              <a:rPr sz="2000">
                <a:latin typeface="Calibri"/>
                <a:cs typeface="Calibri"/>
              </a:rPr>
              <a:t>Helps</a:t>
            </a:r>
            <a:r>
              <a:rPr sz="2000" spc="5">
                <a:latin typeface="Calibri"/>
                <a:cs typeface="Calibri"/>
              </a:rPr>
              <a:t> </a:t>
            </a:r>
            <a:r>
              <a:rPr sz="2000">
                <a:latin typeface="Calibri"/>
                <a:cs typeface="Calibri"/>
              </a:rPr>
              <a:t>to</a:t>
            </a:r>
            <a:r>
              <a:rPr sz="2000" spc="-45">
                <a:latin typeface="Calibri"/>
                <a:cs typeface="Calibri"/>
              </a:rPr>
              <a:t> </a:t>
            </a:r>
            <a:r>
              <a:rPr sz="2000">
                <a:latin typeface="Calibri"/>
                <a:cs typeface="Calibri"/>
              </a:rPr>
              <a:t>understand</a:t>
            </a:r>
            <a:r>
              <a:rPr sz="2000" spc="-40">
                <a:latin typeface="Calibri"/>
                <a:cs typeface="Calibri"/>
              </a:rPr>
              <a:t> </a:t>
            </a:r>
            <a:r>
              <a:rPr sz="2000">
                <a:latin typeface="Calibri"/>
                <a:cs typeface="Calibri"/>
              </a:rPr>
              <a:t>that</a:t>
            </a:r>
            <a:r>
              <a:rPr sz="2000" spc="-20">
                <a:latin typeface="Calibri"/>
                <a:cs typeface="Calibri"/>
              </a:rPr>
              <a:t> </a:t>
            </a:r>
            <a:r>
              <a:rPr sz="2000" spc="-10">
                <a:latin typeface="Calibri"/>
                <a:cs typeface="Calibri"/>
              </a:rPr>
              <a:t>system</a:t>
            </a:r>
            <a:endParaRPr sz="2000">
              <a:latin typeface="Calibri"/>
              <a:cs typeface="Calibri"/>
            </a:endParaRPr>
          </a:p>
          <a:p>
            <a:pPr marL="699135" lvl="1" indent="-228600">
              <a:lnSpc>
                <a:spcPct val="100000"/>
              </a:lnSpc>
              <a:spcBef>
                <a:spcPts val="455"/>
              </a:spcBef>
              <a:buClr>
                <a:srgbClr val="007B92"/>
              </a:buClr>
              <a:buFont typeface="Times New Roman"/>
              <a:buChar char="•"/>
              <a:tabLst>
                <a:tab pos="699135" algn="l"/>
              </a:tabLst>
            </a:pPr>
            <a:r>
              <a:rPr sz="2000">
                <a:latin typeface="Calibri"/>
                <a:cs typeface="Calibri"/>
              </a:rPr>
              <a:t>Not</a:t>
            </a:r>
            <a:r>
              <a:rPr sz="2000" spc="-40">
                <a:latin typeface="Calibri"/>
                <a:cs typeface="Calibri"/>
              </a:rPr>
              <a:t> </a:t>
            </a:r>
            <a:r>
              <a:rPr sz="2000">
                <a:latin typeface="Calibri"/>
                <a:cs typeface="Calibri"/>
              </a:rPr>
              <a:t>clear</a:t>
            </a:r>
            <a:r>
              <a:rPr sz="2000" spc="-50">
                <a:latin typeface="Calibri"/>
                <a:cs typeface="Calibri"/>
              </a:rPr>
              <a:t> </a:t>
            </a:r>
            <a:r>
              <a:rPr sz="2000">
                <a:latin typeface="Calibri"/>
                <a:cs typeface="Calibri"/>
              </a:rPr>
              <a:t>if</a:t>
            </a:r>
            <a:r>
              <a:rPr sz="2000" spc="20">
                <a:latin typeface="Calibri"/>
                <a:cs typeface="Calibri"/>
              </a:rPr>
              <a:t> </a:t>
            </a:r>
            <a:r>
              <a:rPr sz="2000">
                <a:latin typeface="Calibri"/>
                <a:cs typeface="Calibri"/>
              </a:rPr>
              <a:t>it’s</a:t>
            </a:r>
            <a:r>
              <a:rPr sz="2000" spc="-5">
                <a:latin typeface="Calibri"/>
                <a:cs typeface="Calibri"/>
              </a:rPr>
              <a:t> </a:t>
            </a:r>
            <a:r>
              <a:rPr sz="2000">
                <a:latin typeface="Calibri"/>
                <a:cs typeface="Calibri"/>
              </a:rPr>
              <a:t>helpful</a:t>
            </a:r>
            <a:r>
              <a:rPr sz="2000" spc="-40">
                <a:latin typeface="Calibri"/>
                <a:cs typeface="Calibri"/>
              </a:rPr>
              <a:t> </a:t>
            </a:r>
            <a:r>
              <a:rPr sz="2000">
                <a:latin typeface="Calibri"/>
                <a:cs typeface="Calibri"/>
              </a:rPr>
              <a:t>unless</a:t>
            </a:r>
            <a:r>
              <a:rPr sz="2000" spc="-70">
                <a:latin typeface="Calibri"/>
                <a:cs typeface="Calibri"/>
              </a:rPr>
              <a:t> </a:t>
            </a:r>
            <a:r>
              <a:rPr sz="2000">
                <a:latin typeface="Calibri"/>
                <a:cs typeface="Calibri"/>
              </a:rPr>
              <a:t>correlation</a:t>
            </a:r>
            <a:r>
              <a:rPr sz="2000" spc="-45">
                <a:latin typeface="Calibri"/>
                <a:cs typeface="Calibri"/>
              </a:rPr>
              <a:t> </a:t>
            </a:r>
            <a:r>
              <a:rPr sz="2000">
                <a:latin typeface="Calibri"/>
                <a:cs typeface="Calibri"/>
              </a:rPr>
              <a:t>to</a:t>
            </a:r>
            <a:r>
              <a:rPr sz="2000" spc="-50">
                <a:latin typeface="Calibri"/>
                <a:cs typeface="Calibri"/>
              </a:rPr>
              <a:t> </a:t>
            </a:r>
            <a:r>
              <a:rPr sz="2000">
                <a:latin typeface="Calibri"/>
                <a:cs typeface="Calibri"/>
              </a:rPr>
              <a:t>real</a:t>
            </a:r>
            <a:r>
              <a:rPr sz="2000" spc="-40">
                <a:latin typeface="Calibri"/>
                <a:cs typeface="Calibri"/>
              </a:rPr>
              <a:t> </a:t>
            </a:r>
            <a:r>
              <a:rPr sz="2000">
                <a:latin typeface="Calibri"/>
                <a:cs typeface="Calibri"/>
              </a:rPr>
              <a:t>task</a:t>
            </a:r>
            <a:r>
              <a:rPr sz="2000" spc="-50">
                <a:latin typeface="Calibri"/>
                <a:cs typeface="Calibri"/>
              </a:rPr>
              <a:t> </a:t>
            </a:r>
            <a:r>
              <a:rPr sz="2000">
                <a:latin typeface="Calibri"/>
                <a:cs typeface="Calibri"/>
              </a:rPr>
              <a:t>is </a:t>
            </a:r>
            <a:r>
              <a:rPr sz="2000" spc="-10">
                <a:latin typeface="Calibri"/>
                <a:cs typeface="Calibri"/>
              </a:rPr>
              <a:t>established</a:t>
            </a:r>
            <a:endParaRPr sz="2000">
              <a:latin typeface="Calibri"/>
              <a:cs typeface="Calibri"/>
            </a:endParaRPr>
          </a:p>
          <a:p>
            <a:pPr marL="355600" indent="-342900">
              <a:lnSpc>
                <a:spcPct val="100000"/>
              </a:lnSpc>
              <a:spcBef>
                <a:spcPts val="580"/>
              </a:spcBef>
              <a:buClr>
                <a:srgbClr val="8B1515"/>
              </a:buClr>
              <a:buFont typeface="Times New Roman"/>
              <a:buChar char="•"/>
              <a:tabLst>
                <a:tab pos="355600" algn="l"/>
              </a:tabLst>
            </a:pPr>
            <a:r>
              <a:rPr sz="2400" spc="-10">
                <a:latin typeface="Calibri"/>
                <a:cs typeface="Calibri"/>
              </a:rPr>
              <a:t>Extrinsic:</a:t>
            </a:r>
            <a:endParaRPr sz="2400">
              <a:latin typeface="Calibri"/>
              <a:cs typeface="Calibri"/>
            </a:endParaRPr>
          </a:p>
          <a:p>
            <a:pPr marL="699135" lvl="1" indent="-228600">
              <a:lnSpc>
                <a:spcPct val="100000"/>
              </a:lnSpc>
              <a:spcBef>
                <a:spcPts val="520"/>
              </a:spcBef>
              <a:buClr>
                <a:srgbClr val="007B92"/>
              </a:buClr>
              <a:buFont typeface="Times New Roman"/>
              <a:buChar char="•"/>
              <a:tabLst>
                <a:tab pos="699135" algn="l"/>
              </a:tabLst>
            </a:pPr>
            <a:r>
              <a:rPr sz="2000">
                <a:latin typeface="Calibri"/>
                <a:cs typeface="Calibri"/>
              </a:rPr>
              <a:t>Evaluation</a:t>
            </a:r>
            <a:r>
              <a:rPr sz="2000" spc="-55">
                <a:latin typeface="Calibri"/>
                <a:cs typeface="Calibri"/>
              </a:rPr>
              <a:t> </a:t>
            </a:r>
            <a:r>
              <a:rPr sz="2000">
                <a:latin typeface="Calibri"/>
                <a:cs typeface="Calibri"/>
              </a:rPr>
              <a:t>on</a:t>
            </a:r>
            <a:r>
              <a:rPr sz="2000" spc="-50">
                <a:latin typeface="Calibri"/>
                <a:cs typeface="Calibri"/>
              </a:rPr>
              <a:t> </a:t>
            </a:r>
            <a:r>
              <a:rPr sz="2000">
                <a:latin typeface="Calibri"/>
                <a:cs typeface="Calibri"/>
              </a:rPr>
              <a:t>a</a:t>
            </a:r>
            <a:r>
              <a:rPr sz="2000" spc="-30">
                <a:latin typeface="Calibri"/>
                <a:cs typeface="Calibri"/>
              </a:rPr>
              <a:t> </a:t>
            </a:r>
            <a:r>
              <a:rPr sz="2000">
                <a:latin typeface="Calibri"/>
                <a:cs typeface="Calibri"/>
              </a:rPr>
              <a:t>real</a:t>
            </a:r>
            <a:r>
              <a:rPr sz="2000" spc="20">
                <a:latin typeface="Calibri"/>
                <a:cs typeface="Calibri"/>
              </a:rPr>
              <a:t> </a:t>
            </a:r>
            <a:r>
              <a:rPr sz="2000" spc="-20">
                <a:latin typeface="Calibri"/>
                <a:cs typeface="Calibri"/>
              </a:rPr>
              <a:t>task</a:t>
            </a:r>
            <a:endParaRPr sz="2000">
              <a:latin typeface="Calibri"/>
              <a:cs typeface="Calibri"/>
            </a:endParaRPr>
          </a:p>
          <a:p>
            <a:pPr marL="699135" lvl="1" indent="-228600">
              <a:lnSpc>
                <a:spcPct val="100000"/>
              </a:lnSpc>
              <a:spcBef>
                <a:spcPts val="455"/>
              </a:spcBef>
              <a:buClr>
                <a:srgbClr val="007B92"/>
              </a:buClr>
              <a:buFont typeface="Times New Roman"/>
              <a:buChar char="•"/>
              <a:tabLst>
                <a:tab pos="699135" algn="l"/>
              </a:tabLst>
            </a:pPr>
            <a:r>
              <a:rPr sz="2000">
                <a:latin typeface="Calibri"/>
                <a:cs typeface="Calibri"/>
              </a:rPr>
              <a:t>Can</a:t>
            </a:r>
            <a:r>
              <a:rPr sz="2000" spc="-40">
                <a:latin typeface="Calibri"/>
                <a:cs typeface="Calibri"/>
              </a:rPr>
              <a:t> </a:t>
            </a:r>
            <a:r>
              <a:rPr sz="2000">
                <a:latin typeface="Calibri"/>
                <a:cs typeface="Calibri"/>
              </a:rPr>
              <a:t>take</a:t>
            </a:r>
            <a:r>
              <a:rPr sz="2000" spc="-65">
                <a:latin typeface="Calibri"/>
                <a:cs typeface="Calibri"/>
              </a:rPr>
              <a:t> </a:t>
            </a:r>
            <a:r>
              <a:rPr sz="2000">
                <a:latin typeface="Calibri"/>
                <a:cs typeface="Calibri"/>
              </a:rPr>
              <a:t>a</a:t>
            </a:r>
            <a:r>
              <a:rPr sz="2000" spc="-20">
                <a:latin typeface="Calibri"/>
                <a:cs typeface="Calibri"/>
              </a:rPr>
              <a:t> </a:t>
            </a:r>
            <a:r>
              <a:rPr sz="2000">
                <a:latin typeface="Calibri"/>
                <a:cs typeface="Calibri"/>
              </a:rPr>
              <a:t>long</a:t>
            </a:r>
            <a:r>
              <a:rPr sz="2000" spc="-10">
                <a:latin typeface="Calibri"/>
                <a:cs typeface="Calibri"/>
              </a:rPr>
              <a:t> </a:t>
            </a:r>
            <a:r>
              <a:rPr sz="2000">
                <a:latin typeface="Calibri"/>
                <a:cs typeface="Calibri"/>
              </a:rPr>
              <a:t>time</a:t>
            </a:r>
            <a:r>
              <a:rPr sz="2000" spc="5">
                <a:latin typeface="Calibri"/>
                <a:cs typeface="Calibri"/>
              </a:rPr>
              <a:t> </a:t>
            </a:r>
            <a:r>
              <a:rPr sz="2000">
                <a:latin typeface="Calibri"/>
                <a:cs typeface="Calibri"/>
              </a:rPr>
              <a:t>to</a:t>
            </a:r>
            <a:r>
              <a:rPr sz="2000" spc="-50">
                <a:latin typeface="Calibri"/>
                <a:cs typeface="Calibri"/>
              </a:rPr>
              <a:t> </a:t>
            </a:r>
            <a:r>
              <a:rPr sz="2000">
                <a:latin typeface="Calibri"/>
                <a:cs typeface="Calibri"/>
              </a:rPr>
              <a:t>compute</a:t>
            </a:r>
            <a:r>
              <a:rPr sz="2000" spc="5">
                <a:latin typeface="Calibri"/>
                <a:cs typeface="Calibri"/>
              </a:rPr>
              <a:t> </a:t>
            </a:r>
            <a:r>
              <a:rPr sz="2000" spc="-10">
                <a:latin typeface="Calibri"/>
                <a:cs typeface="Calibri"/>
              </a:rPr>
              <a:t>accuracy</a:t>
            </a:r>
            <a:endParaRPr sz="2000">
              <a:latin typeface="Calibri"/>
              <a:cs typeface="Calibri"/>
            </a:endParaRPr>
          </a:p>
          <a:p>
            <a:pPr marL="699135" lvl="1" indent="-228600">
              <a:lnSpc>
                <a:spcPct val="100000"/>
              </a:lnSpc>
              <a:spcBef>
                <a:spcPts val="450"/>
              </a:spcBef>
              <a:buClr>
                <a:srgbClr val="007B92"/>
              </a:buClr>
              <a:buFont typeface="Times New Roman"/>
              <a:buChar char="•"/>
              <a:tabLst>
                <a:tab pos="699135" algn="l"/>
              </a:tabLst>
            </a:pPr>
            <a:r>
              <a:rPr sz="2000">
                <a:latin typeface="Calibri"/>
                <a:cs typeface="Calibri"/>
              </a:rPr>
              <a:t>Unclear</a:t>
            </a:r>
            <a:r>
              <a:rPr sz="2000" spc="-55">
                <a:latin typeface="Calibri"/>
                <a:cs typeface="Calibri"/>
              </a:rPr>
              <a:t> </a:t>
            </a:r>
            <a:r>
              <a:rPr sz="2000">
                <a:latin typeface="Calibri"/>
                <a:cs typeface="Calibri"/>
              </a:rPr>
              <a:t>if</a:t>
            </a:r>
            <a:r>
              <a:rPr sz="2000" spc="20">
                <a:latin typeface="Calibri"/>
                <a:cs typeface="Calibri"/>
              </a:rPr>
              <a:t> </a:t>
            </a:r>
            <a:r>
              <a:rPr sz="2000">
                <a:latin typeface="Calibri"/>
                <a:cs typeface="Calibri"/>
              </a:rPr>
              <a:t>the</a:t>
            </a:r>
            <a:r>
              <a:rPr sz="2000" spc="-65">
                <a:latin typeface="Calibri"/>
                <a:cs typeface="Calibri"/>
              </a:rPr>
              <a:t> </a:t>
            </a:r>
            <a:r>
              <a:rPr sz="2000">
                <a:latin typeface="Calibri"/>
                <a:cs typeface="Calibri"/>
              </a:rPr>
              <a:t>subsystem</a:t>
            </a:r>
            <a:r>
              <a:rPr sz="2000" spc="-70">
                <a:latin typeface="Calibri"/>
                <a:cs typeface="Calibri"/>
              </a:rPr>
              <a:t> </a:t>
            </a:r>
            <a:r>
              <a:rPr sz="2000">
                <a:latin typeface="Calibri"/>
                <a:cs typeface="Calibri"/>
              </a:rPr>
              <a:t>is</a:t>
            </a:r>
            <a:r>
              <a:rPr sz="2000" spc="-5">
                <a:latin typeface="Calibri"/>
                <a:cs typeface="Calibri"/>
              </a:rPr>
              <a:t> </a:t>
            </a:r>
            <a:r>
              <a:rPr sz="2000">
                <a:latin typeface="Calibri"/>
                <a:cs typeface="Calibri"/>
              </a:rPr>
              <a:t>the</a:t>
            </a:r>
            <a:r>
              <a:rPr sz="2000" spc="-60">
                <a:latin typeface="Calibri"/>
                <a:cs typeface="Calibri"/>
              </a:rPr>
              <a:t> </a:t>
            </a:r>
            <a:r>
              <a:rPr sz="2000">
                <a:latin typeface="Calibri"/>
                <a:cs typeface="Calibri"/>
              </a:rPr>
              <a:t>problem</a:t>
            </a:r>
            <a:r>
              <a:rPr sz="2000" spc="-75">
                <a:latin typeface="Calibri"/>
                <a:cs typeface="Calibri"/>
              </a:rPr>
              <a:t> </a:t>
            </a:r>
            <a:r>
              <a:rPr sz="2000">
                <a:latin typeface="Calibri"/>
                <a:cs typeface="Calibri"/>
              </a:rPr>
              <a:t>or</a:t>
            </a:r>
            <a:r>
              <a:rPr sz="2000" spc="10">
                <a:latin typeface="Calibri"/>
                <a:cs typeface="Calibri"/>
              </a:rPr>
              <a:t> </a:t>
            </a:r>
            <a:r>
              <a:rPr sz="2000">
                <a:latin typeface="Calibri"/>
                <a:cs typeface="Calibri"/>
              </a:rPr>
              <a:t>its</a:t>
            </a:r>
            <a:r>
              <a:rPr sz="2000" spc="-75">
                <a:latin typeface="Calibri"/>
                <a:cs typeface="Calibri"/>
              </a:rPr>
              <a:t> </a:t>
            </a:r>
            <a:r>
              <a:rPr sz="2000">
                <a:latin typeface="Calibri"/>
                <a:cs typeface="Calibri"/>
              </a:rPr>
              <a:t>interaction</a:t>
            </a:r>
            <a:r>
              <a:rPr sz="2000" spc="-45">
                <a:latin typeface="Calibri"/>
                <a:cs typeface="Calibri"/>
              </a:rPr>
              <a:t> </a:t>
            </a:r>
            <a:r>
              <a:rPr sz="2000">
                <a:latin typeface="Calibri"/>
                <a:cs typeface="Calibri"/>
              </a:rPr>
              <a:t>or</a:t>
            </a:r>
            <a:r>
              <a:rPr sz="2000" spc="10">
                <a:latin typeface="Calibri"/>
                <a:cs typeface="Calibri"/>
              </a:rPr>
              <a:t> </a:t>
            </a:r>
            <a:r>
              <a:rPr sz="2000">
                <a:latin typeface="Calibri"/>
                <a:cs typeface="Calibri"/>
              </a:rPr>
              <a:t>other</a:t>
            </a:r>
            <a:r>
              <a:rPr sz="2000" spc="5">
                <a:latin typeface="Calibri"/>
                <a:cs typeface="Calibri"/>
              </a:rPr>
              <a:t> </a:t>
            </a:r>
            <a:r>
              <a:rPr sz="2000" spc="-10">
                <a:latin typeface="Calibri"/>
                <a:cs typeface="Calibri"/>
              </a:rPr>
              <a:t>subsystems</a:t>
            </a:r>
            <a:endParaRPr sz="2000">
              <a:latin typeface="Calibri"/>
              <a:cs typeface="Calibri"/>
            </a:endParaRPr>
          </a:p>
          <a:p>
            <a:pPr marL="699135" lvl="1" indent="-228600">
              <a:lnSpc>
                <a:spcPct val="100000"/>
              </a:lnSpc>
              <a:spcBef>
                <a:spcPts val="530"/>
              </a:spcBef>
              <a:buClr>
                <a:srgbClr val="007B92"/>
              </a:buClr>
              <a:buFont typeface="Times New Roman"/>
              <a:buChar char="•"/>
              <a:tabLst>
                <a:tab pos="699135" algn="l"/>
              </a:tabLst>
            </a:pPr>
            <a:r>
              <a:rPr sz="2000">
                <a:latin typeface="Calibri"/>
                <a:cs typeface="Calibri"/>
              </a:rPr>
              <a:t>If</a:t>
            </a:r>
            <a:r>
              <a:rPr sz="2000" spc="-90">
                <a:latin typeface="Calibri"/>
                <a:cs typeface="Calibri"/>
              </a:rPr>
              <a:t> </a:t>
            </a:r>
            <a:r>
              <a:rPr sz="2000">
                <a:latin typeface="Calibri"/>
                <a:cs typeface="Calibri"/>
              </a:rPr>
              <a:t>replacing</a:t>
            </a:r>
            <a:r>
              <a:rPr sz="2000" spc="-10">
                <a:latin typeface="Calibri"/>
                <a:cs typeface="Calibri"/>
              </a:rPr>
              <a:t> </a:t>
            </a:r>
            <a:r>
              <a:rPr sz="2000">
                <a:latin typeface="Calibri"/>
                <a:cs typeface="Calibri"/>
              </a:rPr>
              <a:t>exactly</a:t>
            </a:r>
            <a:r>
              <a:rPr sz="2000" spc="-45">
                <a:latin typeface="Calibri"/>
                <a:cs typeface="Calibri"/>
              </a:rPr>
              <a:t> </a:t>
            </a:r>
            <a:r>
              <a:rPr sz="2000">
                <a:latin typeface="Calibri"/>
                <a:cs typeface="Calibri"/>
              </a:rPr>
              <a:t>one</a:t>
            </a:r>
            <a:r>
              <a:rPr sz="2000" spc="-65">
                <a:latin typeface="Calibri"/>
                <a:cs typeface="Calibri"/>
              </a:rPr>
              <a:t> </a:t>
            </a:r>
            <a:r>
              <a:rPr sz="2000">
                <a:latin typeface="Calibri"/>
                <a:cs typeface="Calibri"/>
              </a:rPr>
              <a:t>subsystem</a:t>
            </a:r>
            <a:r>
              <a:rPr sz="2000" spc="-75">
                <a:latin typeface="Calibri"/>
                <a:cs typeface="Calibri"/>
              </a:rPr>
              <a:t> </a:t>
            </a:r>
            <a:r>
              <a:rPr sz="2000">
                <a:latin typeface="Calibri"/>
                <a:cs typeface="Calibri"/>
              </a:rPr>
              <a:t>with</a:t>
            </a:r>
            <a:r>
              <a:rPr sz="2000" spc="-50">
                <a:latin typeface="Calibri"/>
                <a:cs typeface="Calibri"/>
              </a:rPr>
              <a:t> </a:t>
            </a:r>
            <a:r>
              <a:rPr sz="2000">
                <a:latin typeface="Calibri"/>
                <a:cs typeface="Calibri"/>
              </a:rPr>
              <a:t>another</a:t>
            </a:r>
            <a:r>
              <a:rPr sz="2000" spc="-60">
                <a:latin typeface="Calibri"/>
                <a:cs typeface="Calibri"/>
              </a:rPr>
              <a:t> </a:t>
            </a:r>
            <a:r>
              <a:rPr sz="2000">
                <a:latin typeface="Calibri"/>
                <a:cs typeface="Calibri"/>
              </a:rPr>
              <a:t>improves accuracy</a:t>
            </a:r>
            <a:r>
              <a:rPr sz="2000" spc="-20">
                <a:latin typeface="Calibri"/>
                <a:cs typeface="Calibri"/>
              </a:rPr>
              <a:t> </a:t>
            </a:r>
            <a:r>
              <a:rPr sz="2000" spc="-180">
                <a:latin typeface="Wingdings"/>
                <a:cs typeface="Wingdings"/>
              </a:rPr>
              <a:t></a:t>
            </a:r>
            <a:r>
              <a:rPr sz="2000" spc="-70">
                <a:latin typeface="Times New Roman"/>
                <a:cs typeface="Times New Roman"/>
              </a:rPr>
              <a:t> </a:t>
            </a:r>
            <a:r>
              <a:rPr sz="2000" spc="-10">
                <a:latin typeface="Calibri"/>
                <a:cs typeface="Calibri"/>
              </a:rPr>
              <a:t>Winning!</a:t>
            </a:r>
            <a:endParaRPr sz="2000">
              <a:latin typeface="Calibri"/>
              <a:cs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3161" y="0"/>
            <a:ext cx="10515600" cy="816313"/>
          </a:xfrm>
          <a:prstGeom prst="rect">
            <a:avLst/>
          </a:prstGeom>
        </p:spPr>
        <p:txBody>
          <a:bodyPr vert="horz" wrap="square" lIns="0" tIns="259778" rIns="0" bIns="0" rtlCol="0">
            <a:spAutoFit/>
          </a:bodyPr>
          <a:lstStyle/>
          <a:p>
            <a:pPr marL="12700">
              <a:lnSpc>
                <a:spcPct val="100000"/>
              </a:lnSpc>
              <a:spcBef>
                <a:spcPts val="130"/>
              </a:spcBef>
            </a:pPr>
            <a:r>
              <a:rPr sz="3600"/>
              <a:t>Intrinsic</a:t>
            </a:r>
            <a:r>
              <a:rPr sz="3600" spc="-30"/>
              <a:t> </a:t>
            </a:r>
            <a:r>
              <a:rPr sz="3600"/>
              <a:t>word</a:t>
            </a:r>
            <a:r>
              <a:rPr sz="3600" spc="-100"/>
              <a:t> </a:t>
            </a:r>
            <a:r>
              <a:rPr sz="3600"/>
              <a:t>vector</a:t>
            </a:r>
            <a:r>
              <a:rPr sz="3600" spc="-50"/>
              <a:t> </a:t>
            </a:r>
            <a:r>
              <a:rPr sz="3600" spc="-10"/>
              <a:t>evaluation</a:t>
            </a:r>
          </a:p>
        </p:txBody>
      </p:sp>
      <p:sp>
        <p:nvSpPr>
          <p:cNvPr id="3" name="object 3"/>
          <p:cNvSpPr txBox="1"/>
          <p:nvPr/>
        </p:nvSpPr>
        <p:spPr>
          <a:xfrm>
            <a:off x="485457" y="1107503"/>
            <a:ext cx="3225800" cy="391795"/>
          </a:xfrm>
          <a:prstGeom prst="rect">
            <a:avLst/>
          </a:prstGeom>
        </p:spPr>
        <p:txBody>
          <a:bodyPr vert="horz" wrap="square" lIns="0" tIns="12700" rIns="0" bIns="0" rtlCol="0">
            <a:spAutoFit/>
          </a:bodyPr>
          <a:lstStyle/>
          <a:p>
            <a:pPr marL="355600" indent="-342900">
              <a:lnSpc>
                <a:spcPct val="100000"/>
              </a:lnSpc>
              <a:spcBef>
                <a:spcPts val="100"/>
              </a:spcBef>
              <a:buClr>
                <a:srgbClr val="8B1515"/>
              </a:buClr>
              <a:buFont typeface="Times New Roman"/>
              <a:buChar char="•"/>
              <a:tabLst>
                <a:tab pos="355600" algn="l"/>
              </a:tabLst>
            </a:pPr>
            <a:r>
              <a:rPr sz="2400">
                <a:latin typeface="Calibri"/>
                <a:cs typeface="Calibri"/>
              </a:rPr>
              <a:t>Word</a:t>
            </a:r>
            <a:r>
              <a:rPr sz="2400" spc="-25">
                <a:latin typeface="Calibri"/>
                <a:cs typeface="Calibri"/>
              </a:rPr>
              <a:t> </a:t>
            </a:r>
            <a:r>
              <a:rPr sz="2400">
                <a:latin typeface="Calibri"/>
                <a:cs typeface="Calibri"/>
              </a:rPr>
              <a:t>Vector</a:t>
            </a:r>
            <a:r>
              <a:rPr sz="2400" spc="-45">
                <a:latin typeface="Calibri"/>
                <a:cs typeface="Calibri"/>
              </a:rPr>
              <a:t> </a:t>
            </a:r>
            <a:r>
              <a:rPr sz="2400" spc="-10">
                <a:latin typeface="Calibri"/>
                <a:cs typeface="Calibri"/>
              </a:rPr>
              <a:t>Analogies</a:t>
            </a:r>
            <a:endParaRPr sz="2400">
              <a:latin typeface="Calibri"/>
              <a:cs typeface="Calibri"/>
            </a:endParaRPr>
          </a:p>
        </p:txBody>
      </p:sp>
      <p:sp>
        <p:nvSpPr>
          <p:cNvPr id="4" name="object 4"/>
          <p:cNvSpPr txBox="1"/>
          <p:nvPr/>
        </p:nvSpPr>
        <p:spPr>
          <a:xfrm>
            <a:off x="485457" y="3300666"/>
            <a:ext cx="6197600" cy="2375535"/>
          </a:xfrm>
          <a:prstGeom prst="rect">
            <a:avLst/>
          </a:prstGeom>
        </p:spPr>
        <p:txBody>
          <a:bodyPr vert="horz" wrap="square" lIns="0" tIns="11430" rIns="0" bIns="0" rtlCol="0">
            <a:spAutoFit/>
          </a:bodyPr>
          <a:lstStyle/>
          <a:p>
            <a:pPr marL="355600" marR="5080" indent="-343535">
              <a:lnSpc>
                <a:spcPct val="100400"/>
              </a:lnSpc>
              <a:spcBef>
                <a:spcPts val="90"/>
              </a:spcBef>
              <a:buClr>
                <a:srgbClr val="8B1515"/>
              </a:buClr>
              <a:buFont typeface="Times New Roman"/>
              <a:buChar char="•"/>
              <a:tabLst>
                <a:tab pos="355600" algn="l"/>
              </a:tabLst>
            </a:pPr>
            <a:r>
              <a:rPr sz="2400">
                <a:latin typeface="Calibri"/>
                <a:cs typeface="Calibri"/>
              </a:rPr>
              <a:t>Evaluate</a:t>
            </a:r>
            <a:r>
              <a:rPr sz="2400" spc="-50">
                <a:latin typeface="Calibri"/>
                <a:cs typeface="Calibri"/>
              </a:rPr>
              <a:t> </a:t>
            </a:r>
            <a:r>
              <a:rPr sz="2400">
                <a:latin typeface="Calibri"/>
                <a:cs typeface="Calibri"/>
              </a:rPr>
              <a:t>word</a:t>
            </a:r>
            <a:r>
              <a:rPr sz="2400" spc="-45">
                <a:latin typeface="Calibri"/>
                <a:cs typeface="Calibri"/>
              </a:rPr>
              <a:t> </a:t>
            </a:r>
            <a:r>
              <a:rPr sz="2400">
                <a:latin typeface="Calibri"/>
                <a:cs typeface="Calibri"/>
              </a:rPr>
              <a:t>vectors</a:t>
            </a:r>
            <a:r>
              <a:rPr sz="2400" spc="-20">
                <a:latin typeface="Calibri"/>
                <a:cs typeface="Calibri"/>
              </a:rPr>
              <a:t> </a:t>
            </a:r>
            <a:r>
              <a:rPr sz="2400">
                <a:latin typeface="Calibri"/>
                <a:cs typeface="Calibri"/>
              </a:rPr>
              <a:t>by</a:t>
            </a:r>
            <a:r>
              <a:rPr sz="2400" spc="-30">
                <a:latin typeface="Calibri"/>
                <a:cs typeface="Calibri"/>
              </a:rPr>
              <a:t> </a:t>
            </a:r>
            <a:r>
              <a:rPr sz="2400">
                <a:latin typeface="Calibri"/>
                <a:cs typeface="Calibri"/>
              </a:rPr>
              <a:t>how</a:t>
            </a:r>
            <a:r>
              <a:rPr sz="2400" spc="-50">
                <a:latin typeface="Calibri"/>
                <a:cs typeface="Calibri"/>
              </a:rPr>
              <a:t> </a:t>
            </a:r>
            <a:r>
              <a:rPr sz="2400">
                <a:latin typeface="Calibri"/>
                <a:cs typeface="Calibri"/>
              </a:rPr>
              <a:t>well</a:t>
            </a:r>
            <a:r>
              <a:rPr sz="2400" spc="-5">
                <a:latin typeface="Calibri"/>
                <a:cs typeface="Calibri"/>
              </a:rPr>
              <a:t> </a:t>
            </a:r>
            <a:r>
              <a:rPr sz="2400">
                <a:latin typeface="Calibri"/>
                <a:cs typeface="Calibri"/>
              </a:rPr>
              <a:t>their</a:t>
            </a:r>
            <a:r>
              <a:rPr sz="2400" spc="-70">
                <a:latin typeface="Calibri"/>
                <a:cs typeface="Calibri"/>
              </a:rPr>
              <a:t> </a:t>
            </a:r>
            <a:r>
              <a:rPr sz="2400" spc="-10">
                <a:latin typeface="Calibri"/>
                <a:cs typeface="Calibri"/>
              </a:rPr>
              <a:t>cosine </a:t>
            </a:r>
            <a:r>
              <a:rPr sz="2400">
                <a:latin typeface="Calibri"/>
                <a:cs typeface="Calibri"/>
              </a:rPr>
              <a:t>distance</a:t>
            </a:r>
            <a:r>
              <a:rPr sz="2400" spc="-55">
                <a:latin typeface="Calibri"/>
                <a:cs typeface="Calibri"/>
              </a:rPr>
              <a:t> </a:t>
            </a:r>
            <a:r>
              <a:rPr sz="2400">
                <a:latin typeface="Calibri"/>
                <a:cs typeface="Calibri"/>
              </a:rPr>
              <a:t>after</a:t>
            </a:r>
            <a:r>
              <a:rPr sz="2400" spc="-60">
                <a:latin typeface="Calibri"/>
                <a:cs typeface="Calibri"/>
              </a:rPr>
              <a:t> </a:t>
            </a:r>
            <a:r>
              <a:rPr sz="2400">
                <a:latin typeface="Calibri"/>
                <a:cs typeface="Calibri"/>
              </a:rPr>
              <a:t>addition</a:t>
            </a:r>
            <a:r>
              <a:rPr sz="2400" spc="-45">
                <a:latin typeface="Calibri"/>
                <a:cs typeface="Calibri"/>
              </a:rPr>
              <a:t> </a:t>
            </a:r>
            <a:r>
              <a:rPr sz="2400">
                <a:latin typeface="Calibri"/>
                <a:cs typeface="Calibri"/>
              </a:rPr>
              <a:t>captures</a:t>
            </a:r>
            <a:r>
              <a:rPr sz="2400" spc="-20">
                <a:latin typeface="Calibri"/>
                <a:cs typeface="Calibri"/>
              </a:rPr>
              <a:t> </a:t>
            </a:r>
            <a:r>
              <a:rPr sz="2400" spc="-10">
                <a:latin typeface="Calibri"/>
                <a:cs typeface="Calibri"/>
              </a:rPr>
              <a:t>intuitive </a:t>
            </a:r>
            <a:r>
              <a:rPr sz="2400">
                <a:latin typeface="Calibri"/>
                <a:cs typeface="Calibri"/>
              </a:rPr>
              <a:t>semantic</a:t>
            </a:r>
            <a:r>
              <a:rPr sz="2400" spc="-25">
                <a:latin typeface="Calibri"/>
                <a:cs typeface="Calibri"/>
              </a:rPr>
              <a:t> </a:t>
            </a:r>
            <a:r>
              <a:rPr sz="2400">
                <a:latin typeface="Calibri"/>
                <a:cs typeface="Calibri"/>
              </a:rPr>
              <a:t>and</a:t>
            </a:r>
            <a:r>
              <a:rPr sz="2400" spc="-45">
                <a:latin typeface="Calibri"/>
                <a:cs typeface="Calibri"/>
              </a:rPr>
              <a:t> </a:t>
            </a:r>
            <a:r>
              <a:rPr sz="2400">
                <a:latin typeface="Calibri"/>
                <a:cs typeface="Calibri"/>
              </a:rPr>
              <a:t>syntactic</a:t>
            </a:r>
            <a:r>
              <a:rPr sz="2400" spc="-20">
                <a:latin typeface="Calibri"/>
                <a:cs typeface="Calibri"/>
              </a:rPr>
              <a:t> </a:t>
            </a:r>
            <a:r>
              <a:rPr sz="2400">
                <a:latin typeface="Calibri"/>
                <a:cs typeface="Calibri"/>
              </a:rPr>
              <a:t>analogy</a:t>
            </a:r>
            <a:r>
              <a:rPr sz="2400" spc="-90">
                <a:latin typeface="Calibri"/>
                <a:cs typeface="Calibri"/>
              </a:rPr>
              <a:t> </a:t>
            </a:r>
            <a:r>
              <a:rPr sz="2400" spc="-10">
                <a:latin typeface="Calibri"/>
                <a:cs typeface="Calibri"/>
              </a:rPr>
              <a:t>questions</a:t>
            </a:r>
            <a:endParaRPr sz="2400">
              <a:latin typeface="Calibri"/>
              <a:cs typeface="Calibri"/>
            </a:endParaRPr>
          </a:p>
          <a:p>
            <a:pPr marL="355600" indent="-342900">
              <a:lnSpc>
                <a:spcPct val="100000"/>
              </a:lnSpc>
              <a:spcBef>
                <a:spcPts val="575"/>
              </a:spcBef>
              <a:buClr>
                <a:srgbClr val="8B1515"/>
              </a:buClr>
              <a:buFont typeface="Times New Roman"/>
              <a:buChar char="•"/>
              <a:tabLst>
                <a:tab pos="355600" algn="l"/>
              </a:tabLst>
            </a:pPr>
            <a:r>
              <a:rPr sz="2400">
                <a:solidFill>
                  <a:srgbClr val="007B92"/>
                </a:solidFill>
                <a:latin typeface="Calibri"/>
                <a:cs typeface="Calibri"/>
              </a:rPr>
              <a:t>Discarding</a:t>
            </a:r>
            <a:r>
              <a:rPr sz="2400" spc="-60">
                <a:solidFill>
                  <a:srgbClr val="007B92"/>
                </a:solidFill>
                <a:latin typeface="Calibri"/>
                <a:cs typeface="Calibri"/>
              </a:rPr>
              <a:t> </a:t>
            </a:r>
            <a:r>
              <a:rPr sz="2400">
                <a:solidFill>
                  <a:srgbClr val="007B92"/>
                </a:solidFill>
                <a:latin typeface="Calibri"/>
                <a:cs typeface="Calibri"/>
              </a:rPr>
              <a:t>the</a:t>
            </a:r>
            <a:r>
              <a:rPr sz="2400" spc="-45">
                <a:solidFill>
                  <a:srgbClr val="007B92"/>
                </a:solidFill>
                <a:latin typeface="Calibri"/>
                <a:cs typeface="Calibri"/>
              </a:rPr>
              <a:t> </a:t>
            </a:r>
            <a:r>
              <a:rPr sz="2400">
                <a:solidFill>
                  <a:srgbClr val="007B92"/>
                </a:solidFill>
                <a:latin typeface="Calibri"/>
                <a:cs typeface="Calibri"/>
              </a:rPr>
              <a:t>input</a:t>
            </a:r>
            <a:r>
              <a:rPr sz="2400" spc="-35">
                <a:solidFill>
                  <a:srgbClr val="007B92"/>
                </a:solidFill>
                <a:latin typeface="Calibri"/>
                <a:cs typeface="Calibri"/>
              </a:rPr>
              <a:t> </a:t>
            </a:r>
            <a:r>
              <a:rPr sz="2400">
                <a:solidFill>
                  <a:srgbClr val="007B92"/>
                </a:solidFill>
                <a:latin typeface="Calibri"/>
                <a:cs typeface="Calibri"/>
              </a:rPr>
              <a:t>words</a:t>
            </a:r>
            <a:r>
              <a:rPr sz="2400" spc="-90">
                <a:solidFill>
                  <a:srgbClr val="007B92"/>
                </a:solidFill>
                <a:latin typeface="Calibri"/>
                <a:cs typeface="Calibri"/>
              </a:rPr>
              <a:t> </a:t>
            </a:r>
            <a:r>
              <a:rPr sz="2400">
                <a:solidFill>
                  <a:srgbClr val="007B92"/>
                </a:solidFill>
                <a:latin typeface="Calibri"/>
                <a:cs typeface="Calibri"/>
              </a:rPr>
              <a:t>from</a:t>
            </a:r>
            <a:r>
              <a:rPr sz="2400" spc="-20">
                <a:solidFill>
                  <a:srgbClr val="007B92"/>
                </a:solidFill>
                <a:latin typeface="Calibri"/>
                <a:cs typeface="Calibri"/>
              </a:rPr>
              <a:t> </a:t>
            </a:r>
            <a:r>
              <a:rPr sz="2400">
                <a:solidFill>
                  <a:srgbClr val="007B92"/>
                </a:solidFill>
                <a:latin typeface="Calibri"/>
                <a:cs typeface="Calibri"/>
              </a:rPr>
              <a:t>the</a:t>
            </a:r>
            <a:r>
              <a:rPr sz="2400" spc="15">
                <a:solidFill>
                  <a:srgbClr val="007B92"/>
                </a:solidFill>
                <a:latin typeface="Calibri"/>
                <a:cs typeface="Calibri"/>
              </a:rPr>
              <a:t> </a:t>
            </a:r>
            <a:r>
              <a:rPr sz="2400">
                <a:solidFill>
                  <a:srgbClr val="007B92"/>
                </a:solidFill>
                <a:latin typeface="Calibri"/>
                <a:cs typeface="Calibri"/>
              </a:rPr>
              <a:t>search</a:t>
            </a:r>
            <a:r>
              <a:rPr sz="2400" spc="-40">
                <a:solidFill>
                  <a:srgbClr val="007B92"/>
                </a:solidFill>
                <a:latin typeface="Calibri"/>
                <a:cs typeface="Calibri"/>
              </a:rPr>
              <a:t> </a:t>
            </a:r>
            <a:r>
              <a:rPr sz="2400" spc="-25">
                <a:solidFill>
                  <a:srgbClr val="007B92"/>
                </a:solidFill>
                <a:latin typeface="Calibri"/>
                <a:cs typeface="Calibri"/>
              </a:rPr>
              <a:t>(!)</a:t>
            </a:r>
            <a:endParaRPr sz="2400">
              <a:latin typeface="Calibri"/>
              <a:cs typeface="Calibri"/>
            </a:endParaRPr>
          </a:p>
          <a:p>
            <a:pPr marL="355600" indent="-342900">
              <a:lnSpc>
                <a:spcPct val="100000"/>
              </a:lnSpc>
              <a:spcBef>
                <a:spcPts val="570"/>
              </a:spcBef>
              <a:buClr>
                <a:srgbClr val="8B1515"/>
              </a:buClr>
              <a:buFont typeface="Times New Roman"/>
              <a:buChar char="•"/>
              <a:tabLst>
                <a:tab pos="355600" algn="l"/>
              </a:tabLst>
            </a:pPr>
            <a:r>
              <a:rPr sz="2400">
                <a:latin typeface="Calibri"/>
                <a:cs typeface="Calibri"/>
              </a:rPr>
              <a:t>Problem:</a:t>
            </a:r>
            <a:r>
              <a:rPr sz="2400" spc="-5">
                <a:latin typeface="Calibri"/>
                <a:cs typeface="Calibri"/>
              </a:rPr>
              <a:t> </a:t>
            </a:r>
            <a:r>
              <a:rPr sz="2400">
                <a:latin typeface="Calibri"/>
                <a:cs typeface="Calibri"/>
              </a:rPr>
              <a:t>What</a:t>
            </a:r>
            <a:r>
              <a:rPr sz="2400" spc="-85">
                <a:latin typeface="Calibri"/>
                <a:cs typeface="Calibri"/>
              </a:rPr>
              <a:t> </a:t>
            </a:r>
            <a:r>
              <a:rPr sz="2400">
                <a:latin typeface="Calibri"/>
                <a:cs typeface="Calibri"/>
              </a:rPr>
              <a:t>if</a:t>
            </a:r>
            <a:r>
              <a:rPr sz="2400" spc="-15">
                <a:latin typeface="Calibri"/>
                <a:cs typeface="Calibri"/>
              </a:rPr>
              <a:t> </a:t>
            </a:r>
            <a:r>
              <a:rPr sz="2400">
                <a:latin typeface="Calibri"/>
                <a:cs typeface="Calibri"/>
              </a:rPr>
              <a:t>the</a:t>
            </a:r>
            <a:r>
              <a:rPr sz="2400" spc="-25">
                <a:latin typeface="Calibri"/>
                <a:cs typeface="Calibri"/>
              </a:rPr>
              <a:t> </a:t>
            </a:r>
            <a:r>
              <a:rPr sz="2400">
                <a:latin typeface="Calibri"/>
                <a:cs typeface="Calibri"/>
              </a:rPr>
              <a:t>information</a:t>
            </a:r>
            <a:r>
              <a:rPr sz="2400" spc="-25">
                <a:latin typeface="Calibri"/>
                <a:cs typeface="Calibri"/>
              </a:rPr>
              <a:t> </a:t>
            </a:r>
            <a:r>
              <a:rPr sz="2400">
                <a:latin typeface="Calibri"/>
                <a:cs typeface="Calibri"/>
              </a:rPr>
              <a:t>is there</a:t>
            </a:r>
            <a:r>
              <a:rPr sz="2400" spc="-35">
                <a:latin typeface="Calibri"/>
                <a:cs typeface="Calibri"/>
              </a:rPr>
              <a:t> </a:t>
            </a:r>
            <a:r>
              <a:rPr sz="2400" spc="-25">
                <a:latin typeface="Calibri"/>
                <a:cs typeface="Calibri"/>
              </a:rPr>
              <a:t>but</a:t>
            </a:r>
            <a:endParaRPr sz="2400">
              <a:latin typeface="Calibri"/>
              <a:cs typeface="Calibri"/>
            </a:endParaRPr>
          </a:p>
          <a:p>
            <a:pPr marL="355600">
              <a:lnSpc>
                <a:spcPct val="100000"/>
              </a:lnSpc>
              <a:spcBef>
                <a:spcPts val="50"/>
              </a:spcBef>
            </a:pPr>
            <a:r>
              <a:rPr sz="2400">
                <a:latin typeface="Calibri"/>
                <a:cs typeface="Calibri"/>
              </a:rPr>
              <a:t>not</a:t>
            </a:r>
            <a:r>
              <a:rPr sz="2400" spc="5">
                <a:latin typeface="Calibri"/>
                <a:cs typeface="Calibri"/>
              </a:rPr>
              <a:t> </a:t>
            </a:r>
            <a:r>
              <a:rPr sz="2400" spc="-10">
                <a:latin typeface="Calibri"/>
                <a:cs typeface="Calibri"/>
              </a:rPr>
              <a:t>linear?</a:t>
            </a:r>
            <a:endParaRPr sz="2400">
              <a:latin typeface="Calibri"/>
              <a:cs typeface="Calibri"/>
            </a:endParaRPr>
          </a:p>
        </p:txBody>
      </p:sp>
      <p:sp>
        <p:nvSpPr>
          <p:cNvPr id="5" name="object 5"/>
          <p:cNvSpPr txBox="1"/>
          <p:nvPr/>
        </p:nvSpPr>
        <p:spPr>
          <a:xfrm>
            <a:off x="2401316" y="2253678"/>
            <a:ext cx="2396490" cy="357505"/>
          </a:xfrm>
          <a:prstGeom prst="rect">
            <a:avLst/>
          </a:prstGeom>
        </p:spPr>
        <p:txBody>
          <a:bodyPr vert="horz" wrap="square" lIns="0" tIns="15875" rIns="0" bIns="0" rtlCol="0">
            <a:spAutoFit/>
          </a:bodyPr>
          <a:lstStyle/>
          <a:p>
            <a:pPr marL="12700">
              <a:lnSpc>
                <a:spcPct val="100000"/>
              </a:lnSpc>
              <a:spcBef>
                <a:spcPts val="125"/>
              </a:spcBef>
            </a:pPr>
            <a:r>
              <a:rPr sz="2150">
                <a:solidFill>
                  <a:srgbClr val="0364C0"/>
                </a:solidFill>
                <a:latin typeface="Calibri"/>
                <a:cs typeface="Calibri"/>
              </a:rPr>
              <a:t>man:woman</a:t>
            </a:r>
            <a:r>
              <a:rPr sz="2150" spc="135">
                <a:solidFill>
                  <a:srgbClr val="0364C0"/>
                </a:solidFill>
                <a:latin typeface="Calibri"/>
                <a:cs typeface="Calibri"/>
              </a:rPr>
              <a:t> </a:t>
            </a:r>
            <a:r>
              <a:rPr sz="2150">
                <a:solidFill>
                  <a:srgbClr val="0364C0"/>
                </a:solidFill>
                <a:latin typeface="Calibri"/>
                <a:cs typeface="Calibri"/>
              </a:rPr>
              <a:t>::</a:t>
            </a:r>
            <a:r>
              <a:rPr sz="2150" spc="50">
                <a:solidFill>
                  <a:srgbClr val="0364C0"/>
                </a:solidFill>
                <a:latin typeface="Calibri"/>
                <a:cs typeface="Calibri"/>
              </a:rPr>
              <a:t> </a:t>
            </a:r>
            <a:r>
              <a:rPr sz="2150" spc="-10">
                <a:solidFill>
                  <a:srgbClr val="0364C0"/>
                </a:solidFill>
                <a:latin typeface="Calibri"/>
                <a:cs typeface="Calibri"/>
              </a:rPr>
              <a:t>king:?</a:t>
            </a:r>
            <a:endParaRPr sz="2150">
              <a:latin typeface="Calibri"/>
              <a:cs typeface="Calibri"/>
            </a:endParaRPr>
          </a:p>
        </p:txBody>
      </p:sp>
      <p:sp>
        <p:nvSpPr>
          <p:cNvPr id="6" name="object 6"/>
          <p:cNvSpPr txBox="1"/>
          <p:nvPr/>
        </p:nvSpPr>
        <p:spPr>
          <a:xfrm>
            <a:off x="3100451" y="1756905"/>
            <a:ext cx="1343025" cy="457200"/>
          </a:xfrm>
          <a:prstGeom prst="rect">
            <a:avLst/>
          </a:prstGeom>
          <a:ln w="12703">
            <a:solidFill>
              <a:srgbClr val="000000"/>
            </a:solidFill>
          </a:ln>
        </p:spPr>
        <p:txBody>
          <a:bodyPr vert="horz" wrap="square" lIns="0" tIns="60960" rIns="0" bIns="0" rtlCol="0">
            <a:spAutoFit/>
          </a:bodyPr>
          <a:lstStyle/>
          <a:p>
            <a:pPr marL="57150">
              <a:lnSpc>
                <a:spcPct val="100000"/>
              </a:lnSpc>
              <a:spcBef>
                <a:spcPts val="480"/>
              </a:spcBef>
            </a:pPr>
            <a:r>
              <a:rPr sz="1800">
                <a:latin typeface="Calibri"/>
                <a:cs typeface="Calibri"/>
              </a:rPr>
              <a:t>a:b</a:t>
            </a:r>
            <a:r>
              <a:rPr sz="1800" spc="-15">
                <a:latin typeface="Calibri"/>
                <a:cs typeface="Calibri"/>
              </a:rPr>
              <a:t> </a:t>
            </a:r>
            <a:r>
              <a:rPr sz="1800">
                <a:latin typeface="Calibri"/>
                <a:cs typeface="Calibri"/>
              </a:rPr>
              <a:t>::</a:t>
            </a:r>
            <a:r>
              <a:rPr sz="1800" spc="10">
                <a:latin typeface="Calibri"/>
                <a:cs typeface="Calibri"/>
              </a:rPr>
              <a:t> </a:t>
            </a:r>
            <a:r>
              <a:rPr sz="1800" spc="-25">
                <a:latin typeface="Calibri"/>
                <a:cs typeface="Calibri"/>
              </a:rPr>
              <a:t>c:?</a:t>
            </a:r>
            <a:endParaRPr sz="1800">
              <a:latin typeface="Calibri"/>
              <a:cs typeface="Calibri"/>
            </a:endParaRPr>
          </a:p>
        </p:txBody>
      </p:sp>
      <p:pic>
        <p:nvPicPr>
          <p:cNvPr id="7" name="object 7"/>
          <p:cNvPicPr/>
          <p:nvPr/>
        </p:nvPicPr>
        <p:blipFill>
          <a:blip r:embed="rId2" cstate="print"/>
          <a:stretch>
            <a:fillRect/>
          </a:stretch>
        </p:blipFill>
        <p:spPr>
          <a:xfrm>
            <a:off x="3038475" y="1723961"/>
            <a:ext cx="1462024" cy="566737"/>
          </a:xfrm>
          <a:prstGeom prst="rect">
            <a:avLst/>
          </a:prstGeom>
        </p:spPr>
      </p:pic>
      <p:grpSp>
        <p:nvGrpSpPr>
          <p:cNvPr id="8" name="object 8"/>
          <p:cNvGrpSpPr/>
          <p:nvPr/>
        </p:nvGrpSpPr>
        <p:grpSpPr>
          <a:xfrm>
            <a:off x="5267235" y="1913481"/>
            <a:ext cx="843915" cy="178435"/>
            <a:chOff x="5267235" y="1913481"/>
            <a:chExt cx="843915" cy="178435"/>
          </a:xfrm>
        </p:grpSpPr>
        <p:pic>
          <p:nvPicPr>
            <p:cNvPr id="9" name="object 9"/>
            <p:cNvPicPr/>
            <p:nvPr/>
          </p:nvPicPr>
          <p:blipFill>
            <a:blip r:embed="rId3" cstate="print"/>
            <a:stretch>
              <a:fillRect/>
            </a:stretch>
          </p:blipFill>
          <p:spPr>
            <a:xfrm>
              <a:off x="5267235" y="1913481"/>
              <a:ext cx="843726" cy="178313"/>
            </a:xfrm>
            <a:prstGeom prst="rect">
              <a:avLst/>
            </a:prstGeom>
          </p:spPr>
        </p:pic>
        <p:sp>
          <p:nvSpPr>
            <p:cNvPr id="10" name="object 10"/>
            <p:cNvSpPr/>
            <p:nvPr/>
          </p:nvSpPr>
          <p:spPr>
            <a:xfrm>
              <a:off x="5305170" y="1922145"/>
              <a:ext cx="781685" cy="114300"/>
            </a:xfrm>
            <a:custGeom>
              <a:avLst/>
              <a:gdLst/>
              <a:ahLst/>
              <a:cxnLst/>
              <a:rect l="l" t="t" r="r" b="b"/>
              <a:pathLst>
                <a:path w="781685" h="114300">
                  <a:moveTo>
                    <a:pt x="667638" y="0"/>
                  </a:moveTo>
                  <a:lnTo>
                    <a:pt x="667272" y="29971"/>
                  </a:lnTo>
                  <a:lnTo>
                    <a:pt x="667173" y="38120"/>
                  </a:lnTo>
                  <a:lnTo>
                    <a:pt x="686307" y="38353"/>
                  </a:lnTo>
                  <a:lnTo>
                    <a:pt x="686038" y="58546"/>
                  </a:lnTo>
                  <a:lnTo>
                    <a:pt x="685911" y="68071"/>
                  </a:lnTo>
                  <a:lnTo>
                    <a:pt x="685800" y="76453"/>
                  </a:lnTo>
                  <a:lnTo>
                    <a:pt x="666704" y="76453"/>
                  </a:lnTo>
                  <a:lnTo>
                    <a:pt x="666241" y="114300"/>
                  </a:lnTo>
                  <a:lnTo>
                    <a:pt x="744347" y="76453"/>
                  </a:lnTo>
                  <a:lnTo>
                    <a:pt x="685800" y="76453"/>
                  </a:lnTo>
                  <a:lnTo>
                    <a:pt x="666707" y="76220"/>
                  </a:lnTo>
                  <a:lnTo>
                    <a:pt x="744829" y="76220"/>
                  </a:lnTo>
                  <a:lnTo>
                    <a:pt x="781303" y="58546"/>
                  </a:lnTo>
                  <a:lnTo>
                    <a:pt x="667638" y="0"/>
                  </a:lnTo>
                  <a:close/>
                </a:path>
                <a:path w="781685" h="114300">
                  <a:moveTo>
                    <a:pt x="667173" y="38120"/>
                  </a:moveTo>
                  <a:lnTo>
                    <a:pt x="666923" y="58546"/>
                  </a:lnTo>
                  <a:lnTo>
                    <a:pt x="666807" y="68071"/>
                  </a:lnTo>
                  <a:lnTo>
                    <a:pt x="666707" y="76220"/>
                  </a:lnTo>
                  <a:lnTo>
                    <a:pt x="685800" y="76453"/>
                  </a:lnTo>
                  <a:lnTo>
                    <a:pt x="686307" y="38353"/>
                  </a:lnTo>
                  <a:lnTo>
                    <a:pt x="667173" y="38120"/>
                  </a:lnTo>
                  <a:close/>
                </a:path>
                <a:path w="781685" h="114300">
                  <a:moveTo>
                    <a:pt x="507" y="29971"/>
                  </a:moveTo>
                  <a:lnTo>
                    <a:pt x="126" y="58546"/>
                  </a:lnTo>
                  <a:lnTo>
                    <a:pt x="0" y="68071"/>
                  </a:lnTo>
                  <a:lnTo>
                    <a:pt x="666707" y="76220"/>
                  </a:lnTo>
                  <a:lnTo>
                    <a:pt x="667170" y="38353"/>
                  </a:lnTo>
                  <a:lnTo>
                    <a:pt x="667173" y="38120"/>
                  </a:lnTo>
                  <a:lnTo>
                    <a:pt x="507" y="29971"/>
                  </a:lnTo>
                  <a:close/>
                </a:path>
              </a:pathLst>
            </a:custGeom>
            <a:solidFill>
              <a:srgbClr val="000000"/>
            </a:solidFill>
          </p:spPr>
          <p:txBody>
            <a:bodyPr wrap="square" lIns="0" tIns="0" rIns="0" bIns="0" rtlCol="0"/>
            <a:lstStyle/>
            <a:p>
              <a:endParaRPr/>
            </a:p>
          </p:txBody>
        </p:sp>
      </p:grpSp>
      <p:grpSp>
        <p:nvGrpSpPr>
          <p:cNvPr id="11" name="object 11"/>
          <p:cNvGrpSpPr/>
          <p:nvPr/>
        </p:nvGrpSpPr>
        <p:grpSpPr>
          <a:xfrm>
            <a:off x="6467452" y="1552415"/>
            <a:ext cx="3929379" cy="909955"/>
            <a:chOff x="6467452" y="1552415"/>
            <a:chExt cx="3929379" cy="909955"/>
          </a:xfrm>
        </p:grpSpPr>
        <p:pic>
          <p:nvPicPr>
            <p:cNvPr id="12" name="object 12"/>
            <p:cNvPicPr/>
            <p:nvPr/>
          </p:nvPicPr>
          <p:blipFill>
            <a:blip r:embed="rId4" cstate="print"/>
            <a:stretch>
              <a:fillRect/>
            </a:stretch>
          </p:blipFill>
          <p:spPr>
            <a:xfrm>
              <a:off x="6467452" y="1552415"/>
              <a:ext cx="3929171" cy="909781"/>
            </a:xfrm>
            <a:prstGeom prst="rect">
              <a:avLst/>
            </a:prstGeom>
          </p:spPr>
        </p:pic>
        <p:sp>
          <p:nvSpPr>
            <p:cNvPr id="13" name="object 13"/>
            <p:cNvSpPr/>
            <p:nvPr/>
          </p:nvSpPr>
          <p:spPr>
            <a:xfrm>
              <a:off x="6510401" y="1566418"/>
              <a:ext cx="3848100" cy="828675"/>
            </a:xfrm>
            <a:custGeom>
              <a:avLst/>
              <a:gdLst/>
              <a:ahLst/>
              <a:cxnLst/>
              <a:rect l="l" t="t" r="r" b="b"/>
              <a:pathLst>
                <a:path w="3848100" h="828675">
                  <a:moveTo>
                    <a:pt x="0" y="828421"/>
                  </a:moveTo>
                  <a:lnTo>
                    <a:pt x="3848100" y="828421"/>
                  </a:lnTo>
                  <a:lnTo>
                    <a:pt x="3848100" y="0"/>
                  </a:lnTo>
                  <a:lnTo>
                    <a:pt x="0" y="0"/>
                  </a:lnTo>
                  <a:lnTo>
                    <a:pt x="0" y="828421"/>
                  </a:lnTo>
                  <a:close/>
                </a:path>
              </a:pathLst>
            </a:custGeom>
            <a:ln w="12703">
              <a:solidFill>
                <a:srgbClr val="000000"/>
              </a:solidFill>
            </a:ln>
          </p:spPr>
          <p:txBody>
            <a:bodyPr wrap="square" lIns="0" tIns="0" rIns="0" bIns="0" rtlCol="0"/>
            <a:lstStyle/>
            <a:p>
              <a:endParaRPr/>
            </a:p>
          </p:txBody>
        </p:sp>
        <p:pic>
          <p:nvPicPr>
            <p:cNvPr id="14" name="object 14"/>
            <p:cNvPicPr/>
            <p:nvPr/>
          </p:nvPicPr>
          <p:blipFill>
            <a:blip r:embed="rId5" cstate="print"/>
            <a:stretch>
              <a:fillRect/>
            </a:stretch>
          </p:blipFill>
          <p:spPr>
            <a:xfrm>
              <a:off x="6772275" y="1628317"/>
              <a:ext cx="3429000" cy="685622"/>
            </a:xfrm>
            <a:prstGeom prst="rect">
              <a:avLst/>
            </a:prstGeom>
          </p:spPr>
        </p:pic>
      </p:grpSp>
      <p:grpSp>
        <p:nvGrpSpPr>
          <p:cNvPr id="15" name="object 15"/>
          <p:cNvGrpSpPr/>
          <p:nvPr/>
        </p:nvGrpSpPr>
        <p:grpSpPr>
          <a:xfrm>
            <a:off x="7010400" y="2761500"/>
            <a:ext cx="3857625" cy="3504565"/>
            <a:chOff x="7010400" y="2761500"/>
            <a:chExt cx="3857625" cy="3504565"/>
          </a:xfrm>
        </p:grpSpPr>
        <p:sp>
          <p:nvSpPr>
            <p:cNvPr id="16" name="object 16"/>
            <p:cNvSpPr/>
            <p:nvPr/>
          </p:nvSpPr>
          <p:spPr>
            <a:xfrm>
              <a:off x="8155305" y="5051044"/>
              <a:ext cx="1346200" cy="346710"/>
            </a:xfrm>
            <a:custGeom>
              <a:avLst/>
              <a:gdLst/>
              <a:ahLst/>
              <a:cxnLst/>
              <a:rect l="l" t="t" r="r" b="b"/>
              <a:pathLst>
                <a:path w="1346200" h="346710">
                  <a:moveTo>
                    <a:pt x="1268777" y="24744"/>
                  </a:moveTo>
                  <a:lnTo>
                    <a:pt x="0" y="321563"/>
                  </a:lnTo>
                  <a:lnTo>
                    <a:pt x="5715" y="346328"/>
                  </a:lnTo>
                  <a:lnTo>
                    <a:pt x="1274514" y="49378"/>
                  </a:lnTo>
                  <a:lnTo>
                    <a:pt x="1268777" y="24744"/>
                  </a:lnTo>
                  <a:close/>
                </a:path>
                <a:path w="1346200" h="346710">
                  <a:moveTo>
                    <a:pt x="1343222" y="21843"/>
                  </a:moveTo>
                  <a:lnTo>
                    <a:pt x="1281176" y="21843"/>
                  </a:lnTo>
                  <a:lnTo>
                    <a:pt x="1286891" y="46481"/>
                  </a:lnTo>
                  <a:lnTo>
                    <a:pt x="1274514" y="49378"/>
                  </a:lnTo>
                  <a:lnTo>
                    <a:pt x="1280287" y="74167"/>
                  </a:lnTo>
                  <a:lnTo>
                    <a:pt x="1343222" y="21843"/>
                  </a:lnTo>
                  <a:close/>
                </a:path>
                <a:path w="1346200" h="346710">
                  <a:moveTo>
                    <a:pt x="1281176" y="21843"/>
                  </a:moveTo>
                  <a:lnTo>
                    <a:pt x="1268777" y="24744"/>
                  </a:lnTo>
                  <a:lnTo>
                    <a:pt x="1274514" y="49378"/>
                  </a:lnTo>
                  <a:lnTo>
                    <a:pt x="1286891" y="46481"/>
                  </a:lnTo>
                  <a:lnTo>
                    <a:pt x="1281176" y="21843"/>
                  </a:lnTo>
                  <a:close/>
                </a:path>
                <a:path w="1346200" h="346710">
                  <a:moveTo>
                    <a:pt x="1263015" y="0"/>
                  </a:moveTo>
                  <a:lnTo>
                    <a:pt x="1268777" y="24744"/>
                  </a:lnTo>
                  <a:lnTo>
                    <a:pt x="1281176" y="21843"/>
                  </a:lnTo>
                  <a:lnTo>
                    <a:pt x="1343222" y="21843"/>
                  </a:lnTo>
                  <a:lnTo>
                    <a:pt x="1345819" y="19684"/>
                  </a:lnTo>
                  <a:lnTo>
                    <a:pt x="1263015" y="0"/>
                  </a:lnTo>
                  <a:close/>
                </a:path>
              </a:pathLst>
            </a:custGeom>
            <a:solidFill>
              <a:srgbClr val="000000"/>
            </a:solidFill>
          </p:spPr>
          <p:txBody>
            <a:bodyPr wrap="square" lIns="0" tIns="0" rIns="0" bIns="0" rtlCol="0"/>
            <a:lstStyle/>
            <a:p>
              <a:endParaRPr/>
            </a:p>
          </p:txBody>
        </p:sp>
        <p:pic>
          <p:nvPicPr>
            <p:cNvPr id="17" name="object 17"/>
            <p:cNvPicPr/>
            <p:nvPr/>
          </p:nvPicPr>
          <p:blipFill>
            <a:blip r:embed="rId6" cstate="print"/>
            <a:stretch>
              <a:fillRect/>
            </a:stretch>
          </p:blipFill>
          <p:spPr>
            <a:xfrm>
              <a:off x="7010400" y="2761500"/>
              <a:ext cx="3857625" cy="3504311"/>
            </a:xfrm>
            <a:prstGeom prst="rect">
              <a:avLst/>
            </a:prstGeom>
          </p:spPr>
        </p:pic>
      </p:grpSp>
      <p:sp>
        <p:nvSpPr>
          <p:cNvPr id="18" name="object 18"/>
          <p:cNvSpPr txBox="1"/>
          <p:nvPr/>
        </p:nvSpPr>
        <p:spPr>
          <a:xfrm>
            <a:off x="8602091" y="3556952"/>
            <a:ext cx="409575" cy="300355"/>
          </a:xfrm>
          <a:prstGeom prst="rect">
            <a:avLst/>
          </a:prstGeom>
        </p:spPr>
        <p:txBody>
          <a:bodyPr vert="horz" wrap="square" lIns="0" tIns="12700" rIns="0" bIns="0" rtlCol="0">
            <a:spAutoFit/>
          </a:bodyPr>
          <a:lstStyle/>
          <a:p>
            <a:pPr marL="12700">
              <a:lnSpc>
                <a:spcPct val="100000"/>
              </a:lnSpc>
              <a:spcBef>
                <a:spcPts val="100"/>
              </a:spcBef>
            </a:pPr>
            <a:r>
              <a:rPr sz="1800" spc="-20">
                <a:solidFill>
                  <a:srgbClr val="0364C0"/>
                </a:solidFill>
                <a:latin typeface="Calibri"/>
                <a:cs typeface="Calibri"/>
              </a:rPr>
              <a:t>king</a:t>
            </a:r>
            <a:endParaRPr sz="1800">
              <a:latin typeface="Calibri"/>
              <a:cs typeface="Calibri"/>
            </a:endParaRPr>
          </a:p>
        </p:txBody>
      </p:sp>
      <p:sp>
        <p:nvSpPr>
          <p:cNvPr id="19" name="object 19"/>
          <p:cNvSpPr txBox="1"/>
          <p:nvPr/>
        </p:nvSpPr>
        <p:spPr>
          <a:xfrm>
            <a:off x="8233791" y="4986908"/>
            <a:ext cx="441325" cy="299720"/>
          </a:xfrm>
          <a:prstGeom prst="rect">
            <a:avLst/>
          </a:prstGeom>
        </p:spPr>
        <p:txBody>
          <a:bodyPr vert="horz" wrap="square" lIns="0" tIns="12700" rIns="0" bIns="0" rtlCol="0">
            <a:spAutoFit/>
          </a:bodyPr>
          <a:lstStyle/>
          <a:p>
            <a:pPr marL="12700">
              <a:lnSpc>
                <a:spcPct val="100000"/>
              </a:lnSpc>
              <a:spcBef>
                <a:spcPts val="100"/>
              </a:spcBef>
            </a:pPr>
            <a:r>
              <a:rPr sz="1800" spc="-25">
                <a:solidFill>
                  <a:srgbClr val="0364C0"/>
                </a:solidFill>
                <a:latin typeface="Calibri"/>
                <a:cs typeface="Calibri"/>
              </a:rPr>
              <a:t>man</a:t>
            </a:r>
            <a:endParaRPr sz="1800">
              <a:latin typeface="Calibri"/>
              <a:cs typeface="Calibri"/>
            </a:endParaRPr>
          </a:p>
        </p:txBody>
      </p:sp>
      <p:sp>
        <p:nvSpPr>
          <p:cNvPr id="20" name="object 20"/>
          <p:cNvSpPr txBox="1"/>
          <p:nvPr/>
        </p:nvSpPr>
        <p:spPr>
          <a:xfrm>
            <a:off x="9606026" y="4682553"/>
            <a:ext cx="717550" cy="300355"/>
          </a:xfrm>
          <a:prstGeom prst="rect">
            <a:avLst/>
          </a:prstGeom>
        </p:spPr>
        <p:txBody>
          <a:bodyPr vert="horz" wrap="square" lIns="0" tIns="12700" rIns="0" bIns="0" rtlCol="0">
            <a:spAutoFit/>
          </a:bodyPr>
          <a:lstStyle/>
          <a:p>
            <a:pPr marL="12700">
              <a:lnSpc>
                <a:spcPct val="100000"/>
              </a:lnSpc>
              <a:spcBef>
                <a:spcPts val="100"/>
              </a:spcBef>
            </a:pPr>
            <a:r>
              <a:rPr sz="1800" spc="-10">
                <a:solidFill>
                  <a:srgbClr val="0364C0"/>
                </a:solidFill>
                <a:latin typeface="Calibri"/>
                <a:cs typeface="Calibri"/>
              </a:rPr>
              <a:t>woman</a:t>
            </a:r>
            <a:endParaRPr sz="1800">
              <a:latin typeface="Calibri"/>
              <a:cs typeface="Calibri"/>
            </a:endParaRPr>
          </a:p>
        </p:txBody>
      </p:sp>
      <p:grpSp>
        <p:nvGrpSpPr>
          <p:cNvPr id="21" name="object 21"/>
          <p:cNvGrpSpPr/>
          <p:nvPr/>
        </p:nvGrpSpPr>
        <p:grpSpPr>
          <a:xfrm>
            <a:off x="8155305" y="3275761"/>
            <a:ext cx="1941195" cy="2122170"/>
            <a:chOff x="8155305" y="3275761"/>
            <a:chExt cx="1941195" cy="2122170"/>
          </a:xfrm>
        </p:grpSpPr>
        <p:sp>
          <p:nvSpPr>
            <p:cNvPr id="22" name="object 22"/>
            <p:cNvSpPr/>
            <p:nvPr/>
          </p:nvSpPr>
          <p:spPr>
            <a:xfrm>
              <a:off x="9496425" y="3275761"/>
              <a:ext cx="600075" cy="561975"/>
            </a:xfrm>
            <a:custGeom>
              <a:avLst/>
              <a:gdLst/>
              <a:ahLst/>
              <a:cxnLst/>
              <a:rect l="l" t="t" r="r" b="b"/>
              <a:pathLst>
                <a:path w="600075" h="561975">
                  <a:moveTo>
                    <a:pt x="600049" y="0"/>
                  </a:moveTo>
                  <a:lnTo>
                    <a:pt x="0" y="0"/>
                  </a:lnTo>
                  <a:lnTo>
                    <a:pt x="0" y="561797"/>
                  </a:lnTo>
                  <a:lnTo>
                    <a:pt x="600049" y="561797"/>
                  </a:lnTo>
                  <a:lnTo>
                    <a:pt x="600049" y="0"/>
                  </a:lnTo>
                  <a:close/>
                </a:path>
              </a:pathLst>
            </a:custGeom>
            <a:solidFill>
              <a:srgbClr val="FFFFFF"/>
            </a:solidFill>
          </p:spPr>
          <p:txBody>
            <a:bodyPr wrap="square" lIns="0" tIns="0" rIns="0" bIns="0" rtlCol="0"/>
            <a:lstStyle/>
            <a:p>
              <a:endParaRPr/>
            </a:p>
          </p:txBody>
        </p:sp>
        <p:sp>
          <p:nvSpPr>
            <p:cNvPr id="23" name="object 23"/>
            <p:cNvSpPr/>
            <p:nvPr/>
          </p:nvSpPr>
          <p:spPr>
            <a:xfrm>
              <a:off x="8155305" y="5051043"/>
              <a:ext cx="1346200" cy="346710"/>
            </a:xfrm>
            <a:custGeom>
              <a:avLst/>
              <a:gdLst/>
              <a:ahLst/>
              <a:cxnLst/>
              <a:rect l="l" t="t" r="r" b="b"/>
              <a:pathLst>
                <a:path w="1346200" h="346710">
                  <a:moveTo>
                    <a:pt x="1268777" y="24744"/>
                  </a:moveTo>
                  <a:lnTo>
                    <a:pt x="0" y="321563"/>
                  </a:lnTo>
                  <a:lnTo>
                    <a:pt x="5715" y="346328"/>
                  </a:lnTo>
                  <a:lnTo>
                    <a:pt x="1274514" y="49378"/>
                  </a:lnTo>
                  <a:lnTo>
                    <a:pt x="1268777" y="24744"/>
                  </a:lnTo>
                  <a:close/>
                </a:path>
                <a:path w="1346200" h="346710">
                  <a:moveTo>
                    <a:pt x="1343222" y="21843"/>
                  </a:moveTo>
                  <a:lnTo>
                    <a:pt x="1281176" y="21843"/>
                  </a:lnTo>
                  <a:lnTo>
                    <a:pt x="1286891" y="46481"/>
                  </a:lnTo>
                  <a:lnTo>
                    <a:pt x="1274514" y="49378"/>
                  </a:lnTo>
                  <a:lnTo>
                    <a:pt x="1280287" y="74167"/>
                  </a:lnTo>
                  <a:lnTo>
                    <a:pt x="1343222" y="21843"/>
                  </a:lnTo>
                  <a:close/>
                </a:path>
                <a:path w="1346200" h="346710">
                  <a:moveTo>
                    <a:pt x="1281176" y="21843"/>
                  </a:moveTo>
                  <a:lnTo>
                    <a:pt x="1268777" y="24744"/>
                  </a:lnTo>
                  <a:lnTo>
                    <a:pt x="1274514" y="49378"/>
                  </a:lnTo>
                  <a:lnTo>
                    <a:pt x="1286891" y="46481"/>
                  </a:lnTo>
                  <a:lnTo>
                    <a:pt x="1281176" y="21843"/>
                  </a:lnTo>
                  <a:close/>
                </a:path>
                <a:path w="1346200" h="346710">
                  <a:moveTo>
                    <a:pt x="1263015" y="0"/>
                  </a:moveTo>
                  <a:lnTo>
                    <a:pt x="1268777" y="24744"/>
                  </a:lnTo>
                  <a:lnTo>
                    <a:pt x="1281176" y="21843"/>
                  </a:lnTo>
                  <a:lnTo>
                    <a:pt x="1343222" y="21843"/>
                  </a:lnTo>
                  <a:lnTo>
                    <a:pt x="1345819" y="19684"/>
                  </a:lnTo>
                  <a:lnTo>
                    <a:pt x="1263015" y="0"/>
                  </a:lnTo>
                  <a:close/>
                </a:path>
              </a:pathLst>
            </a:custGeom>
            <a:solidFill>
              <a:srgbClr val="000000"/>
            </a:solidFill>
          </p:spPr>
          <p:txBody>
            <a:bodyPr wrap="square" lIns="0" tIns="0" rIns="0" bIns="0" rtlCol="0"/>
            <a:lstStyle/>
            <a:p>
              <a:endParaRPr/>
            </a:p>
          </p:txBody>
        </p:sp>
      </p:grpSp>
      <p:sp>
        <p:nvSpPr>
          <p:cNvPr id="24" name="object 24"/>
          <p:cNvSpPr/>
          <p:nvPr/>
        </p:nvSpPr>
        <p:spPr>
          <a:xfrm>
            <a:off x="8012430" y="3613150"/>
            <a:ext cx="1346200" cy="346710"/>
          </a:xfrm>
          <a:custGeom>
            <a:avLst/>
            <a:gdLst/>
            <a:ahLst/>
            <a:cxnLst/>
            <a:rect l="l" t="t" r="r" b="b"/>
            <a:pathLst>
              <a:path w="1346200" h="346710">
                <a:moveTo>
                  <a:pt x="1268777" y="24744"/>
                </a:moveTo>
                <a:lnTo>
                  <a:pt x="0" y="321563"/>
                </a:lnTo>
                <a:lnTo>
                  <a:pt x="5715" y="346329"/>
                </a:lnTo>
                <a:lnTo>
                  <a:pt x="1274514" y="49378"/>
                </a:lnTo>
                <a:lnTo>
                  <a:pt x="1268777" y="24744"/>
                </a:lnTo>
                <a:close/>
              </a:path>
              <a:path w="1346200" h="346710">
                <a:moveTo>
                  <a:pt x="1343222" y="21843"/>
                </a:moveTo>
                <a:lnTo>
                  <a:pt x="1281176" y="21843"/>
                </a:lnTo>
                <a:lnTo>
                  <a:pt x="1286891" y="46481"/>
                </a:lnTo>
                <a:lnTo>
                  <a:pt x="1274514" y="49378"/>
                </a:lnTo>
                <a:lnTo>
                  <a:pt x="1280287" y="74168"/>
                </a:lnTo>
                <a:lnTo>
                  <a:pt x="1343222" y="21843"/>
                </a:lnTo>
                <a:close/>
              </a:path>
              <a:path w="1346200" h="346710">
                <a:moveTo>
                  <a:pt x="1281176" y="21843"/>
                </a:moveTo>
                <a:lnTo>
                  <a:pt x="1268777" y="24744"/>
                </a:lnTo>
                <a:lnTo>
                  <a:pt x="1274514" y="49378"/>
                </a:lnTo>
                <a:lnTo>
                  <a:pt x="1286891" y="46481"/>
                </a:lnTo>
                <a:lnTo>
                  <a:pt x="1281176" y="21843"/>
                </a:lnTo>
                <a:close/>
              </a:path>
              <a:path w="1346200" h="346710">
                <a:moveTo>
                  <a:pt x="1263015" y="0"/>
                </a:moveTo>
                <a:lnTo>
                  <a:pt x="1268777" y="24744"/>
                </a:lnTo>
                <a:lnTo>
                  <a:pt x="1281176" y="21843"/>
                </a:lnTo>
                <a:lnTo>
                  <a:pt x="1343222" y="21843"/>
                </a:lnTo>
                <a:lnTo>
                  <a:pt x="1345819" y="19685"/>
                </a:lnTo>
                <a:lnTo>
                  <a:pt x="1263015" y="0"/>
                </a:lnTo>
                <a:close/>
              </a:path>
            </a:pathLst>
          </a:custGeom>
          <a:solidFill>
            <a:srgbClr val="000000"/>
          </a:solidFill>
        </p:spPr>
        <p:txBody>
          <a:bodyPr wrap="square" lIns="0" tIns="0" rIns="0" bIns="0" rtlCol="0"/>
          <a:lstStyle/>
          <a:p>
            <a:endParaRPr/>
          </a:p>
        </p:txBody>
      </p:sp>
      <p:sp>
        <p:nvSpPr>
          <p:cNvPr id="25" name="object 25"/>
          <p:cNvSpPr txBox="1">
            <a:spLocks noGrp="1"/>
          </p:cNvSpPr>
          <p:nvPr>
            <p:ph type="sldNum" sz="quarter" idx="7"/>
          </p:nvPr>
        </p:nvSpPr>
        <p:spPr>
          <a:xfrm>
            <a:off x="460057" y="6521193"/>
            <a:ext cx="280034" cy="2317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spcBef>
                <a:spcPts val="20"/>
              </a:spcBef>
            </a:pPr>
            <a:fld id="{81D60167-4931-47E6-BA6A-407CBD079E47}" type="slidenum">
              <a:rPr lang="en-US" altLang="ja-JP" spc="-50" smtClean="0"/>
              <a:pPr marL="38100">
                <a:lnSpc>
                  <a:spcPts val="1450"/>
                </a:lnSpc>
                <a:spcBef>
                  <a:spcPts val="20"/>
                </a:spcBef>
              </a:pPr>
              <a:t>87</a:t>
            </a:fld>
            <a:endParaRPr spc="-25">
              <a:latin typeface="Lucida Sans"/>
              <a:cs typeface="Lucida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06821"/>
            <a:ext cx="10515600" cy="1325563"/>
          </a:xfrm>
          <a:prstGeom prst="rect">
            <a:avLst/>
          </a:prstGeom>
        </p:spPr>
        <p:txBody>
          <a:bodyPr vert="horz" wrap="square" lIns="0" tIns="259778" rIns="0" bIns="0" rtlCol="0">
            <a:spAutoFit/>
          </a:bodyPr>
          <a:lstStyle/>
          <a:p>
            <a:pPr marL="12700">
              <a:lnSpc>
                <a:spcPct val="100000"/>
              </a:lnSpc>
              <a:spcBef>
                <a:spcPts val="130"/>
              </a:spcBef>
            </a:pPr>
            <a:r>
              <a:t>GloVe</a:t>
            </a:r>
            <a:r>
              <a:rPr spc="-35"/>
              <a:t> </a:t>
            </a:r>
            <a:r>
              <a:rPr spc="-10"/>
              <a:t>Visualization</a:t>
            </a:r>
          </a:p>
        </p:txBody>
      </p:sp>
      <p:pic>
        <p:nvPicPr>
          <p:cNvPr id="3" name="object 3"/>
          <p:cNvPicPr/>
          <p:nvPr/>
        </p:nvPicPr>
        <p:blipFill>
          <a:blip r:embed="rId2" cstate="print"/>
          <a:stretch>
            <a:fillRect/>
          </a:stretch>
        </p:blipFill>
        <p:spPr>
          <a:xfrm>
            <a:off x="2568902" y="961491"/>
            <a:ext cx="6616931" cy="5169916"/>
          </a:xfrm>
          <a:prstGeom prst="rect">
            <a:avLst/>
          </a:prstGeom>
        </p:spPr>
      </p:pic>
      <p:sp>
        <p:nvSpPr>
          <p:cNvPr id="4" name="object 4"/>
          <p:cNvSpPr txBox="1">
            <a:spLocks noGrp="1"/>
          </p:cNvSpPr>
          <p:nvPr>
            <p:ph type="sldNum" sz="quarter" idx="7"/>
          </p:nvPr>
        </p:nvSpPr>
        <p:spPr>
          <a:prstGeom prst="rect">
            <a:avLst/>
          </a:prstGeom>
        </p:spPr>
        <p:txBody>
          <a:bodyPr vert="horz" wrap="square" lIns="0" tIns="2540" rIns="0" bIns="0" rtlCol="0">
            <a:spAutoFit/>
          </a:bodyPr>
          <a:lstStyle/>
          <a:p>
            <a:pPr marL="38100">
              <a:lnSpc>
                <a:spcPct val="100000"/>
              </a:lnSpc>
              <a:spcBef>
                <a:spcPts val="20"/>
              </a:spcBef>
            </a:pPr>
            <a:r>
              <a:rPr spc="-25">
                <a:latin typeface="Lucida Sans"/>
                <a:cs typeface="Lucida Sans"/>
              </a:rPr>
              <a:t>26</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56012"/>
            <a:ext cx="10515600" cy="1370311"/>
          </a:xfrm>
          <a:prstGeom prst="rect">
            <a:avLst/>
          </a:prstGeom>
        </p:spPr>
        <p:txBody>
          <a:bodyPr vert="horz" wrap="square" lIns="0" tIns="259778" rIns="0" bIns="0" rtlCol="0">
            <a:spAutoFit/>
          </a:bodyPr>
          <a:lstStyle/>
          <a:p>
            <a:pPr marL="12700">
              <a:lnSpc>
                <a:spcPct val="100000"/>
              </a:lnSpc>
              <a:spcBef>
                <a:spcPts val="130"/>
              </a:spcBef>
            </a:pPr>
            <a:r>
              <a:rPr sz="3600"/>
              <a:t>Meaning</a:t>
            </a:r>
            <a:r>
              <a:rPr sz="3600" spc="-60"/>
              <a:t> </a:t>
            </a:r>
            <a:r>
              <a:rPr sz="3600"/>
              <a:t>similarity:</a:t>
            </a:r>
            <a:r>
              <a:rPr sz="3600" spc="-85"/>
              <a:t> </a:t>
            </a:r>
            <a:r>
              <a:rPr sz="3600"/>
              <a:t>Another</a:t>
            </a:r>
            <a:r>
              <a:rPr sz="3600" spc="-40"/>
              <a:t> </a:t>
            </a:r>
            <a:r>
              <a:rPr sz="3600"/>
              <a:t>intrinsic</a:t>
            </a:r>
            <a:r>
              <a:rPr sz="3600" spc="-25"/>
              <a:t> </a:t>
            </a:r>
            <a:r>
              <a:rPr sz="3600"/>
              <a:t>word</a:t>
            </a:r>
            <a:r>
              <a:rPr sz="3600" spc="-95"/>
              <a:t> </a:t>
            </a:r>
            <a:r>
              <a:rPr sz="3600"/>
              <a:t>vector</a:t>
            </a:r>
            <a:r>
              <a:rPr sz="3600" spc="-114"/>
              <a:t> </a:t>
            </a:r>
            <a:r>
              <a:rPr sz="3600" spc="-10"/>
              <a:t>evaluation</a:t>
            </a:r>
          </a:p>
        </p:txBody>
      </p:sp>
      <p:sp>
        <p:nvSpPr>
          <p:cNvPr id="5" name="object 5"/>
          <p:cNvSpPr txBox="1">
            <a:spLocks noGrp="1"/>
          </p:cNvSpPr>
          <p:nvPr>
            <p:ph type="sldNum" sz="quarter" idx="7"/>
          </p:nvPr>
        </p:nvSpPr>
        <p:spPr>
          <a:xfrm>
            <a:off x="460057" y="6521193"/>
            <a:ext cx="280034" cy="2317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spcBef>
                <a:spcPts val="20"/>
              </a:spcBef>
            </a:pPr>
            <a:fld id="{81D60167-4931-47E6-BA6A-407CBD079E47}" type="slidenum">
              <a:rPr lang="en-US" altLang="ja-JP" spc="-50" smtClean="0"/>
              <a:pPr marL="38100">
                <a:lnSpc>
                  <a:spcPts val="1450"/>
                </a:lnSpc>
                <a:spcBef>
                  <a:spcPts val="20"/>
                </a:spcBef>
              </a:pPr>
              <a:t>89</a:t>
            </a:fld>
            <a:endParaRPr spc="-25">
              <a:latin typeface="Lucida Sans"/>
              <a:cs typeface="Lucida Sans"/>
            </a:endParaRPr>
          </a:p>
        </p:txBody>
      </p:sp>
      <p:sp>
        <p:nvSpPr>
          <p:cNvPr id="3" name="object 3"/>
          <p:cNvSpPr txBox="1"/>
          <p:nvPr/>
        </p:nvSpPr>
        <p:spPr>
          <a:xfrm>
            <a:off x="485457" y="1085786"/>
            <a:ext cx="8720455" cy="1265555"/>
          </a:xfrm>
          <a:prstGeom prst="rect">
            <a:avLst/>
          </a:prstGeom>
        </p:spPr>
        <p:txBody>
          <a:bodyPr vert="horz" wrap="square" lIns="0" tIns="85090" rIns="0" bIns="0" rtlCol="0">
            <a:spAutoFit/>
          </a:bodyPr>
          <a:lstStyle/>
          <a:p>
            <a:pPr marL="355600" indent="-342900">
              <a:lnSpc>
                <a:spcPct val="100000"/>
              </a:lnSpc>
              <a:spcBef>
                <a:spcPts val="670"/>
              </a:spcBef>
              <a:buClr>
                <a:srgbClr val="8B1515"/>
              </a:buClr>
              <a:buFont typeface="Times New Roman"/>
              <a:buChar char="•"/>
              <a:tabLst>
                <a:tab pos="355600" algn="l"/>
              </a:tabLst>
            </a:pPr>
            <a:r>
              <a:rPr sz="2400">
                <a:latin typeface="Calibri"/>
                <a:cs typeface="Calibri"/>
              </a:rPr>
              <a:t>Word</a:t>
            </a:r>
            <a:r>
              <a:rPr sz="2400" spc="-45">
                <a:latin typeface="Calibri"/>
                <a:cs typeface="Calibri"/>
              </a:rPr>
              <a:t> </a:t>
            </a:r>
            <a:r>
              <a:rPr sz="2400">
                <a:latin typeface="Calibri"/>
                <a:cs typeface="Calibri"/>
              </a:rPr>
              <a:t>vector</a:t>
            </a:r>
            <a:r>
              <a:rPr sz="2400" spc="-65">
                <a:latin typeface="Calibri"/>
                <a:cs typeface="Calibri"/>
              </a:rPr>
              <a:t> </a:t>
            </a:r>
            <a:r>
              <a:rPr sz="2400">
                <a:latin typeface="Calibri"/>
                <a:cs typeface="Calibri"/>
              </a:rPr>
              <a:t>distances</a:t>
            </a:r>
            <a:r>
              <a:rPr sz="2400" spc="-15">
                <a:latin typeface="Calibri"/>
                <a:cs typeface="Calibri"/>
              </a:rPr>
              <a:t> </a:t>
            </a:r>
            <a:r>
              <a:rPr sz="2400">
                <a:latin typeface="Calibri"/>
                <a:cs typeface="Calibri"/>
              </a:rPr>
              <a:t>and</a:t>
            </a:r>
            <a:r>
              <a:rPr sz="2400" spc="-45">
                <a:latin typeface="Calibri"/>
                <a:cs typeface="Calibri"/>
              </a:rPr>
              <a:t> </a:t>
            </a:r>
            <a:r>
              <a:rPr sz="2400">
                <a:latin typeface="Calibri"/>
                <a:cs typeface="Calibri"/>
              </a:rPr>
              <a:t>their</a:t>
            </a:r>
            <a:r>
              <a:rPr sz="2400" spc="-65">
                <a:latin typeface="Calibri"/>
                <a:cs typeface="Calibri"/>
              </a:rPr>
              <a:t> </a:t>
            </a:r>
            <a:r>
              <a:rPr sz="2400">
                <a:latin typeface="Calibri"/>
                <a:cs typeface="Calibri"/>
              </a:rPr>
              <a:t>correlation</a:t>
            </a:r>
            <a:r>
              <a:rPr sz="2400" spc="-45">
                <a:latin typeface="Calibri"/>
                <a:cs typeface="Calibri"/>
              </a:rPr>
              <a:t> </a:t>
            </a:r>
            <a:r>
              <a:rPr sz="2400">
                <a:latin typeface="Calibri"/>
                <a:cs typeface="Calibri"/>
              </a:rPr>
              <a:t>with</a:t>
            </a:r>
            <a:r>
              <a:rPr sz="2400" spc="-45">
                <a:latin typeface="Calibri"/>
                <a:cs typeface="Calibri"/>
              </a:rPr>
              <a:t> </a:t>
            </a:r>
            <a:r>
              <a:rPr sz="2400">
                <a:latin typeface="Calibri"/>
                <a:cs typeface="Calibri"/>
              </a:rPr>
              <a:t>human</a:t>
            </a:r>
            <a:r>
              <a:rPr sz="2400" spc="-40">
                <a:latin typeface="Calibri"/>
                <a:cs typeface="Calibri"/>
              </a:rPr>
              <a:t> </a:t>
            </a:r>
            <a:r>
              <a:rPr sz="2400" spc="-10">
                <a:latin typeface="Calibri"/>
                <a:cs typeface="Calibri"/>
              </a:rPr>
              <a:t>judgments</a:t>
            </a:r>
            <a:endParaRPr sz="2400">
              <a:latin typeface="Calibri"/>
              <a:cs typeface="Calibri"/>
            </a:endParaRPr>
          </a:p>
          <a:p>
            <a:pPr marL="355600" marR="196850" indent="-343535">
              <a:lnSpc>
                <a:spcPts val="2850"/>
              </a:lnSpc>
              <a:spcBef>
                <a:spcPts val="695"/>
              </a:spcBef>
              <a:buClr>
                <a:srgbClr val="8B1515"/>
              </a:buClr>
              <a:buFont typeface="Times New Roman"/>
              <a:buChar char="•"/>
              <a:tabLst>
                <a:tab pos="355600" algn="l"/>
              </a:tabLst>
            </a:pPr>
            <a:r>
              <a:rPr sz="2400">
                <a:latin typeface="Calibri"/>
                <a:cs typeface="Calibri"/>
              </a:rPr>
              <a:t>Example</a:t>
            </a:r>
            <a:r>
              <a:rPr sz="2400" spc="-50">
                <a:latin typeface="Calibri"/>
                <a:cs typeface="Calibri"/>
              </a:rPr>
              <a:t> </a:t>
            </a:r>
            <a:r>
              <a:rPr sz="2400">
                <a:latin typeface="Calibri"/>
                <a:cs typeface="Calibri"/>
              </a:rPr>
              <a:t>dataset:</a:t>
            </a:r>
            <a:r>
              <a:rPr sz="2400" spc="-20">
                <a:latin typeface="Calibri"/>
                <a:cs typeface="Calibri"/>
              </a:rPr>
              <a:t> </a:t>
            </a:r>
            <a:r>
              <a:rPr sz="2400" spc="-10">
                <a:latin typeface="Calibri"/>
                <a:cs typeface="Calibri"/>
              </a:rPr>
              <a:t>WordSim353 </a:t>
            </a:r>
            <a:r>
              <a:rPr sz="2400" u="sng" spc="-10">
                <a:solidFill>
                  <a:srgbClr val="4197B5"/>
                </a:solidFill>
                <a:uFill>
                  <a:solidFill>
                    <a:srgbClr val="4197B5"/>
                  </a:solidFill>
                </a:uFill>
                <a:latin typeface="Calibri"/>
                <a:cs typeface="Calibri"/>
                <a:hlinkClick r:id="rId2"/>
              </a:rPr>
              <a:t>http://www.cs.technion.ac.il/~gabr/resources/data/wordsim353/</a:t>
            </a:r>
            <a:endParaRPr sz="2400">
              <a:latin typeface="Calibri"/>
              <a:cs typeface="Calibri"/>
            </a:endParaRPr>
          </a:p>
        </p:txBody>
      </p:sp>
      <p:graphicFrame>
        <p:nvGraphicFramePr>
          <p:cNvPr id="4" name="object 4"/>
          <p:cNvGraphicFramePr>
            <a:graphicFrameLocks noGrp="1"/>
          </p:cNvGraphicFramePr>
          <p:nvPr/>
        </p:nvGraphicFramePr>
        <p:xfrm>
          <a:off x="2126232" y="2571240"/>
          <a:ext cx="4716780" cy="3898265"/>
        </p:xfrm>
        <a:graphic>
          <a:graphicData uri="http://schemas.openxmlformats.org/drawingml/2006/table">
            <a:tbl>
              <a:tblPr firstRow="1" bandRow="1">
                <a:tableStyleId>{2D5ABB26-0587-4C30-8999-92F81FD0307C}</a:tableStyleId>
              </a:tblPr>
              <a:tblGrid>
                <a:gridCol w="1319530">
                  <a:extLst>
                    <a:ext uri="{9D8B030D-6E8A-4147-A177-3AD203B41FA5}">
                      <a16:colId xmlns:a16="http://schemas.microsoft.com/office/drawing/2014/main" val="20000"/>
                    </a:ext>
                  </a:extLst>
                </a:gridCol>
                <a:gridCol w="1342390">
                  <a:extLst>
                    <a:ext uri="{9D8B030D-6E8A-4147-A177-3AD203B41FA5}">
                      <a16:colId xmlns:a16="http://schemas.microsoft.com/office/drawing/2014/main" val="20001"/>
                    </a:ext>
                  </a:extLst>
                </a:gridCol>
                <a:gridCol w="2054860">
                  <a:extLst>
                    <a:ext uri="{9D8B030D-6E8A-4147-A177-3AD203B41FA5}">
                      <a16:colId xmlns:a16="http://schemas.microsoft.com/office/drawing/2014/main" val="20002"/>
                    </a:ext>
                  </a:extLst>
                </a:gridCol>
              </a:tblGrid>
              <a:tr h="389890">
                <a:tc>
                  <a:txBody>
                    <a:bodyPr/>
                    <a:lstStyle/>
                    <a:p>
                      <a:pPr marL="10795">
                        <a:lnSpc>
                          <a:spcPct val="100000"/>
                        </a:lnSpc>
                        <a:spcBef>
                          <a:spcPts val="5"/>
                        </a:spcBef>
                      </a:pPr>
                      <a:r>
                        <a:rPr sz="2400" b="1" spc="-10">
                          <a:solidFill>
                            <a:srgbClr val="FFFFFF"/>
                          </a:solidFill>
                          <a:latin typeface="Calibri"/>
                          <a:cs typeface="Calibri"/>
                        </a:rPr>
                        <a:t>Word</a:t>
                      </a:r>
                      <a:r>
                        <a:rPr sz="2400" b="1" spc="-120">
                          <a:solidFill>
                            <a:srgbClr val="FFFFFF"/>
                          </a:solidFill>
                          <a:latin typeface="Calibri"/>
                          <a:cs typeface="Calibri"/>
                        </a:rPr>
                        <a:t> </a:t>
                      </a:r>
                      <a:r>
                        <a:rPr sz="2400" b="1" spc="-50">
                          <a:solidFill>
                            <a:srgbClr val="FFFFFF"/>
                          </a:solidFill>
                          <a:latin typeface="Calibri"/>
                          <a:cs typeface="Calibri"/>
                        </a:rPr>
                        <a:t>1</a:t>
                      </a:r>
                      <a:endParaRPr sz="24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B1515"/>
                    </a:solidFill>
                  </a:tcPr>
                </a:tc>
                <a:tc>
                  <a:txBody>
                    <a:bodyPr/>
                    <a:lstStyle/>
                    <a:p>
                      <a:pPr marL="12065">
                        <a:lnSpc>
                          <a:spcPct val="100000"/>
                        </a:lnSpc>
                        <a:spcBef>
                          <a:spcPts val="5"/>
                        </a:spcBef>
                      </a:pPr>
                      <a:r>
                        <a:rPr sz="2400" b="1" spc="-10">
                          <a:solidFill>
                            <a:srgbClr val="FFFFFF"/>
                          </a:solidFill>
                          <a:latin typeface="Calibri"/>
                          <a:cs typeface="Calibri"/>
                        </a:rPr>
                        <a:t>Word</a:t>
                      </a:r>
                      <a:r>
                        <a:rPr sz="2400" b="1" spc="-120">
                          <a:solidFill>
                            <a:srgbClr val="FFFFFF"/>
                          </a:solidFill>
                          <a:latin typeface="Calibri"/>
                          <a:cs typeface="Calibri"/>
                        </a:rPr>
                        <a:t> </a:t>
                      </a:r>
                      <a:r>
                        <a:rPr sz="2400" b="1" spc="-50">
                          <a:solidFill>
                            <a:srgbClr val="FFFFFF"/>
                          </a:solidFill>
                          <a:latin typeface="Calibri"/>
                          <a:cs typeface="Calibri"/>
                        </a:rPr>
                        <a:t>2</a:t>
                      </a:r>
                      <a:endParaRPr sz="24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B1515"/>
                    </a:solidFill>
                  </a:tcPr>
                </a:tc>
                <a:tc>
                  <a:txBody>
                    <a:bodyPr/>
                    <a:lstStyle/>
                    <a:p>
                      <a:pPr marL="12700">
                        <a:lnSpc>
                          <a:spcPct val="100000"/>
                        </a:lnSpc>
                        <a:spcBef>
                          <a:spcPts val="5"/>
                        </a:spcBef>
                      </a:pPr>
                      <a:r>
                        <a:rPr sz="2400" b="1">
                          <a:solidFill>
                            <a:srgbClr val="FFFFFF"/>
                          </a:solidFill>
                          <a:latin typeface="Calibri"/>
                          <a:cs typeface="Calibri"/>
                        </a:rPr>
                        <a:t>Human</a:t>
                      </a:r>
                      <a:r>
                        <a:rPr sz="2400" b="1" spc="25">
                          <a:solidFill>
                            <a:srgbClr val="FFFFFF"/>
                          </a:solidFill>
                          <a:latin typeface="Calibri"/>
                          <a:cs typeface="Calibri"/>
                        </a:rPr>
                        <a:t> </a:t>
                      </a:r>
                      <a:r>
                        <a:rPr sz="2400" b="1" spc="-10">
                          <a:solidFill>
                            <a:srgbClr val="FFFFFF"/>
                          </a:solidFill>
                          <a:latin typeface="Calibri"/>
                          <a:cs typeface="Calibri"/>
                        </a:rPr>
                        <a:t>(mean)</a:t>
                      </a:r>
                      <a:endParaRPr sz="24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B1515"/>
                    </a:solidFill>
                  </a:tcPr>
                </a:tc>
                <a:extLst>
                  <a:ext uri="{0D108BD9-81ED-4DB2-BD59-A6C34878D82A}">
                    <a16:rowId xmlns:a16="http://schemas.microsoft.com/office/drawing/2014/main" val="10000"/>
                  </a:ext>
                </a:extLst>
              </a:tr>
              <a:tr h="389890">
                <a:tc>
                  <a:txBody>
                    <a:bodyPr/>
                    <a:lstStyle/>
                    <a:p>
                      <a:pPr marL="10795">
                        <a:lnSpc>
                          <a:spcPct val="100000"/>
                        </a:lnSpc>
                        <a:spcBef>
                          <a:spcPts val="10"/>
                        </a:spcBef>
                      </a:pPr>
                      <a:r>
                        <a:rPr sz="2400" spc="-10">
                          <a:latin typeface="Calibri"/>
                          <a:cs typeface="Calibri"/>
                        </a:rPr>
                        <a:t>tiger</a:t>
                      </a:r>
                      <a:endParaRPr sz="2400">
                        <a:latin typeface="Calibri"/>
                        <a:cs typeface="Calibri"/>
                      </a:endParaRPr>
                    </a:p>
                  </a:txBody>
                  <a:tcPr marL="0" marR="0" marT="1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DE7E7"/>
                    </a:solidFill>
                  </a:tcPr>
                </a:tc>
                <a:tc>
                  <a:txBody>
                    <a:bodyPr/>
                    <a:lstStyle/>
                    <a:p>
                      <a:pPr marL="12065">
                        <a:lnSpc>
                          <a:spcPct val="100000"/>
                        </a:lnSpc>
                        <a:spcBef>
                          <a:spcPts val="10"/>
                        </a:spcBef>
                      </a:pPr>
                      <a:r>
                        <a:rPr sz="2400" spc="-25">
                          <a:latin typeface="Calibri"/>
                          <a:cs typeface="Calibri"/>
                        </a:rPr>
                        <a:t>cat</a:t>
                      </a:r>
                      <a:endParaRPr sz="2400">
                        <a:latin typeface="Calibri"/>
                        <a:cs typeface="Calibri"/>
                      </a:endParaRPr>
                    </a:p>
                  </a:txBody>
                  <a:tcPr marL="0" marR="0" marT="1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DE7E7"/>
                    </a:solidFill>
                  </a:tcPr>
                </a:tc>
                <a:tc>
                  <a:txBody>
                    <a:bodyPr/>
                    <a:lstStyle/>
                    <a:p>
                      <a:pPr marL="12700">
                        <a:lnSpc>
                          <a:spcPct val="100000"/>
                        </a:lnSpc>
                        <a:spcBef>
                          <a:spcPts val="10"/>
                        </a:spcBef>
                      </a:pPr>
                      <a:r>
                        <a:rPr sz="2400" spc="-20">
                          <a:latin typeface="Calibri"/>
                          <a:cs typeface="Calibri"/>
                        </a:rPr>
                        <a:t>7.35</a:t>
                      </a:r>
                      <a:endParaRPr sz="2400">
                        <a:latin typeface="Calibri"/>
                        <a:cs typeface="Calibri"/>
                      </a:endParaRPr>
                    </a:p>
                  </a:txBody>
                  <a:tcPr marL="0" marR="0" marT="1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DE7E7"/>
                    </a:solidFill>
                  </a:tcPr>
                </a:tc>
                <a:extLst>
                  <a:ext uri="{0D108BD9-81ED-4DB2-BD59-A6C34878D82A}">
                    <a16:rowId xmlns:a16="http://schemas.microsoft.com/office/drawing/2014/main" val="10001"/>
                  </a:ext>
                </a:extLst>
              </a:tr>
              <a:tr h="389255">
                <a:tc>
                  <a:txBody>
                    <a:bodyPr/>
                    <a:lstStyle/>
                    <a:p>
                      <a:pPr marL="10795">
                        <a:lnSpc>
                          <a:spcPct val="100000"/>
                        </a:lnSpc>
                        <a:spcBef>
                          <a:spcPts val="15"/>
                        </a:spcBef>
                      </a:pPr>
                      <a:r>
                        <a:rPr sz="2400" spc="-10">
                          <a:latin typeface="Calibri"/>
                          <a:cs typeface="Calibri"/>
                        </a:rPr>
                        <a:t>tiger</a:t>
                      </a:r>
                      <a:endParaRPr sz="2400">
                        <a:latin typeface="Calibri"/>
                        <a:cs typeface="Calibri"/>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12065">
                        <a:lnSpc>
                          <a:spcPct val="100000"/>
                        </a:lnSpc>
                        <a:spcBef>
                          <a:spcPts val="15"/>
                        </a:spcBef>
                      </a:pPr>
                      <a:r>
                        <a:rPr sz="2400" spc="-10">
                          <a:latin typeface="Calibri"/>
                          <a:cs typeface="Calibri"/>
                        </a:rPr>
                        <a:t>tiger</a:t>
                      </a:r>
                      <a:endParaRPr sz="2400">
                        <a:latin typeface="Calibri"/>
                        <a:cs typeface="Calibri"/>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12700">
                        <a:lnSpc>
                          <a:spcPct val="100000"/>
                        </a:lnSpc>
                        <a:spcBef>
                          <a:spcPts val="15"/>
                        </a:spcBef>
                      </a:pPr>
                      <a:r>
                        <a:rPr sz="2400" spc="-25">
                          <a:latin typeface="Calibri"/>
                          <a:cs typeface="Calibri"/>
                        </a:rPr>
                        <a:t>10</a:t>
                      </a:r>
                      <a:endParaRPr sz="2400">
                        <a:latin typeface="Calibri"/>
                        <a:cs typeface="Calibri"/>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extLst>
                  <a:ext uri="{0D108BD9-81ED-4DB2-BD59-A6C34878D82A}">
                    <a16:rowId xmlns:a16="http://schemas.microsoft.com/office/drawing/2014/main" val="10002"/>
                  </a:ext>
                </a:extLst>
              </a:tr>
              <a:tr h="389890">
                <a:tc>
                  <a:txBody>
                    <a:bodyPr/>
                    <a:lstStyle/>
                    <a:p>
                      <a:pPr marL="10795">
                        <a:lnSpc>
                          <a:spcPct val="100000"/>
                        </a:lnSpc>
                        <a:spcBef>
                          <a:spcPts val="15"/>
                        </a:spcBef>
                      </a:pPr>
                      <a:r>
                        <a:rPr sz="2400" spc="-20">
                          <a:latin typeface="Calibri"/>
                          <a:cs typeface="Calibri"/>
                        </a:rPr>
                        <a:t>book</a:t>
                      </a:r>
                      <a:endParaRPr sz="2400">
                        <a:latin typeface="Calibri"/>
                        <a:cs typeface="Calibri"/>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12065">
                        <a:lnSpc>
                          <a:spcPct val="100000"/>
                        </a:lnSpc>
                        <a:spcBef>
                          <a:spcPts val="15"/>
                        </a:spcBef>
                      </a:pPr>
                      <a:r>
                        <a:rPr sz="2400" spc="-10">
                          <a:latin typeface="Calibri"/>
                          <a:cs typeface="Calibri"/>
                        </a:rPr>
                        <a:t>paper</a:t>
                      </a:r>
                      <a:endParaRPr sz="2400">
                        <a:latin typeface="Calibri"/>
                        <a:cs typeface="Calibri"/>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12700">
                        <a:lnSpc>
                          <a:spcPct val="100000"/>
                        </a:lnSpc>
                        <a:spcBef>
                          <a:spcPts val="15"/>
                        </a:spcBef>
                      </a:pPr>
                      <a:r>
                        <a:rPr sz="2400" spc="-20">
                          <a:latin typeface="Calibri"/>
                          <a:cs typeface="Calibri"/>
                        </a:rPr>
                        <a:t>7.46</a:t>
                      </a:r>
                      <a:endParaRPr sz="2400">
                        <a:latin typeface="Calibri"/>
                        <a:cs typeface="Calibri"/>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extLst>
                  <a:ext uri="{0D108BD9-81ED-4DB2-BD59-A6C34878D82A}">
                    <a16:rowId xmlns:a16="http://schemas.microsoft.com/office/drawing/2014/main" val="10003"/>
                  </a:ext>
                </a:extLst>
              </a:tr>
              <a:tr h="389890">
                <a:tc>
                  <a:txBody>
                    <a:bodyPr/>
                    <a:lstStyle/>
                    <a:p>
                      <a:pPr marL="10795">
                        <a:lnSpc>
                          <a:spcPct val="100000"/>
                        </a:lnSpc>
                        <a:spcBef>
                          <a:spcPts val="20"/>
                        </a:spcBef>
                      </a:pPr>
                      <a:r>
                        <a:rPr sz="2400" spc="-10">
                          <a:latin typeface="Calibri"/>
                          <a:cs typeface="Calibri"/>
                        </a:rPr>
                        <a:t>computer</a:t>
                      </a:r>
                      <a:endParaRPr sz="2400">
                        <a:latin typeface="Calibri"/>
                        <a:cs typeface="Calibri"/>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12065">
                        <a:lnSpc>
                          <a:spcPct val="100000"/>
                        </a:lnSpc>
                        <a:spcBef>
                          <a:spcPts val="20"/>
                        </a:spcBef>
                      </a:pPr>
                      <a:r>
                        <a:rPr sz="2400" spc="-10">
                          <a:latin typeface="Calibri"/>
                          <a:cs typeface="Calibri"/>
                        </a:rPr>
                        <a:t>internet</a:t>
                      </a:r>
                      <a:endParaRPr sz="2400">
                        <a:latin typeface="Calibri"/>
                        <a:cs typeface="Calibri"/>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12700">
                        <a:lnSpc>
                          <a:spcPct val="100000"/>
                        </a:lnSpc>
                        <a:spcBef>
                          <a:spcPts val="20"/>
                        </a:spcBef>
                      </a:pPr>
                      <a:r>
                        <a:rPr sz="2400" spc="-20">
                          <a:latin typeface="Calibri"/>
                          <a:cs typeface="Calibri"/>
                        </a:rPr>
                        <a:t>7.58</a:t>
                      </a:r>
                      <a:endParaRPr sz="2400">
                        <a:latin typeface="Calibri"/>
                        <a:cs typeface="Calibri"/>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extLst>
                  <a:ext uri="{0D108BD9-81ED-4DB2-BD59-A6C34878D82A}">
                    <a16:rowId xmlns:a16="http://schemas.microsoft.com/office/drawing/2014/main" val="10004"/>
                  </a:ext>
                </a:extLst>
              </a:tr>
              <a:tr h="389890">
                <a:tc>
                  <a:txBody>
                    <a:bodyPr/>
                    <a:lstStyle/>
                    <a:p>
                      <a:pPr marL="10795">
                        <a:lnSpc>
                          <a:spcPct val="100000"/>
                        </a:lnSpc>
                        <a:spcBef>
                          <a:spcPts val="25"/>
                        </a:spcBef>
                      </a:pPr>
                      <a:r>
                        <a:rPr sz="2400" spc="-10">
                          <a:latin typeface="Calibri"/>
                          <a:cs typeface="Calibri"/>
                        </a:rPr>
                        <a:t>plane</a:t>
                      </a:r>
                      <a:endParaRPr sz="2400">
                        <a:latin typeface="Calibri"/>
                        <a:cs typeface="Calibri"/>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12065">
                        <a:lnSpc>
                          <a:spcPct val="100000"/>
                        </a:lnSpc>
                        <a:spcBef>
                          <a:spcPts val="25"/>
                        </a:spcBef>
                      </a:pPr>
                      <a:r>
                        <a:rPr sz="2400" spc="-25">
                          <a:latin typeface="Calibri"/>
                          <a:cs typeface="Calibri"/>
                        </a:rPr>
                        <a:t>car</a:t>
                      </a:r>
                      <a:endParaRPr sz="2400">
                        <a:latin typeface="Calibri"/>
                        <a:cs typeface="Calibri"/>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12700">
                        <a:lnSpc>
                          <a:spcPct val="100000"/>
                        </a:lnSpc>
                        <a:spcBef>
                          <a:spcPts val="25"/>
                        </a:spcBef>
                      </a:pPr>
                      <a:r>
                        <a:rPr sz="2400" spc="-20">
                          <a:latin typeface="Calibri"/>
                          <a:cs typeface="Calibri"/>
                        </a:rPr>
                        <a:t>5.77</a:t>
                      </a:r>
                      <a:endParaRPr sz="2400">
                        <a:latin typeface="Calibri"/>
                        <a:cs typeface="Calibri"/>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extLst>
                  <a:ext uri="{0D108BD9-81ED-4DB2-BD59-A6C34878D82A}">
                    <a16:rowId xmlns:a16="http://schemas.microsoft.com/office/drawing/2014/main" val="10005"/>
                  </a:ext>
                </a:extLst>
              </a:tr>
              <a:tr h="389890">
                <a:tc>
                  <a:txBody>
                    <a:bodyPr/>
                    <a:lstStyle/>
                    <a:p>
                      <a:pPr marL="10795">
                        <a:lnSpc>
                          <a:spcPct val="100000"/>
                        </a:lnSpc>
                        <a:spcBef>
                          <a:spcPts val="30"/>
                        </a:spcBef>
                      </a:pPr>
                      <a:r>
                        <a:rPr sz="2400" spc="-10">
                          <a:latin typeface="Calibri"/>
                          <a:cs typeface="Calibri"/>
                        </a:rPr>
                        <a:t>professor</a:t>
                      </a:r>
                      <a:endParaRPr sz="2400">
                        <a:latin typeface="Calibri"/>
                        <a:cs typeface="Calibri"/>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12065">
                        <a:lnSpc>
                          <a:spcPct val="100000"/>
                        </a:lnSpc>
                        <a:spcBef>
                          <a:spcPts val="30"/>
                        </a:spcBef>
                      </a:pPr>
                      <a:r>
                        <a:rPr sz="2400" spc="-10">
                          <a:latin typeface="Calibri"/>
                          <a:cs typeface="Calibri"/>
                        </a:rPr>
                        <a:t>doctor</a:t>
                      </a:r>
                      <a:endParaRPr sz="2400">
                        <a:latin typeface="Calibri"/>
                        <a:cs typeface="Calibri"/>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12700">
                        <a:lnSpc>
                          <a:spcPct val="100000"/>
                        </a:lnSpc>
                        <a:spcBef>
                          <a:spcPts val="30"/>
                        </a:spcBef>
                      </a:pPr>
                      <a:r>
                        <a:rPr sz="2400" spc="-20">
                          <a:latin typeface="Calibri"/>
                          <a:cs typeface="Calibri"/>
                        </a:rPr>
                        <a:t>6.62</a:t>
                      </a:r>
                      <a:endParaRPr sz="2400">
                        <a:latin typeface="Calibri"/>
                        <a:cs typeface="Calibri"/>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extLst>
                  <a:ext uri="{0D108BD9-81ED-4DB2-BD59-A6C34878D82A}">
                    <a16:rowId xmlns:a16="http://schemas.microsoft.com/office/drawing/2014/main" val="10006"/>
                  </a:ext>
                </a:extLst>
              </a:tr>
              <a:tr h="389890">
                <a:tc>
                  <a:txBody>
                    <a:bodyPr/>
                    <a:lstStyle/>
                    <a:p>
                      <a:pPr marL="10795">
                        <a:lnSpc>
                          <a:spcPct val="100000"/>
                        </a:lnSpc>
                        <a:spcBef>
                          <a:spcPts val="30"/>
                        </a:spcBef>
                      </a:pPr>
                      <a:r>
                        <a:rPr sz="2400" spc="-10">
                          <a:latin typeface="Calibri"/>
                          <a:cs typeface="Calibri"/>
                        </a:rPr>
                        <a:t>stock</a:t>
                      </a:r>
                      <a:endParaRPr sz="2400">
                        <a:latin typeface="Calibri"/>
                        <a:cs typeface="Calibri"/>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12065">
                        <a:lnSpc>
                          <a:spcPct val="100000"/>
                        </a:lnSpc>
                        <a:spcBef>
                          <a:spcPts val="30"/>
                        </a:spcBef>
                      </a:pPr>
                      <a:r>
                        <a:rPr sz="2400" spc="-10">
                          <a:latin typeface="Calibri"/>
                          <a:cs typeface="Calibri"/>
                        </a:rPr>
                        <a:t>phone</a:t>
                      </a:r>
                      <a:endParaRPr sz="2400">
                        <a:latin typeface="Calibri"/>
                        <a:cs typeface="Calibri"/>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12700">
                        <a:lnSpc>
                          <a:spcPct val="100000"/>
                        </a:lnSpc>
                        <a:spcBef>
                          <a:spcPts val="30"/>
                        </a:spcBef>
                      </a:pPr>
                      <a:r>
                        <a:rPr sz="2400" spc="-20">
                          <a:latin typeface="Calibri"/>
                          <a:cs typeface="Calibri"/>
                        </a:rPr>
                        <a:t>1.62</a:t>
                      </a:r>
                      <a:endParaRPr sz="2400">
                        <a:latin typeface="Calibri"/>
                        <a:cs typeface="Calibri"/>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extLst>
                  <a:ext uri="{0D108BD9-81ED-4DB2-BD59-A6C34878D82A}">
                    <a16:rowId xmlns:a16="http://schemas.microsoft.com/office/drawing/2014/main" val="10007"/>
                  </a:ext>
                </a:extLst>
              </a:tr>
              <a:tr h="389890">
                <a:tc>
                  <a:txBody>
                    <a:bodyPr/>
                    <a:lstStyle/>
                    <a:p>
                      <a:pPr marL="10795">
                        <a:lnSpc>
                          <a:spcPct val="100000"/>
                        </a:lnSpc>
                        <a:spcBef>
                          <a:spcPts val="35"/>
                        </a:spcBef>
                      </a:pPr>
                      <a:r>
                        <a:rPr sz="2400" spc="-10">
                          <a:latin typeface="Calibri"/>
                          <a:cs typeface="Calibri"/>
                        </a:rPr>
                        <a:t>stock</a:t>
                      </a:r>
                      <a:endParaRPr sz="24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12065">
                        <a:lnSpc>
                          <a:spcPct val="100000"/>
                        </a:lnSpc>
                        <a:spcBef>
                          <a:spcPts val="35"/>
                        </a:spcBef>
                      </a:pPr>
                      <a:r>
                        <a:rPr sz="2400" spc="-25">
                          <a:latin typeface="Calibri"/>
                          <a:cs typeface="Calibri"/>
                        </a:rPr>
                        <a:t>CD</a:t>
                      </a:r>
                      <a:endParaRPr sz="24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12700">
                        <a:lnSpc>
                          <a:spcPct val="100000"/>
                        </a:lnSpc>
                        <a:spcBef>
                          <a:spcPts val="35"/>
                        </a:spcBef>
                      </a:pPr>
                      <a:r>
                        <a:rPr sz="2400" spc="-20">
                          <a:latin typeface="Calibri"/>
                          <a:cs typeface="Calibri"/>
                        </a:rPr>
                        <a:t>1.31</a:t>
                      </a:r>
                      <a:endParaRPr sz="24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extLst>
                  <a:ext uri="{0D108BD9-81ED-4DB2-BD59-A6C34878D82A}">
                    <a16:rowId xmlns:a16="http://schemas.microsoft.com/office/drawing/2014/main" val="10008"/>
                  </a:ext>
                </a:extLst>
              </a:tr>
              <a:tr h="389890">
                <a:tc>
                  <a:txBody>
                    <a:bodyPr/>
                    <a:lstStyle/>
                    <a:p>
                      <a:pPr marL="10795">
                        <a:lnSpc>
                          <a:spcPct val="100000"/>
                        </a:lnSpc>
                        <a:spcBef>
                          <a:spcPts val="35"/>
                        </a:spcBef>
                      </a:pPr>
                      <a:r>
                        <a:rPr sz="2400" spc="-10">
                          <a:latin typeface="Calibri"/>
                          <a:cs typeface="Calibri"/>
                        </a:rPr>
                        <a:t>stock</a:t>
                      </a:r>
                      <a:endParaRPr sz="24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12065">
                        <a:lnSpc>
                          <a:spcPct val="100000"/>
                        </a:lnSpc>
                        <a:spcBef>
                          <a:spcPts val="35"/>
                        </a:spcBef>
                      </a:pPr>
                      <a:r>
                        <a:rPr sz="2400" spc="-10">
                          <a:latin typeface="Calibri"/>
                          <a:cs typeface="Calibri"/>
                        </a:rPr>
                        <a:t>jaguar</a:t>
                      </a:r>
                      <a:endParaRPr sz="24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tc>
                  <a:txBody>
                    <a:bodyPr/>
                    <a:lstStyle/>
                    <a:p>
                      <a:pPr marL="12700">
                        <a:lnSpc>
                          <a:spcPct val="100000"/>
                        </a:lnSpc>
                        <a:spcBef>
                          <a:spcPts val="35"/>
                        </a:spcBef>
                      </a:pPr>
                      <a:r>
                        <a:rPr sz="2400" spc="-20">
                          <a:latin typeface="Calibri"/>
                          <a:cs typeface="Calibri"/>
                        </a:rPr>
                        <a:t>0.92</a:t>
                      </a:r>
                      <a:endParaRPr sz="24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7E7"/>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r>
              <a:rPr lang="en-US" altLang="ja-JP"/>
              <a:t>Context Free Grammar (CFG)</a:t>
            </a:r>
          </a:p>
        </p:txBody>
      </p:sp>
      <p:sp>
        <p:nvSpPr>
          <p:cNvPr id="405507" name="Rectangle 3"/>
          <p:cNvSpPr>
            <a:spLocks noGrp="1" noChangeArrowheads="1"/>
          </p:cNvSpPr>
          <p:nvPr>
            <p:ph idx="1"/>
          </p:nvPr>
        </p:nvSpPr>
        <p:spPr/>
        <p:txBody>
          <a:bodyPr/>
          <a:lstStyle/>
          <a:p>
            <a:r>
              <a:rPr lang="en-US" altLang="ja-JP"/>
              <a:t>Write symbolic or logical rules:</a:t>
            </a:r>
          </a:p>
          <a:p>
            <a:endParaRPr lang="en-US" altLang="ja-JP"/>
          </a:p>
          <a:p>
            <a:endParaRPr lang="en-US" altLang="ja-JP"/>
          </a:p>
          <a:p>
            <a:endParaRPr lang="en-US" altLang="ja-JP"/>
          </a:p>
          <a:p>
            <a:endParaRPr lang="en-US" altLang="ja-JP"/>
          </a:p>
          <a:p>
            <a:endParaRPr lang="en-US" altLang="ja-JP"/>
          </a:p>
          <a:p>
            <a:endParaRPr lang="en-US" altLang="ja-JP"/>
          </a:p>
        </p:txBody>
      </p:sp>
      <p:sp>
        <p:nvSpPr>
          <p:cNvPr id="9" name="スライド番号プレースホルダー 8"/>
          <p:cNvSpPr>
            <a:spLocks noGrp="1"/>
          </p:cNvSpPr>
          <p:nvPr>
            <p:ph type="sldNum" sz="quarter" idx="12"/>
          </p:nvPr>
        </p:nvSpPr>
        <p:spPr/>
        <p:txBody>
          <a:bodyPr/>
          <a:lstStyle/>
          <a:p>
            <a:fld id="{425EE704-98BA-4054-AD19-610E582E1761}" type="slidenum">
              <a:rPr lang="en-US" altLang="ja-JP" smtClean="0"/>
              <a:pPr/>
              <a:t>9</a:t>
            </a:fld>
            <a:endParaRPr lang="en-US" altLang="ja-JP"/>
          </a:p>
        </p:txBody>
      </p:sp>
      <p:sp>
        <p:nvSpPr>
          <p:cNvPr id="405508" name="Text Box 4"/>
          <p:cNvSpPr txBox="1">
            <a:spLocks noChangeArrowheads="1"/>
          </p:cNvSpPr>
          <p:nvPr/>
        </p:nvSpPr>
        <p:spPr bwMode="auto">
          <a:xfrm>
            <a:off x="2971800" y="25146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ja-JP" sz="2400" b="1">
                <a:ea typeface="ＭＳ Ｐゴシック" panose="020B0600070205080204" pitchFamily="50" charset="-128"/>
              </a:rPr>
              <a:t>Grammar (CFG)</a:t>
            </a:r>
          </a:p>
        </p:txBody>
      </p:sp>
      <p:sp>
        <p:nvSpPr>
          <p:cNvPr id="405509" name="Text Box 5"/>
          <p:cNvSpPr txBox="1">
            <a:spLocks noChangeArrowheads="1"/>
          </p:cNvSpPr>
          <p:nvPr/>
        </p:nvSpPr>
        <p:spPr bwMode="auto">
          <a:xfrm>
            <a:off x="7620000" y="24384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ja-JP" sz="2400" b="1">
                <a:ea typeface="ＭＳ Ｐゴシック" panose="020B0600070205080204" pitchFamily="50" charset="-128"/>
              </a:rPr>
              <a:t>Lexicon</a:t>
            </a:r>
          </a:p>
        </p:txBody>
      </p:sp>
      <p:sp>
        <p:nvSpPr>
          <p:cNvPr id="405510" name="Text Box 6"/>
          <p:cNvSpPr txBox="1">
            <a:spLocks noChangeArrowheads="1"/>
          </p:cNvSpPr>
          <p:nvPr/>
        </p:nvSpPr>
        <p:spPr bwMode="auto">
          <a:xfrm>
            <a:off x="2438400" y="3200400"/>
            <a:ext cx="2209800"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ja-JP" sz="1600">
                <a:ea typeface="ＭＳ Ｐゴシック" panose="020B0600070205080204" pitchFamily="50" charset="-128"/>
              </a:rPr>
              <a:t>ROOT </a:t>
            </a:r>
            <a:r>
              <a:rPr lang="en-US" altLang="ja-JP" sz="1600">
                <a:ea typeface="ＭＳ Ｐゴシック" panose="020B0600070205080204" pitchFamily="50" charset="-128"/>
                <a:sym typeface="Symbol" panose="05050102010706020507" pitchFamily="18" charset="2"/>
              </a:rPr>
              <a:t></a:t>
            </a:r>
            <a:r>
              <a:rPr lang="en-US" altLang="ja-JP" sz="1600">
                <a:ea typeface="ＭＳ Ｐゴシック" panose="020B0600070205080204" pitchFamily="50" charset="-128"/>
              </a:rPr>
              <a:t> S</a:t>
            </a:r>
          </a:p>
          <a:p>
            <a:pPr>
              <a:spcBef>
                <a:spcPct val="50000"/>
              </a:spcBef>
            </a:pPr>
            <a:r>
              <a:rPr lang="en-US" altLang="ja-JP" sz="1600">
                <a:ea typeface="ＭＳ Ｐゴシック" panose="020B0600070205080204" pitchFamily="50" charset="-128"/>
              </a:rPr>
              <a:t>S </a:t>
            </a:r>
            <a:r>
              <a:rPr lang="en-US" altLang="ja-JP" sz="1600">
                <a:ea typeface="ＭＳ Ｐゴシック" panose="020B0600070205080204" pitchFamily="50" charset="-128"/>
                <a:sym typeface="Symbol" panose="05050102010706020507" pitchFamily="18" charset="2"/>
              </a:rPr>
              <a:t></a:t>
            </a:r>
            <a:r>
              <a:rPr lang="en-US" altLang="ja-JP" sz="1600">
                <a:ea typeface="ＭＳ Ｐゴシック" panose="020B0600070205080204" pitchFamily="50" charset="-128"/>
              </a:rPr>
              <a:t> NP VP</a:t>
            </a:r>
          </a:p>
          <a:p>
            <a:pPr>
              <a:spcBef>
                <a:spcPct val="50000"/>
              </a:spcBef>
            </a:pPr>
            <a:r>
              <a:rPr lang="en-US" altLang="ja-JP" sz="1600">
                <a:ea typeface="ＭＳ Ｐゴシック" panose="020B0600070205080204" pitchFamily="50" charset="-128"/>
              </a:rPr>
              <a:t>NP </a:t>
            </a:r>
            <a:r>
              <a:rPr lang="en-US" altLang="ja-JP" sz="1600">
                <a:ea typeface="ＭＳ Ｐゴシック" panose="020B0600070205080204" pitchFamily="50" charset="-128"/>
                <a:sym typeface="Symbol" panose="05050102010706020507" pitchFamily="18" charset="2"/>
              </a:rPr>
              <a:t></a:t>
            </a:r>
            <a:r>
              <a:rPr lang="en-US" altLang="ja-JP" sz="1600">
                <a:ea typeface="ＭＳ Ｐゴシック" panose="020B0600070205080204" pitchFamily="50" charset="-128"/>
              </a:rPr>
              <a:t> DT NN</a:t>
            </a:r>
          </a:p>
          <a:p>
            <a:pPr>
              <a:spcBef>
                <a:spcPct val="50000"/>
              </a:spcBef>
            </a:pPr>
            <a:r>
              <a:rPr lang="en-US" altLang="ja-JP" sz="1600">
                <a:ea typeface="ＭＳ Ｐゴシック" panose="020B0600070205080204" pitchFamily="50" charset="-128"/>
              </a:rPr>
              <a:t>NP </a:t>
            </a:r>
            <a:r>
              <a:rPr lang="en-US" altLang="ja-JP" sz="1600">
                <a:ea typeface="ＭＳ Ｐゴシック" panose="020B0600070205080204" pitchFamily="50" charset="-128"/>
                <a:sym typeface="Symbol" panose="05050102010706020507" pitchFamily="18" charset="2"/>
              </a:rPr>
              <a:t></a:t>
            </a:r>
            <a:r>
              <a:rPr lang="en-US" altLang="ja-JP" sz="1600">
                <a:ea typeface="ＭＳ Ｐゴシック" panose="020B0600070205080204" pitchFamily="50" charset="-128"/>
              </a:rPr>
              <a:t> NN NNS</a:t>
            </a:r>
          </a:p>
        </p:txBody>
      </p:sp>
      <p:sp>
        <p:nvSpPr>
          <p:cNvPr id="405511" name="Text Box 7"/>
          <p:cNvSpPr txBox="1">
            <a:spLocks noChangeArrowheads="1"/>
          </p:cNvSpPr>
          <p:nvPr/>
        </p:nvSpPr>
        <p:spPr bwMode="auto">
          <a:xfrm>
            <a:off x="7543800" y="3200400"/>
            <a:ext cx="22098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ja-JP" sz="1600">
                <a:ea typeface="ＭＳ Ｐゴシック" panose="020B0600070205080204" pitchFamily="50" charset="-128"/>
              </a:rPr>
              <a:t>NN </a:t>
            </a:r>
            <a:r>
              <a:rPr lang="en-US" altLang="ja-JP" sz="1600">
                <a:ea typeface="ＭＳ Ｐゴシック" panose="020B0600070205080204" pitchFamily="50" charset="-128"/>
                <a:sym typeface="Symbol" panose="05050102010706020507" pitchFamily="18" charset="2"/>
              </a:rPr>
              <a:t></a:t>
            </a:r>
            <a:r>
              <a:rPr lang="en-US" altLang="ja-JP" sz="1600">
                <a:ea typeface="ＭＳ Ｐゴシック" panose="020B0600070205080204" pitchFamily="50" charset="-128"/>
              </a:rPr>
              <a:t> interest</a:t>
            </a:r>
          </a:p>
          <a:p>
            <a:pPr>
              <a:spcBef>
                <a:spcPct val="50000"/>
              </a:spcBef>
            </a:pPr>
            <a:r>
              <a:rPr lang="en-US" altLang="ja-JP" sz="1600">
                <a:ea typeface="ＭＳ Ｐゴシック" panose="020B0600070205080204" pitchFamily="50" charset="-128"/>
              </a:rPr>
              <a:t>NNS </a:t>
            </a:r>
            <a:r>
              <a:rPr lang="en-US" altLang="ja-JP" sz="1600">
                <a:ea typeface="ＭＳ Ｐゴシック" panose="020B0600070205080204" pitchFamily="50" charset="-128"/>
                <a:sym typeface="Symbol" panose="05050102010706020507" pitchFamily="18" charset="2"/>
              </a:rPr>
              <a:t></a:t>
            </a:r>
            <a:r>
              <a:rPr lang="en-US" altLang="ja-JP" sz="1600">
                <a:ea typeface="ＭＳ Ｐゴシック" panose="020B0600070205080204" pitchFamily="50" charset="-128"/>
              </a:rPr>
              <a:t> raises</a:t>
            </a:r>
          </a:p>
          <a:p>
            <a:pPr>
              <a:spcBef>
                <a:spcPct val="50000"/>
              </a:spcBef>
            </a:pPr>
            <a:r>
              <a:rPr lang="en-US" altLang="ja-JP" sz="1600">
                <a:ea typeface="ＭＳ Ｐゴシック" panose="020B0600070205080204" pitchFamily="50" charset="-128"/>
              </a:rPr>
              <a:t>VBP </a:t>
            </a:r>
            <a:r>
              <a:rPr lang="en-US" altLang="ja-JP" sz="1600">
                <a:ea typeface="ＭＳ Ｐゴシック" panose="020B0600070205080204" pitchFamily="50" charset="-128"/>
                <a:sym typeface="Symbol" panose="05050102010706020507" pitchFamily="18" charset="2"/>
              </a:rPr>
              <a:t></a:t>
            </a:r>
            <a:r>
              <a:rPr lang="en-US" altLang="ja-JP" sz="1600">
                <a:ea typeface="ＭＳ Ｐゴシック" panose="020B0600070205080204" pitchFamily="50" charset="-128"/>
              </a:rPr>
              <a:t> interest</a:t>
            </a:r>
          </a:p>
          <a:p>
            <a:pPr>
              <a:spcBef>
                <a:spcPct val="50000"/>
              </a:spcBef>
            </a:pPr>
            <a:r>
              <a:rPr lang="en-US" altLang="ja-JP" sz="1600">
                <a:ea typeface="ＭＳ Ｐゴシック" panose="020B0600070205080204" pitchFamily="50" charset="-128"/>
              </a:rPr>
              <a:t>VBZ </a:t>
            </a:r>
            <a:r>
              <a:rPr lang="en-US" altLang="ja-JP" sz="1600">
                <a:ea typeface="ＭＳ Ｐゴシック" panose="020B0600070205080204" pitchFamily="50" charset="-128"/>
                <a:sym typeface="Symbol" panose="05050102010706020507" pitchFamily="18" charset="2"/>
              </a:rPr>
              <a:t></a:t>
            </a:r>
            <a:r>
              <a:rPr lang="en-US" altLang="ja-JP" sz="1600">
                <a:ea typeface="ＭＳ Ｐゴシック" panose="020B0600070205080204" pitchFamily="50" charset="-128"/>
              </a:rPr>
              <a:t> raises</a:t>
            </a:r>
          </a:p>
          <a:p>
            <a:pPr>
              <a:spcBef>
                <a:spcPct val="50000"/>
              </a:spcBef>
            </a:pPr>
            <a:r>
              <a:rPr lang="en-US" altLang="ja-JP" sz="1600">
                <a:ea typeface="ＭＳ Ｐゴシック" panose="020B0600070205080204" pitchFamily="50" charset="-128"/>
              </a:rPr>
              <a:t>…</a:t>
            </a:r>
          </a:p>
        </p:txBody>
      </p:sp>
      <p:sp>
        <p:nvSpPr>
          <p:cNvPr id="405512" name="Text Box 8"/>
          <p:cNvSpPr txBox="1">
            <a:spLocks noChangeArrowheads="1"/>
          </p:cNvSpPr>
          <p:nvPr/>
        </p:nvSpPr>
        <p:spPr bwMode="auto">
          <a:xfrm>
            <a:off x="4495800" y="3200400"/>
            <a:ext cx="2209800"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ja-JP" sz="1600">
                <a:ea typeface="ＭＳ Ｐゴシック" panose="020B0600070205080204" pitchFamily="50" charset="-128"/>
              </a:rPr>
              <a:t>NP </a:t>
            </a:r>
            <a:r>
              <a:rPr lang="en-US" altLang="ja-JP" sz="1600">
                <a:ea typeface="ＭＳ Ｐゴシック" panose="020B0600070205080204" pitchFamily="50" charset="-128"/>
                <a:sym typeface="Symbol" panose="05050102010706020507" pitchFamily="18" charset="2"/>
              </a:rPr>
              <a:t></a:t>
            </a:r>
            <a:r>
              <a:rPr lang="en-US" altLang="ja-JP" sz="1600">
                <a:ea typeface="ＭＳ Ｐゴシック" panose="020B0600070205080204" pitchFamily="50" charset="-128"/>
              </a:rPr>
              <a:t> NP PP</a:t>
            </a:r>
          </a:p>
          <a:p>
            <a:pPr>
              <a:spcBef>
                <a:spcPct val="50000"/>
              </a:spcBef>
            </a:pPr>
            <a:r>
              <a:rPr lang="en-US" altLang="ja-JP" sz="1600">
                <a:ea typeface="ＭＳ Ｐゴシック" panose="020B0600070205080204" pitchFamily="50" charset="-128"/>
              </a:rPr>
              <a:t>VP </a:t>
            </a:r>
            <a:r>
              <a:rPr lang="en-US" altLang="ja-JP" sz="1600">
                <a:ea typeface="ＭＳ Ｐゴシック" panose="020B0600070205080204" pitchFamily="50" charset="-128"/>
                <a:sym typeface="Symbol" panose="05050102010706020507" pitchFamily="18" charset="2"/>
              </a:rPr>
              <a:t></a:t>
            </a:r>
            <a:r>
              <a:rPr lang="en-US" altLang="ja-JP" sz="1600">
                <a:ea typeface="ＭＳ Ｐゴシック" panose="020B0600070205080204" pitchFamily="50" charset="-128"/>
              </a:rPr>
              <a:t> VBP NP</a:t>
            </a:r>
          </a:p>
          <a:p>
            <a:pPr>
              <a:spcBef>
                <a:spcPct val="50000"/>
              </a:spcBef>
            </a:pPr>
            <a:r>
              <a:rPr lang="en-US" altLang="ja-JP" sz="1600">
                <a:ea typeface="ＭＳ Ｐゴシック" panose="020B0600070205080204" pitchFamily="50" charset="-128"/>
              </a:rPr>
              <a:t>VP </a:t>
            </a:r>
            <a:r>
              <a:rPr lang="en-US" altLang="ja-JP" sz="1600">
                <a:ea typeface="ＭＳ Ｐゴシック" panose="020B0600070205080204" pitchFamily="50" charset="-128"/>
                <a:sym typeface="Symbol" panose="05050102010706020507" pitchFamily="18" charset="2"/>
              </a:rPr>
              <a:t></a:t>
            </a:r>
            <a:r>
              <a:rPr lang="en-US" altLang="ja-JP" sz="1600">
                <a:ea typeface="ＭＳ Ｐゴシック" panose="020B0600070205080204" pitchFamily="50" charset="-128"/>
              </a:rPr>
              <a:t> VBP NP PP</a:t>
            </a:r>
          </a:p>
          <a:p>
            <a:pPr>
              <a:spcBef>
                <a:spcPct val="50000"/>
              </a:spcBef>
            </a:pPr>
            <a:r>
              <a:rPr lang="en-US" altLang="ja-JP" sz="1600">
                <a:ea typeface="ＭＳ Ｐゴシック" panose="020B0600070205080204" pitchFamily="50" charset="-128"/>
              </a:rPr>
              <a:t>PP </a:t>
            </a:r>
            <a:r>
              <a:rPr lang="en-US" altLang="ja-JP" sz="1600">
                <a:ea typeface="ＭＳ Ｐゴシック" panose="020B0600070205080204" pitchFamily="50" charset="-128"/>
                <a:sym typeface="Symbol" panose="05050102010706020507" pitchFamily="18" charset="2"/>
              </a:rPr>
              <a:t></a:t>
            </a:r>
            <a:r>
              <a:rPr lang="en-US" altLang="ja-JP" sz="1600">
                <a:ea typeface="ＭＳ Ｐゴシック" panose="020B0600070205080204" pitchFamily="50" charset="-128"/>
              </a:rPr>
              <a:t> IN NP</a:t>
            </a:r>
          </a:p>
        </p:txBody>
      </p:sp>
      <p:sp>
        <p:nvSpPr>
          <p:cNvPr id="2" name="正方形/長方形 1"/>
          <p:cNvSpPr/>
          <p:nvPr/>
        </p:nvSpPr>
        <p:spPr>
          <a:xfrm>
            <a:off x="1941095" y="4774457"/>
            <a:ext cx="8309810" cy="830997"/>
          </a:xfrm>
          <a:prstGeom prst="rect">
            <a:avLst/>
          </a:prstGeom>
        </p:spPr>
        <p:txBody>
          <a:bodyPr wrap="square">
            <a:spAutoFit/>
          </a:bodyPr>
          <a:lstStyle/>
          <a:p>
            <a:r>
              <a:rPr lang="en-US" altLang="ja-JP" sz="2400">
                <a:solidFill>
                  <a:srgbClr val="222222"/>
                </a:solidFill>
                <a:latin typeface="arial" panose="020B0604020202020204" pitchFamily="34" charset="0"/>
              </a:rPr>
              <a:t>In formal language theory (especially, generation grammar), all generation rules are as follows.</a:t>
            </a:r>
            <a:endParaRPr lang="ja-JP" altLang="en-US" sz="2400"/>
          </a:p>
        </p:txBody>
      </p:sp>
      <p:sp>
        <p:nvSpPr>
          <p:cNvPr id="3" name="正方形/長方形 2"/>
          <p:cNvSpPr/>
          <p:nvPr/>
        </p:nvSpPr>
        <p:spPr>
          <a:xfrm>
            <a:off x="5201981" y="5605454"/>
            <a:ext cx="1393330" cy="584775"/>
          </a:xfrm>
          <a:prstGeom prst="rect">
            <a:avLst/>
          </a:prstGeom>
        </p:spPr>
        <p:txBody>
          <a:bodyPr wrap="none">
            <a:spAutoFit/>
          </a:bodyPr>
          <a:lstStyle/>
          <a:p>
            <a:r>
              <a:rPr lang="en-US" altLang="ja-JP" sz="3200">
                <a:solidFill>
                  <a:srgbClr val="222222"/>
                </a:solidFill>
                <a:latin typeface="Arial" panose="020B0604020202020204" pitchFamily="34" charset="0"/>
              </a:rPr>
              <a:t>V → </a:t>
            </a:r>
            <a:r>
              <a:rPr lang="en-US" altLang="ja-JP" sz="3200" i="1">
                <a:solidFill>
                  <a:srgbClr val="222222"/>
                </a:solidFill>
                <a:latin typeface="Arial" panose="020B0604020202020204" pitchFamily="34" charset="0"/>
              </a:rPr>
              <a:t>w</a:t>
            </a:r>
            <a:endParaRPr lang="ja-JP" altLang="en-US" sz="3200"/>
          </a:p>
        </p:txBody>
      </p:sp>
    </p:spTree>
    <p:extLst>
      <p:ext uri="{BB962C8B-B14F-4D97-AF65-F5344CB8AC3E}">
        <p14:creationId xmlns:p14="http://schemas.microsoft.com/office/powerpoint/2010/main" val="3884337701"/>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1721"/>
            <a:ext cx="10515600" cy="1325563"/>
          </a:xfrm>
          <a:prstGeom prst="rect">
            <a:avLst/>
          </a:prstGeom>
        </p:spPr>
        <p:txBody>
          <a:bodyPr vert="horz" wrap="square" lIns="0" tIns="259778" rIns="0" bIns="0" rtlCol="0">
            <a:spAutoFit/>
          </a:bodyPr>
          <a:lstStyle/>
          <a:p>
            <a:pPr marL="12700">
              <a:lnSpc>
                <a:spcPct val="100000"/>
              </a:lnSpc>
              <a:spcBef>
                <a:spcPts val="130"/>
              </a:spcBef>
            </a:pPr>
            <a:r>
              <a:t>Correlation</a:t>
            </a:r>
            <a:r>
              <a:rPr spc="-85"/>
              <a:t> </a:t>
            </a:r>
            <a:r>
              <a:rPr spc="-10"/>
              <a:t>evaluation</a:t>
            </a:r>
          </a:p>
        </p:txBody>
      </p:sp>
      <p:sp>
        <p:nvSpPr>
          <p:cNvPr id="3" name="object 3"/>
          <p:cNvSpPr txBox="1"/>
          <p:nvPr/>
        </p:nvSpPr>
        <p:spPr>
          <a:xfrm>
            <a:off x="485457" y="1158303"/>
            <a:ext cx="8720455" cy="391795"/>
          </a:xfrm>
          <a:prstGeom prst="rect">
            <a:avLst/>
          </a:prstGeom>
        </p:spPr>
        <p:txBody>
          <a:bodyPr vert="horz" wrap="square" lIns="0" tIns="12700" rIns="0" bIns="0" rtlCol="0">
            <a:spAutoFit/>
          </a:bodyPr>
          <a:lstStyle/>
          <a:p>
            <a:pPr marL="355600" indent="-342900">
              <a:lnSpc>
                <a:spcPct val="100000"/>
              </a:lnSpc>
              <a:spcBef>
                <a:spcPts val="100"/>
              </a:spcBef>
              <a:buClr>
                <a:srgbClr val="8B1515"/>
              </a:buClr>
              <a:buFont typeface="Times New Roman"/>
              <a:buChar char="•"/>
              <a:tabLst>
                <a:tab pos="355600" algn="l"/>
              </a:tabLst>
            </a:pPr>
            <a:r>
              <a:rPr sz="2400">
                <a:latin typeface="Calibri"/>
                <a:cs typeface="Calibri"/>
              </a:rPr>
              <a:t>Word</a:t>
            </a:r>
            <a:r>
              <a:rPr sz="2400" spc="-45">
                <a:latin typeface="Calibri"/>
                <a:cs typeface="Calibri"/>
              </a:rPr>
              <a:t> </a:t>
            </a:r>
            <a:r>
              <a:rPr sz="2400">
                <a:latin typeface="Calibri"/>
                <a:cs typeface="Calibri"/>
              </a:rPr>
              <a:t>vector</a:t>
            </a:r>
            <a:r>
              <a:rPr sz="2400" spc="-65">
                <a:latin typeface="Calibri"/>
                <a:cs typeface="Calibri"/>
              </a:rPr>
              <a:t> </a:t>
            </a:r>
            <a:r>
              <a:rPr sz="2400">
                <a:latin typeface="Calibri"/>
                <a:cs typeface="Calibri"/>
              </a:rPr>
              <a:t>distances</a:t>
            </a:r>
            <a:r>
              <a:rPr sz="2400" spc="-15">
                <a:latin typeface="Calibri"/>
                <a:cs typeface="Calibri"/>
              </a:rPr>
              <a:t> </a:t>
            </a:r>
            <a:r>
              <a:rPr sz="2400">
                <a:latin typeface="Calibri"/>
                <a:cs typeface="Calibri"/>
              </a:rPr>
              <a:t>and</a:t>
            </a:r>
            <a:r>
              <a:rPr sz="2400" spc="-45">
                <a:latin typeface="Calibri"/>
                <a:cs typeface="Calibri"/>
              </a:rPr>
              <a:t> </a:t>
            </a:r>
            <a:r>
              <a:rPr sz="2400">
                <a:latin typeface="Calibri"/>
                <a:cs typeface="Calibri"/>
              </a:rPr>
              <a:t>their</a:t>
            </a:r>
            <a:r>
              <a:rPr sz="2400" spc="-65">
                <a:latin typeface="Calibri"/>
                <a:cs typeface="Calibri"/>
              </a:rPr>
              <a:t> </a:t>
            </a:r>
            <a:r>
              <a:rPr sz="2400">
                <a:latin typeface="Calibri"/>
                <a:cs typeface="Calibri"/>
              </a:rPr>
              <a:t>correlation</a:t>
            </a:r>
            <a:r>
              <a:rPr sz="2400" spc="-45">
                <a:latin typeface="Calibri"/>
                <a:cs typeface="Calibri"/>
              </a:rPr>
              <a:t> </a:t>
            </a:r>
            <a:r>
              <a:rPr sz="2400">
                <a:latin typeface="Calibri"/>
                <a:cs typeface="Calibri"/>
              </a:rPr>
              <a:t>with</a:t>
            </a:r>
            <a:r>
              <a:rPr sz="2400" spc="-45">
                <a:latin typeface="Calibri"/>
                <a:cs typeface="Calibri"/>
              </a:rPr>
              <a:t> </a:t>
            </a:r>
            <a:r>
              <a:rPr sz="2400">
                <a:latin typeface="Calibri"/>
                <a:cs typeface="Calibri"/>
              </a:rPr>
              <a:t>human</a:t>
            </a:r>
            <a:r>
              <a:rPr sz="2400" spc="-40">
                <a:latin typeface="Calibri"/>
                <a:cs typeface="Calibri"/>
              </a:rPr>
              <a:t> </a:t>
            </a:r>
            <a:r>
              <a:rPr sz="2400" spc="-10">
                <a:latin typeface="Calibri"/>
                <a:cs typeface="Calibri"/>
              </a:rPr>
              <a:t>judgments</a:t>
            </a:r>
            <a:endParaRPr sz="2400">
              <a:latin typeface="Calibri"/>
              <a:cs typeface="Calibri"/>
            </a:endParaRPr>
          </a:p>
        </p:txBody>
      </p:sp>
      <p:graphicFrame>
        <p:nvGraphicFramePr>
          <p:cNvPr id="4" name="object 4"/>
          <p:cNvGraphicFramePr>
            <a:graphicFrameLocks noGrp="1"/>
          </p:cNvGraphicFramePr>
          <p:nvPr/>
        </p:nvGraphicFramePr>
        <p:xfrm>
          <a:off x="1129320" y="1928861"/>
          <a:ext cx="6224270" cy="3780790"/>
        </p:xfrm>
        <a:graphic>
          <a:graphicData uri="http://schemas.openxmlformats.org/drawingml/2006/table">
            <a:tbl>
              <a:tblPr firstRow="1" bandRow="1">
                <a:tableStyleId>{2D5ABB26-0587-4C30-8999-92F81FD0307C}</a:tableStyleId>
              </a:tblPr>
              <a:tblGrid>
                <a:gridCol w="1948180">
                  <a:extLst>
                    <a:ext uri="{9D8B030D-6E8A-4147-A177-3AD203B41FA5}">
                      <a16:colId xmlns:a16="http://schemas.microsoft.com/office/drawing/2014/main" val="20000"/>
                    </a:ext>
                  </a:extLst>
                </a:gridCol>
                <a:gridCol w="4276090">
                  <a:extLst>
                    <a:ext uri="{9D8B030D-6E8A-4147-A177-3AD203B41FA5}">
                      <a16:colId xmlns:a16="http://schemas.microsoft.com/office/drawing/2014/main" val="20001"/>
                    </a:ext>
                  </a:extLst>
                </a:gridCol>
              </a:tblGrid>
              <a:tr h="383540">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254885">
                <a:tc>
                  <a:txBody>
                    <a:bodyPr/>
                    <a:lstStyle/>
                    <a:p>
                      <a:pPr>
                        <a:lnSpc>
                          <a:spcPct val="100000"/>
                        </a:lnSpc>
                      </a:pPr>
                      <a:endParaRPr sz="25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758825">
                <a:tc>
                  <a:txBody>
                    <a:bodyPr/>
                    <a:lstStyle/>
                    <a:p>
                      <a:pPr>
                        <a:lnSpc>
                          <a:spcPct val="100000"/>
                        </a:lnSpc>
                      </a:pPr>
                      <a:endParaRPr sz="25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83540">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grpSp>
        <p:nvGrpSpPr>
          <p:cNvPr id="5" name="object 5"/>
          <p:cNvGrpSpPr/>
          <p:nvPr/>
        </p:nvGrpSpPr>
        <p:grpSpPr>
          <a:xfrm>
            <a:off x="1351995" y="1995737"/>
            <a:ext cx="776605" cy="208915"/>
            <a:chOff x="1351995" y="1995737"/>
            <a:chExt cx="776605" cy="208915"/>
          </a:xfrm>
        </p:grpSpPr>
        <p:sp>
          <p:nvSpPr>
            <p:cNvPr id="6" name="object 6"/>
            <p:cNvSpPr/>
            <p:nvPr/>
          </p:nvSpPr>
          <p:spPr>
            <a:xfrm>
              <a:off x="1351995" y="2002461"/>
              <a:ext cx="257175" cy="199390"/>
            </a:xfrm>
            <a:custGeom>
              <a:avLst/>
              <a:gdLst/>
              <a:ahLst/>
              <a:cxnLst/>
              <a:rect l="l" t="t" r="r" b="b"/>
              <a:pathLst>
                <a:path w="257175" h="199389">
                  <a:moveTo>
                    <a:pt x="256672" y="0"/>
                  </a:moveTo>
                  <a:lnTo>
                    <a:pt x="195262" y="0"/>
                  </a:lnTo>
                  <a:lnTo>
                    <a:pt x="129437" y="151140"/>
                  </a:lnTo>
                  <a:lnTo>
                    <a:pt x="59225" y="0"/>
                  </a:lnTo>
                  <a:lnTo>
                    <a:pt x="0" y="0"/>
                  </a:lnTo>
                  <a:lnTo>
                    <a:pt x="0" y="6431"/>
                  </a:lnTo>
                  <a:lnTo>
                    <a:pt x="14637" y="7459"/>
                  </a:lnTo>
                  <a:lnTo>
                    <a:pt x="23310" y="11364"/>
                  </a:lnTo>
                  <a:lnTo>
                    <a:pt x="27457" y="19381"/>
                  </a:lnTo>
                  <a:lnTo>
                    <a:pt x="28520" y="32742"/>
                  </a:lnTo>
                  <a:lnTo>
                    <a:pt x="28520" y="153478"/>
                  </a:lnTo>
                  <a:lnTo>
                    <a:pt x="27458" y="173129"/>
                  </a:lnTo>
                  <a:lnTo>
                    <a:pt x="23310" y="184613"/>
                  </a:lnTo>
                  <a:lnTo>
                    <a:pt x="14637" y="190396"/>
                  </a:lnTo>
                  <a:lnTo>
                    <a:pt x="0" y="192944"/>
                  </a:lnTo>
                  <a:lnTo>
                    <a:pt x="0" y="199376"/>
                  </a:lnTo>
                  <a:lnTo>
                    <a:pt x="70191" y="199376"/>
                  </a:lnTo>
                  <a:lnTo>
                    <a:pt x="70191" y="192944"/>
                  </a:lnTo>
                  <a:lnTo>
                    <a:pt x="56483" y="190108"/>
                  </a:lnTo>
                  <a:lnTo>
                    <a:pt x="47711" y="183845"/>
                  </a:lnTo>
                  <a:lnTo>
                    <a:pt x="43050" y="172266"/>
                  </a:lnTo>
                  <a:lnTo>
                    <a:pt x="41679" y="153478"/>
                  </a:lnTo>
                  <a:lnTo>
                    <a:pt x="41679" y="32742"/>
                  </a:lnTo>
                  <a:lnTo>
                    <a:pt x="118471" y="199376"/>
                  </a:lnTo>
                  <a:lnTo>
                    <a:pt x="122857" y="199376"/>
                  </a:lnTo>
                  <a:lnTo>
                    <a:pt x="199649" y="26310"/>
                  </a:lnTo>
                  <a:lnTo>
                    <a:pt x="199649" y="162249"/>
                  </a:lnTo>
                  <a:lnTo>
                    <a:pt x="198586" y="177816"/>
                  </a:lnTo>
                  <a:lnTo>
                    <a:pt x="194436" y="186586"/>
                  </a:lnTo>
                  <a:lnTo>
                    <a:pt x="185757" y="190862"/>
                  </a:lnTo>
                  <a:lnTo>
                    <a:pt x="171108" y="192944"/>
                  </a:lnTo>
                  <a:lnTo>
                    <a:pt x="171108" y="199376"/>
                  </a:lnTo>
                  <a:lnTo>
                    <a:pt x="256672" y="199376"/>
                  </a:lnTo>
                  <a:lnTo>
                    <a:pt x="256672" y="192944"/>
                  </a:lnTo>
                  <a:lnTo>
                    <a:pt x="243307" y="190601"/>
                  </a:lnTo>
                  <a:lnTo>
                    <a:pt x="235288" y="186257"/>
                  </a:lnTo>
                  <a:lnTo>
                    <a:pt x="231382" y="178679"/>
                  </a:lnTo>
                  <a:lnTo>
                    <a:pt x="230354" y="166634"/>
                  </a:lnTo>
                  <a:lnTo>
                    <a:pt x="230354" y="32742"/>
                  </a:lnTo>
                  <a:lnTo>
                    <a:pt x="231073" y="19381"/>
                  </a:lnTo>
                  <a:lnTo>
                    <a:pt x="234466" y="11364"/>
                  </a:lnTo>
                  <a:lnTo>
                    <a:pt x="242382" y="7459"/>
                  </a:lnTo>
                  <a:lnTo>
                    <a:pt x="256672" y="6431"/>
                  </a:lnTo>
                  <a:lnTo>
                    <a:pt x="256672" y="0"/>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1624020" y="1995737"/>
              <a:ext cx="504583" cy="208439"/>
            </a:xfrm>
            <a:prstGeom prst="rect">
              <a:avLst/>
            </a:prstGeom>
          </p:spPr>
        </p:pic>
      </p:grpSp>
      <p:grpSp>
        <p:nvGrpSpPr>
          <p:cNvPr id="8" name="object 8"/>
          <p:cNvGrpSpPr/>
          <p:nvPr/>
        </p:nvGrpSpPr>
        <p:grpSpPr>
          <a:xfrm>
            <a:off x="2448900" y="1995737"/>
            <a:ext cx="500380" cy="210820"/>
            <a:chOff x="2448900" y="1995737"/>
            <a:chExt cx="500380" cy="210820"/>
          </a:xfrm>
        </p:grpSpPr>
        <p:pic>
          <p:nvPicPr>
            <p:cNvPr id="9" name="object 9"/>
            <p:cNvPicPr/>
            <p:nvPr/>
          </p:nvPicPr>
          <p:blipFill>
            <a:blip r:embed="rId3" cstate="print"/>
            <a:stretch>
              <a:fillRect/>
            </a:stretch>
          </p:blipFill>
          <p:spPr>
            <a:xfrm>
              <a:off x="2448900" y="1998076"/>
              <a:ext cx="136008" cy="208146"/>
            </a:xfrm>
            <a:prstGeom prst="rect">
              <a:avLst/>
            </a:prstGeom>
          </p:spPr>
        </p:pic>
        <p:pic>
          <p:nvPicPr>
            <p:cNvPr id="10" name="object 10"/>
            <p:cNvPicPr/>
            <p:nvPr/>
          </p:nvPicPr>
          <p:blipFill>
            <a:blip r:embed="rId4" cstate="print"/>
            <a:stretch>
              <a:fillRect/>
            </a:stretch>
          </p:blipFill>
          <p:spPr>
            <a:xfrm>
              <a:off x="2609034" y="1995737"/>
              <a:ext cx="340064" cy="208438"/>
            </a:xfrm>
            <a:prstGeom prst="rect">
              <a:avLst/>
            </a:prstGeom>
          </p:spPr>
        </p:pic>
      </p:grpSp>
      <p:grpSp>
        <p:nvGrpSpPr>
          <p:cNvPr id="11" name="object 11"/>
          <p:cNvGrpSpPr/>
          <p:nvPr/>
        </p:nvGrpSpPr>
        <p:grpSpPr>
          <a:xfrm>
            <a:off x="3170670" y="1993691"/>
            <a:ext cx="882015" cy="212725"/>
            <a:chOff x="3170670" y="1993691"/>
            <a:chExt cx="882015" cy="212725"/>
          </a:xfrm>
        </p:grpSpPr>
        <p:sp>
          <p:nvSpPr>
            <p:cNvPr id="12" name="object 12"/>
            <p:cNvSpPr/>
            <p:nvPr/>
          </p:nvSpPr>
          <p:spPr>
            <a:xfrm>
              <a:off x="3170670" y="2002461"/>
              <a:ext cx="278765" cy="201930"/>
            </a:xfrm>
            <a:custGeom>
              <a:avLst/>
              <a:gdLst/>
              <a:ahLst/>
              <a:cxnLst/>
              <a:rect l="l" t="t" r="r" b="b"/>
              <a:pathLst>
                <a:path w="278764" h="201930">
                  <a:moveTo>
                    <a:pt x="74569" y="0"/>
                  </a:moveTo>
                  <a:lnTo>
                    <a:pt x="0" y="0"/>
                  </a:lnTo>
                  <a:lnTo>
                    <a:pt x="0" y="6431"/>
                  </a:lnTo>
                  <a:lnTo>
                    <a:pt x="9766" y="7925"/>
                  </a:lnTo>
                  <a:lnTo>
                    <a:pt x="17271" y="13338"/>
                  </a:lnTo>
                  <a:lnTo>
                    <a:pt x="24365" y="24067"/>
                  </a:lnTo>
                  <a:lnTo>
                    <a:pt x="32898" y="41512"/>
                  </a:lnTo>
                  <a:lnTo>
                    <a:pt x="89950" y="201715"/>
                  </a:lnTo>
                  <a:lnTo>
                    <a:pt x="94337" y="201715"/>
                  </a:lnTo>
                  <a:lnTo>
                    <a:pt x="115830" y="142369"/>
                  </a:lnTo>
                  <a:lnTo>
                    <a:pt x="100916" y="142369"/>
                  </a:lnTo>
                  <a:lnTo>
                    <a:pt x="59216" y="28357"/>
                  </a:lnTo>
                  <a:lnTo>
                    <a:pt x="57071" y="24067"/>
                  </a:lnTo>
                  <a:lnTo>
                    <a:pt x="54830" y="17540"/>
                  </a:lnTo>
                  <a:lnTo>
                    <a:pt x="54830" y="8770"/>
                  </a:lnTo>
                  <a:lnTo>
                    <a:pt x="59216" y="6431"/>
                  </a:lnTo>
                  <a:lnTo>
                    <a:pt x="74569" y="6431"/>
                  </a:lnTo>
                  <a:lnTo>
                    <a:pt x="74569" y="0"/>
                  </a:lnTo>
                  <a:close/>
                </a:path>
                <a:path w="278764" h="201930">
                  <a:moveTo>
                    <a:pt x="171408" y="74546"/>
                  </a:moveTo>
                  <a:lnTo>
                    <a:pt x="140394" y="74546"/>
                  </a:lnTo>
                  <a:lnTo>
                    <a:pt x="188674" y="201715"/>
                  </a:lnTo>
                  <a:lnTo>
                    <a:pt x="193060" y="201715"/>
                  </a:lnTo>
                  <a:lnTo>
                    <a:pt x="209132" y="153629"/>
                  </a:lnTo>
                  <a:lnTo>
                    <a:pt x="212984" y="142369"/>
                  </a:lnTo>
                  <a:lnTo>
                    <a:pt x="197447" y="142369"/>
                  </a:lnTo>
                  <a:lnTo>
                    <a:pt x="171408" y="74546"/>
                  </a:lnTo>
                  <a:close/>
                </a:path>
                <a:path w="278764" h="201930">
                  <a:moveTo>
                    <a:pt x="173292" y="0"/>
                  </a:moveTo>
                  <a:lnTo>
                    <a:pt x="94337" y="0"/>
                  </a:lnTo>
                  <a:lnTo>
                    <a:pt x="94337" y="6431"/>
                  </a:lnTo>
                  <a:lnTo>
                    <a:pt x="104035" y="7171"/>
                  </a:lnTo>
                  <a:lnTo>
                    <a:pt x="111060" y="10597"/>
                  </a:lnTo>
                  <a:lnTo>
                    <a:pt x="116851" y="18517"/>
                  </a:lnTo>
                  <a:lnTo>
                    <a:pt x="122848" y="32742"/>
                  </a:lnTo>
                  <a:lnTo>
                    <a:pt x="133814" y="57006"/>
                  </a:lnTo>
                  <a:lnTo>
                    <a:pt x="100916" y="142369"/>
                  </a:lnTo>
                  <a:lnTo>
                    <a:pt x="115830" y="142369"/>
                  </a:lnTo>
                  <a:lnTo>
                    <a:pt x="140394" y="74546"/>
                  </a:lnTo>
                  <a:lnTo>
                    <a:pt x="171408" y="74546"/>
                  </a:lnTo>
                  <a:lnTo>
                    <a:pt x="157940" y="39466"/>
                  </a:lnTo>
                  <a:lnTo>
                    <a:pt x="155746" y="32742"/>
                  </a:lnTo>
                  <a:lnTo>
                    <a:pt x="155746" y="30695"/>
                  </a:lnTo>
                  <a:lnTo>
                    <a:pt x="151423" y="24067"/>
                  </a:lnTo>
                  <a:lnTo>
                    <a:pt x="151360" y="8770"/>
                  </a:lnTo>
                  <a:lnTo>
                    <a:pt x="157940" y="6431"/>
                  </a:lnTo>
                  <a:lnTo>
                    <a:pt x="173292" y="6431"/>
                  </a:lnTo>
                  <a:lnTo>
                    <a:pt x="173292" y="0"/>
                  </a:lnTo>
                  <a:close/>
                </a:path>
                <a:path w="278764" h="201930">
                  <a:moveTo>
                    <a:pt x="278595" y="0"/>
                  </a:moveTo>
                  <a:lnTo>
                    <a:pt x="219379" y="0"/>
                  </a:lnTo>
                  <a:lnTo>
                    <a:pt x="219379" y="6431"/>
                  </a:lnTo>
                  <a:lnTo>
                    <a:pt x="234731" y="6431"/>
                  </a:lnTo>
                  <a:lnTo>
                    <a:pt x="241311" y="10816"/>
                  </a:lnTo>
                  <a:lnTo>
                    <a:pt x="241287" y="24067"/>
                  </a:lnTo>
                  <a:lnTo>
                    <a:pt x="236924" y="41512"/>
                  </a:lnTo>
                  <a:lnTo>
                    <a:pt x="197447" y="142369"/>
                  </a:lnTo>
                  <a:lnTo>
                    <a:pt x="212984" y="142369"/>
                  </a:lnTo>
                  <a:lnTo>
                    <a:pt x="234697" y="80480"/>
                  </a:lnTo>
                  <a:lnTo>
                    <a:pt x="254470" y="26310"/>
                  </a:lnTo>
                  <a:lnTo>
                    <a:pt x="278595" y="6431"/>
                  </a:lnTo>
                  <a:lnTo>
                    <a:pt x="278595" y="0"/>
                  </a:lnTo>
                  <a:close/>
                </a:path>
              </a:pathLst>
            </a:custGeom>
            <a:solidFill>
              <a:srgbClr val="000000"/>
            </a:solidFill>
          </p:spPr>
          <p:txBody>
            <a:bodyPr wrap="square" lIns="0" tIns="0" rIns="0" bIns="0" rtlCol="0"/>
            <a:lstStyle/>
            <a:p>
              <a:endParaRPr/>
            </a:p>
          </p:txBody>
        </p:sp>
        <p:pic>
          <p:nvPicPr>
            <p:cNvPr id="13" name="object 13"/>
            <p:cNvPicPr/>
            <p:nvPr/>
          </p:nvPicPr>
          <p:blipFill>
            <a:blip r:embed="rId5" cstate="print"/>
            <a:stretch>
              <a:fillRect/>
            </a:stretch>
          </p:blipFill>
          <p:spPr>
            <a:xfrm>
              <a:off x="3466841" y="1998076"/>
              <a:ext cx="133814" cy="208146"/>
            </a:xfrm>
            <a:prstGeom prst="rect">
              <a:avLst/>
            </a:prstGeom>
          </p:spPr>
        </p:pic>
        <p:pic>
          <p:nvPicPr>
            <p:cNvPr id="14" name="object 14"/>
            <p:cNvPicPr/>
            <p:nvPr/>
          </p:nvPicPr>
          <p:blipFill>
            <a:blip r:embed="rId6" cstate="print"/>
            <a:stretch>
              <a:fillRect/>
            </a:stretch>
          </p:blipFill>
          <p:spPr>
            <a:xfrm>
              <a:off x="3633554" y="1998076"/>
              <a:ext cx="118462" cy="208146"/>
            </a:xfrm>
            <a:prstGeom prst="rect">
              <a:avLst/>
            </a:prstGeom>
          </p:spPr>
        </p:pic>
        <p:pic>
          <p:nvPicPr>
            <p:cNvPr id="15" name="object 15"/>
            <p:cNvPicPr/>
            <p:nvPr/>
          </p:nvPicPr>
          <p:blipFill>
            <a:blip r:embed="rId7" cstate="print"/>
            <a:stretch>
              <a:fillRect/>
            </a:stretch>
          </p:blipFill>
          <p:spPr>
            <a:xfrm>
              <a:off x="3782751" y="1993691"/>
              <a:ext cx="120655" cy="212531"/>
            </a:xfrm>
            <a:prstGeom prst="rect">
              <a:avLst/>
            </a:prstGeom>
          </p:spPr>
        </p:pic>
        <p:pic>
          <p:nvPicPr>
            <p:cNvPr id="16" name="object 16"/>
            <p:cNvPicPr/>
            <p:nvPr/>
          </p:nvPicPr>
          <p:blipFill>
            <a:blip r:embed="rId8" cstate="print"/>
            <a:stretch>
              <a:fillRect/>
            </a:stretch>
          </p:blipFill>
          <p:spPr>
            <a:xfrm>
              <a:off x="3936304" y="1998076"/>
              <a:ext cx="116181" cy="208146"/>
            </a:xfrm>
            <a:prstGeom prst="rect">
              <a:avLst/>
            </a:prstGeom>
          </p:spPr>
        </p:pic>
      </p:grpSp>
      <p:grpSp>
        <p:nvGrpSpPr>
          <p:cNvPr id="17" name="object 17"/>
          <p:cNvGrpSpPr/>
          <p:nvPr/>
        </p:nvGrpSpPr>
        <p:grpSpPr>
          <a:xfrm>
            <a:off x="4269760" y="1998076"/>
            <a:ext cx="456565" cy="208279"/>
            <a:chOff x="4269760" y="1998076"/>
            <a:chExt cx="456565" cy="208279"/>
          </a:xfrm>
        </p:grpSpPr>
        <p:sp>
          <p:nvSpPr>
            <p:cNvPr id="18" name="object 18"/>
            <p:cNvSpPr/>
            <p:nvPr/>
          </p:nvSpPr>
          <p:spPr>
            <a:xfrm>
              <a:off x="4269760" y="2002461"/>
              <a:ext cx="257175" cy="199390"/>
            </a:xfrm>
            <a:custGeom>
              <a:avLst/>
              <a:gdLst/>
              <a:ahLst/>
              <a:cxnLst/>
              <a:rect l="l" t="t" r="r" b="b"/>
              <a:pathLst>
                <a:path w="257175" h="199389">
                  <a:moveTo>
                    <a:pt x="256751" y="0"/>
                  </a:moveTo>
                  <a:lnTo>
                    <a:pt x="197388" y="0"/>
                  </a:lnTo>
                  <a:lnTo>
                    <a:pt x="131592" y="151140"/>
                  </a:lnTo>
                  <a:lnTo>
                    <a:pt x="61409" y="0"/>
                  </a:lnTo>
                  <a:lnTo>
                    <a:pt x="2339" y="0"/>
                  </a:lnTo>
                  <a:lnTo>
                    <a:pt x="2339" y="6431"/>
                  </a:lnTo>
                  <a:lnTo>
                    <a:pt x="16887" y="7459"/>
                  </a:lnTo>
                  <a:lnTo>
                    <a:pt x="25514" y="11364"/>
                  </a:lnTo>
                  <a:lnTo>
                    <a:pt x="29644" y="19381"/>
                  </a:lnTo>
                  <a:lnTo>
                    <a:pt x="30704" y="32742"/>
                  </a:lnTo>
                  <a:lnTo>
                    <a:pt x="30704" y="153478"/>
                  </a:lnTo>
                  <a:lnTo>
                    <a:pt x="29608" y="173129"/>
                  </a:lnTo>
                  <a:lnTo>
                    <a:pt x="25221" y="184613"/>
                  </a:lnTo>
                  <a:lnTo>
                    <a:pt x="15900" y="190396"/>
                  </a:lnTo>
                  <a:lnTo>
                    <a:pt x="0" y="192944"/>
                  </a:lnTo>
                  <a:lnTo>
                    <a:pt x="0" y="199376"/>
                  </a:lnTo>
                  <a:lnTo>
                    <a:pt x="72522" y="199376"/>
                  </a:lnTo>
                  <a:lnTo>
                    <a:pt x="72522" y="192944"/>
                  </a:lnTo>
                  <a:lnTo>
                    <a:pt x="57804" y="190108"/>
                  </a:lnTo>
                  <a:lnTo>
                    <a:pt x="49091" y="183845"/>
                  </a:lnTo>
                  <a:lnTo>
                    <a:pt x="44928" y="172266"/>
                  </a:lnTo>
                  <a:lnTo>
                    <a:pt x="43864" y="153478"/>
                  </a:lnTo>
                  <a:lnTo>
                    <a:pt x="43864" y="32742"/>
                  </a:lnTo>
                  <a:lnTo>
                    <a:pt x="118433" y="199376"/>
                  </a:lnTo>
                  <a:lnTo>
                    <a:pt x="122819" y="199376"/>
                  </a:lnTo>
                  <a:lnTo>
                    <a:pt x="199728" y="26310"/>
                  </a:lnTo>
                  <a:lnTo>
                    <a:pt x="199728" y="162249"/>
                  </a:lnTo>
                  <a:lnTo>
                    <a:pt x="198987" y="177816"/>
                  </a:lnTo>
                  <a:lnTo>
                    <a:pt x="195561" y="186586"/>
                  </a:lnTo>
                  <a:lnTo>
                    <a:pt x="187638" y="190862"/>
                  </a:lnTo>
                  <a:lnTo>
                    <a:pt x="173409" y="192944"/>
                  </a:lnTo>
                  <a:lnTo>
                    <a:pt x="173409" y="199376"/>
                  </a:lnTo>
                  <a:lnTo>
                    <a:pt x="256751" y="199376"/>
                  </a:lnTo>
                  <a:lnTo>
                    <a:pt x="256751" y="192944"/>
                  </a:lnTo>
                  <a:lnTo>
                    <a:pt x="243386" y="190601"/>
                  </a:lnTo>
                  <a:lnTo>
                    <a:pt x="235367" y="186257"/>
                  </a:lnTo>
                  <a:lnTo>
                    <a:pt x="231461" y="178679"/>
                  </a:lnTo>
                  <a:lnTo>
                    <a:pt x="230433" y="166634"/>
                  </a:lnTo>
                  <a:lnTo>
                    <a:pt x="230433" y="32742"/>
                  </a:lnTo>
                  <a:lnTo>
                    <a:pt x="231461" y="19381"/>
                  </a:lnTo>
                  <a:lnTo>
                    <a:pt x="235367" y="11364"/>
                  </a:lnTo>
                  <a:lnTo>
                    <a:pt x="243386" y="7459"/>
                  </a:lnTo>
                  <a:lnTo>
                    <a:pt x="256751" y="6431"/>
                  </a:lnTo>
                  <a:lnTo>
                    <a:pt x="256751" y="0"/>
                  </a:lnTo>
                  <a:close/>
                </a:path>
              </a:pathLst>
            </a:custGeom>
            <a:solidFill>
              <a:srgbClr val="000000"/>
            </a:solidFill>
          </p:spPr>
          <p:txBody>
            <a:bodyPr wrap="square" lIns="0" tIns="0" rIns="0" bIns="0" rtlCol="0"/>
            <a:lstStyle/>
            <a:p>
              <a:endParaRPr/>
            </a:p>
          </p:txBody>
        </p:sp>
        <p:pic>
          <p:nvPicPr>
            <p:cNvPr id="19" name="object 19"/>
            <p:cNvPicPr/>
            <p:nvPr/>
          </p:nvPicPr>
          <p:blipFill>
            <a:blip r:embed="rId9" cstate="print"/>
            <a:stretch>
              <a:fillRect/>
            </a:stretch>
          </p:blipFill>
          <p:spPr>
            <a:xfrm>
              <a:off x="4544057" y="1998076"/>
              <a:ext cx="181890" cy="208146"/>
            </a:xfrm>
            <a:prstGeom prst="rect">
              <a:avLst/>
            </a:prstGeom>
          </p:spPr>
        </p:pic>
      </p:grpSp>
      <p:pic>
        <p:nvPicPr>
          <p:cNvPr id="20" name="object 20"/>
          <p:cNvPicPr/>
          <p:nvPr/>
        </p:nvPicPr>
        <p:blipFill>
          <a:blip r:embed="rId10" cstate="print"/>
          <a:stretch>
            <a:fillRect/>
          </a:stretch>
        </p:blipFill>
        <p:spPr>
          <a:xfrm>
            <a:off x="5099085" y="1998076"/>
            <a:ext cx="407936" cy="208146"/>
          </a:xfrm>
          <a:prstGeom prst="rect">
            <a:avLst/>
          </a:prstGeom>
        </p:spPr>
      </p:pic>
      <p:grpSp>
        <p:nvGrpSpPr>
          <p:cNvPr id="21" name="object 21"/>
          <p:cNvGrpSpPr/>
          <p:nvPr/>
        </p:nvGrpSpPr>
        <p:grpSpPr>
          <a:xfrm>
            <a:off x="5743888" y="1998076"/>
            <a:ext cx="788035" cy="208279"/>
            <a:chOff x="5743888" y="1998076"/>
            <a:chExt cx="788035" cy="208279"/>
          </a:xfrm>
        </p:grpSpPr>
        <p:pic>
          <p:nvPicPr>
            <p:cNvPr id="22" name="object 22"/>
            <p:cNvPicPr/>
            <p:nvPr/>
          </p:nvPicPr>
          <p:blipFill>
            <a:blip r:embed="rId11" cstate="print"/>
            <a:stretch>
              <a:fillRect/>
            </a:stretch>
          </p:blipFill>
          <p:spPr>
            <a:xfrm>
              <a:off x="5743888" y="1998076"/>
              <a:ext cx="133931" cy="208146"/>
            </a:xfrm>
            <a:prstGeom prst="rect">
              <a:avLst/>
            </a:prstGeom>
          </p:spPr>
        </p:pic>
        <p:pic>
          <p:nvPicPr>
            <p:cNvPr id="23" name="object 23"/>
            <p:cNvPicPr/>
            <p:nvPr/>
          </p:nvPicPr>
          <p:blipFill>
            <a:blip r:embed="rId12" cstate="print"/>
            <a:stretch>
              <a:fillRect/>
            </a:stretch>
          </p:blipFill>
          <p:spPr>
            <a:xfrm>
              <a:off x="5906477" y="1998076"/>
              <a:ext cx="181890" cy="208146"/>
            </a:xfrm>
            <a:prstGeom prst="rect">
              <a:avLst/>
            </a:prstGeom>
          </p:spPr>
        </p:pic>
        <p:sp>
          <p:nvSpPr>
            <p:cNvPr id="24" name="object 24"/>
            <p:cNvSpPr/>
            <p:nvPr/>
          </p:nvSpPr>
          <p:spPr>
            <a:xfrm>
              <a:off x="6101527" y="2002461"/>
              <a:ext cx="278765" cy="201930"/>
            </a:xfrm>
            <a:custGeom>
              <a:avLst/>
              <a:gdLst/>
              <a:ahLst/>
              <a:cxnLst/>
              <a:rect l="l" t="t" r="r" b="b"/>
              <a:pathLst>
                <a:path w="278764" h="201930">
                  <a:moveTo>
                    <a:pt x="278683" y="0"/>
                  </a:moveTo>
                  <a:lnTo>
                    <a:pt x="219320" y="0"/>
                  </a:lnTo>
                  <a:lnTo>
                    <a:pt x="219320" y="6431"/>
                  </a:lnTo>
                  <a:lnTo>
                    <a:pt x="234819" y="6431"/>
                  </a:lnTo>
                  <a:lnTo>
                    <a:pt x="239205" y="10816"/>
                  </a:lnTo>
                  <a:lnTo>
                    <a:pt x="239205" y="23971"/>
                  </a:lnTo>
                  <a:lnTo>
                    <a:pt x="234819" y="41512"/>
                  </a:lnTo>
                  <a:lnTo>
                    <a:pt x="197388" y="142369"/>
                  </a:lnTo>
                  <a:lnTo>
                    <a:pt x="157910" y="39466"/>
                  </a:lnTo>
                  <a:lnTo>
                    <a:pt x="155863" y="39466"/>
                  </a:lnTo>
                  <a:lnTo>
                    <a:pt x="153524" y="32742"/>
                  </a:lnTo>
                  <a:lnTo>
                    <a:pt x="153524" y="30695"/>
                  </a:lnTo>
                  <a:lnTo>
                    <a:pt x="151477" y="23971"/>
                  </a:lnTo>
                  <a:lnTo>
                    <a:pt x="149138" y="19586"/>
                  </a:lnTo>
                  <a:lnTo>
                    <a:pt x="149138" y="8770"/>
                  </a:lnTo>
                  <a:lnTo>
                    <a:pt x="155863" y="6431"/>
                  </a:lnTo>
                  <a:lnTo>
                    <a:pt x="171070" y="6431"/>
                  </a:lnTo>
                  <a:lnTo>
                    <a:pt x="171070" y="0"/>
                  </a:lnTo>
                  <a:lnTo>
                    <a:pt x="92114" y="0"/>
                  </a:lnTo>
                  <a:lnTo>
                    <a:pt x="92114" y="6431"/>
                  </a:lnTo>
                  <a:lnTo>
                    <a:pt x="102792" y="7171"/>
                  </a:lnTo>
                  <a:lnTo>
                    <a:pt x="109989" y="10597"/>
                  </a:lnTo>
                  <a:lnTo>
                    <a:pt x="115924" y="18517"/>
                  </a:lnTo>
                  <a:lnTo>
                    <a:pt x="122819" y="32742"/>
                  </a:lnTo>
                  <a:lnTo>
                    <a:pt x="131592" y="57006"/>
                  </a:lnTo>
                  <a:lnTo>
                    <a:pt x="100887" y="142369"/>
                  </a:lnTo>
                  <a:lnTo>
                    <a:pt x="57023" y="28357"/>
                  </a:lnTo>
                  <a:lnTo>
                    <a:pt x="52636" y="17540"/>
                  </a:lnTo>
                  <a:lnTo>
                    <a:pt x="52636" y="8770"/>
                  </a:lnTo>
                  <a:lnTo>
                    <a:pt x="57023" y="6431"/>
                  </a:lnTo>
                  <a:lnTo>
                    <a:pt x="72522" y="6431"/>
                  </a:lnTo>
                  <a:lnTo>
                    <a:pt x="72522" y="0"/>
                  </a:lnTo>
                  <a:lnTo>
                    <a:pt x="0" y="0"/>
                  </a:lnTo>
                  <a:lnTo>
                    <a:pt x="0" y="6431"/>
                  </a:lnTo>
                  <a:lnTo>
                    <a:pt x="9814" y="7925"/>
                  </a:lnTo>
                  <a:lnTo>
                    <a:pt x="17107" y="13338"/>
                  </a:lnTo>
                  <a:lnTo>
                    <a:pt x="23522" y="24067"/>
                  </a:lnTo>
                  <a:lnTo>
                    <a:pt x="30704" y="41512"/>
                  </a:lnTo>
                  <a:lnTo>
                    <a:pt x="87728" y="201715"/>
                  </a:lnTo>
                  <a:lnTo>
                    <a:pt x="92114" y="201715"/>
                  </a:lnTo>
                  <a:lnTo>
                    <a:pt x="138318" y="74546"/>
                  </a:lnTo>
                  <a:lnTo>
                    <a:pt x="186568" y="201715"/>
                  </a:lnTo>
                  <a:lnTo>
                    <a:pt x="190955" y="201715"/>
                  </a:lnTo>
                  <a:lnTo>
                    <a:pt x="219137" y="118069"/>
                  </a:lnTo>
                  <a:lnTo>
                    <a:pt x="252365" y="26310"/>
                  </a:lnTo>
                  <a:lnTo>
                    <a:pt x="278683" y="6431"/>
                  </a:lnTo>
                  <a:lnTo>
                    <a:pt x="278683" y="0"/>
                  </a:lnTo>
                  <a:close/>
                </a:path>
              </a:pathLst>
            </a:custGeom>
            <a:solidFill>
              <a:srgbClr val="000000"/>
            </a:solidFill>
          </p:spPr>
          <p:txBody>
            <a:bodyPr wrap="square" lIns="0" tIns="0" rIns="0" bIns="0" rtlCol="0"/>
            <a:lstStyle/>
            <a:p>
              <a:endParaRPr/>
            </a:p>
          </p:txBody>
        </p:sp>
        <p:pic>
          <p:nvPicPr>
            <p:cNvPr id="25" name="object 25"/>
            <p:cNvPicPr/>
            <p:nvPr/>
          </p:nvPicPr>
          <p:blipFill>
            <a:blip r:embed="rId13" cstate="print"/>
            <a:stretch>
              <a:fillRect/>
            </a:stretch>
          </p:blipFill>
          <p:spPr>
            <a:xfrm>
              <a:off x="6395709" y="1998076"/>
              <a:ext cx="135978" cy="208146"/>
            </a:xfrm>
            <a:prstGeom prst="rect">
              <a:avLst/>
            </a:prstGeom>
          </p:spPr>
        </p:pic>
      </p:grpSp>
      <p:grpSp>
        <p:nvGrpSpPr>
          <p:cNvPr id="26" name="object 26"/>
          <p:cNvGrpSpPr/>
          <p:nvPr/>
        </p:nvGrpSpPr>
        <p:grpSpPr>
          <a:xfrm>
            <a:off x="6751008" y="2002461"/>
            <a:ext cx="459105" cy="201930"/>
            <a:chOff x="6751008" y="2002461"/>
            <a:chExt cx="459105" cy="201930"/>
          </a:xfrm>
        </p:grpSpPr>
        <p:pic>
          <p:nvPicPr>
            <p:cNvPr id="27" name="object 27"/>
            <p:cNvPicPr/>
            <p:nvPr/>
          </p:nvPicPr>
          <p:blipFill>
            <a:blip r:embed="rId14" cstate="print"/>
            <a:stretch>
              <a:fillRect/>
            </a:stretch>
          </p:blipFill>
          <p:spPr>
            <a:xfrm>
              <a:off x="6751008" y="2002461"/>
              <a:ext cx="193002" cy="199376"/>
            </a:xfrm>
            <a:prstGeom prst="rect">
              <a:avLst/>
            </a:prstGeom>
          </p:spPr>
        </p:pic>
        <p:sp>
          <p:nvSpPr>
            <p:cNvPr id="28" name="object 28"/>
            <p:cNvSpPr/>
            <p:nvPr/>
          </p:nvSpPr>
          <p:spPr>
            <a:xfrm>
              <a:off x="6930851" y="2002461"/>
              <a:ext cx="278765" cy="201930"/>
            </a:xfrm>
            <a:custGeom>
              <a:avLst/>
              <a:gdLst/>
              <a:ahLst/>
              <a:cxnLst/>
              <a:rect l="l" t="t" r="r" b="b"/>
              <a:pathLst>
                <a:path w="278765" h="201930">
                  <a:moveTo>
                    <a:pt x="74569" y="0"/>
                  </a:moveTo>
                  <a:lnTo>
                    <a:pt x="0" y="0"/>
                  </a:lnTo>
                  <a:lnTo>
                    <a:pt x="0" y="6431"/>
                  </a:lnTo>
                  <a:lnTo>
                    <a:pt x="9814" y="7925"/>
                  </a:lnTo>
                  <a:lnTo>
                    <a:pt x="17107" y="13338"/>
                  </a:lnTo>
                  <a:lnTo>
                    <a:pt x="23522" y="24067"/>
                  </a:lnTo>
                  <a:lnTo>
                    <a:pt x="30704" y="41512"/>
                  </a:lnTo>
                  <a:lnTo>
                    <a:pt x="90067" y="201715"/>
                  </a:lnTo>
                  <a:lnTo>
                    <a:pt x="94454" y="201715"/>
                  </a:lnTo>
                  <a:lnTo>
                    <a:pt x="115879" y="142369"/>
                  </a:lnTo>
                  <a:lnTo>
                    <a:pt x="100887" y="142369"/>
                  </a:lnTo>
                  <a:lnTo>
                    <a:pt x="57023" y="28357"/>
                  </a:lnTo>
                  <a:lnTo>
                    <a:pt x="55021" y="24067"/>
                  </a:lnTo>
                  <a:lnTo>
                    <a:pt x="54976" y="8770"/>
                  </a:lnTo>
                  <a:lnTo>
                    <a:pt x="59362" y="6431"/>
                  </a:lnTo>
                  <a:lnTo>
                    <a:pt x="74569" y="6431"/>
                  </a:lnTo>
                  <a:lnTo>
                    <a:pt x="74569" y="0"/>
                  </a:lnTo>
                  <a:close/>
                </a:path>
                <a:path w="278765" h="201930">
                  <a:moveTo>
                    <a:pt x="171369" y="74546"/>
                  </a:moveTo>
                  <a:lnTo>
                    <a:pt x="140365" y="74546"/>
                  </a:lnTo>
                  <a:lnTo>
                    <a:pt x="188615" y="201715"/>
                  </a:lnTo>
                  <a:lnTo>
                    <a:pt x="193002" y="201715"/>
                  </a:lnTo>
                  <a:lnTo>
                    <a:pt x="208231" y="153629"/>
                  </a:lnTo>
                  <a:lnTo>
                    <a:pt x="212124" y="142369"/>
                  </a:lnTo>
                  <a:lnTo>
                    <a:pt x="197388" y="142369"/>
                  </a:lnTo>
                  <a:lnTo>
                    <a:pt x="171369" y="74546"/>
                  </a:lnTo>
                  <a:close/>
                </a:path>
                <a:path w="278765" h="201930">
                  <a:moveTo>
                    <a:pt x="173409" y="0"/>
                  </a:moveTo>
                  <a:lnTo>
                    <a:pt x="92114" y="0"/>
                  </a:lnTo>
                  <a:lnTo>
                    <a:pt x="92114" y="6431"/>
                  </a:lnTo>
                  <a:lnTo>
                    <a:pt x="102792" y="7171"/>
                  </a:lnTo>
                  <a:lnTo>
                    <a:pt x="109989" y="10597"/>
                  </a:lnTo>
                  <a:lnTo>
                    <a:pt x="115924" y="18517"/>
                  </a:lnTo>
                  <a:lnTo>
                    <a:pt x="122819" y="32742"/>
                  </a:lnTo>
                  <a:lnTo>
                    <a:pt x="133931" y="57006"/>
                  </a:lnTo>
                  <a:lnTo>
                    <a:pt x="100887" y="142369"/>
                  </a:lnTo>
                  <a:lnTo>
                    <a:pt x="115879" y="142369"/>
                  </a:lnTo>
                  <a:lnTo>
                    <a:pt x="140365" y="74546"/>
                  </a:lnTo>
                  <a:lnTo>
                    <a:pt x="171369" y="74546"/>
                  </a:lnTo>
                  <a:lnTo>
                    <a:pt x="157910" y="39466"/>
                  </a:lnTo>
                  <a:lnTo>
                    <a:pt x="153524" y="32742"/>
                  </a:lnTo>
                  <a:lnTo>
                    <a:pt x="153524" y="30695"/>
                  </a:lnTo>
                  <a:lnTo>
                    <a:pt x="151506" y="24067"/>
                  </a:lnTo>
                  <a:lnTo>
                    <a:pt x="149138" y="19586"/>
                  </a:lnTo>
                  <a:lnTo>
                    <a:pt x="149138" y="15201"/>
                  </a:lnTo>
                  <a:lnTo>
                    <a:pt x="150359" y="11437"/>
                  </a:lnTo>
                  <a:lnTo>
                    <a:pt x="150463" y="11118"/>
                  </a:lnTo>
                  <a:lnTo>
                    <a:pt x="154694" y="8404"/>
                  </a:lnTo>
                  <a:lnTo>
                    <a:pt x="162215" y="6897"/>
                  </a:lnTo>
                  <a:lnTo>
                    <a:pt x="173409" y="6431"/>
                  </a:lnTo>
                  <a:lnTo>
                    <a:pt x="173409" y="0"/>
                  </a:lnTo>
                  <a:close/>
                </a:path>
                <a:path w="278765" h="201930">
                  <a:moveTo>
                    <a:pt x="278683" y="0"/>
                  </a:moveTo>
                  <a:lnTo>
                    <a:pt x="219320" y="0"/>
                  </a:lnTo>
                  <a:lnTo>
                    <a:pt x="219320" y="6431"/>
                  </a:lnTo>
                  <a:lnTo>
                    <a:pt x="234819" y="6431"/>
                  </a:lnTo>
                  <a:lnTo>
                    <a:pt x="239205" y="10816"/>
                  </a:lnTo>
                  <a:lnTo>
                    <a:pt x="239180" y="24067"/>
                  </a:lnTo>
                  <a:lnTo>
                    <a:pt x="236866" y="32742"/>
                  </a:lnTo>
                  <a:lnTo>
                    <a:pt x="234819" y="41512"/>
                  </a:lnTo>
                  <a:lnTo>
                    <a:pt x="197388" y="142369"/>
                  </a:lnTo>
                  <a:lnTo>
                    <a:pt x="212124" y="142369"/>
                  </a:lnTo>
                  <a:lnTo>
                    <a:pt x="220527" y="118069"/>
                  </a:lnTo>
                  <a:lnTo>
                    <a:pt x="254412" y="26310"/>
                  </a:lnTo>
                  <a:lnTo>
                    <a:pt x="257875" y="16996"/>
                  </a:lnTo>
                  <a:lnTo>
                    <a:pt x="262380" y="11437"/>
                  </a:lnTo>
                  <a:lnTo>
                    <a:pt x="268842" y="8404"/>
                  </a:lnTo>
                  <a:lnTo>
                    <a:pt x="268668" y="8404"/>
                  </a:lnTo>
                  <a:lnTo>
                    <a:pt x="278683" y="6431"/>
                  </a:lnTo>
                  <a:lnTo>
                    <a:pt x="278683" y="0"/>
                  </a:lnTo>
                  <a:close/>
                </a:path>
              </a:pathLst>
            </a:custGeom>
            <a:solidFill>
              <a:srgbClr val="000000"/>
            </a:solidFill>
          </p:spPr>
          <p:txBody>
            <a:bodyPr wrap="square" lIns="0" tIns="0" rIns="0" bIns="0" rtlCol="0"/>
            <a:lstStyle/>
            <a:p>
              <a:endParaRPr/>
            </a:p>
          </p:txBody>
        </p:sp>
      </p:grpSp>
      <p:grpSp>
        <p:nvGrpSpPr>
          <p:cNvPr id="29" name="object 29"/>
          <p:cNvGrpSpPr/>
          <p:nvPr/>
        </p:nvGrpSpPr>
        <p:grpSpPr>
          <a:xfrm>
            <a:off x="1452921" y="2381919"/>
            <a:ext cx="577215" cy="208915"/>
            <a:chOff x="1452921" y="2381919"/>
            <a:chExt cx="577215" cy="208915"/>
          </a:xfrm>
        </p:grpSpPr>
        <p:pic>
          <p:nvPicPr>
            <p:cNvPr id="30" name="object 30"/>
            <p:cNvPicPr/>
            <p:nvPr/>
          </p:nvPicPr>
          <p:blipFill>
            <a:blip r:embed="rId15" cstate="print"/>
            <a:stretch>
              <a:fillRect/>
            </a:stretch>
          </p:blipFill>
          <p:spPr>
            <a:xfrm>
              <a:off x="1452921" y="2381919"/>
              <a:ext cx="133814" cy="208438"/>
            </a:xfrm>
            <a:prstGeom prst="rect">
              <a:avLst/>
            </a:prstGeom>
          </p:spPr>
        </p:pic>
        <p:pic>
          <p:nvPicPr>
            <p:cNvPr id="31" name="object 31"/>
            <p:cNvPicPr/>
            <p:nvPr/>
          </p:nvPicPr>
          <p:blipFill>
            <a:blip r:embed="rId16" cstate="print"/>
            <a:stretch>
              <a:fillRect/>
            </a:stretch>
          </p:blipFill>
          <p:spPr>
            <a:xfrm>
              <a:off x="1613054" y="2386304"/>
              <a:ext cx="416826" cy="204053"/>
            </a:xfrm>
            <a:prstGeom prst="rect">
              <a:avLst/>
            </a:prstGeom>
          </p:spPr>
        </p:pic>
      </p:grpSp>
      <p:pic>
        <p:nvPicPr>
          <p:cNvPr id="32" name="object 32"/>
          <p:cNvPicPr/>
          <p:nvPr/>
        </p:nvPicPr>
        <p:blipFill>
          <a:blip r:embed="rId17" cstate="print"/>
          <a:stretch>
            <a:fillRect/>
          </a:stretch>
        </p:blipFill>
        <p:spPr>
          <a:xfrm>
            <a:off x="2530078" y="2379581"/>
            <a:ext cx="318102" cy="210777"/>
          </a:xfrm>
          <a:prstGeom prst="rect">
            <a:avLst/>
          </a:prstGeom>
        </p:spPr>
      </p:pic>
      <p:grpSp>
        <p:nvGrpSpPr>
          <p:cNvPr id="33" name="object 33"/>
          <p:cNvGrpSpPr/>
          <p:nvPr/>
        </p:nvGrpSpPr>
        <p:grpSpPr>
          <a:xfrm>
            <a:off x="3370311" y="2379581"/>
            <a:ext cx="494030" cy="210820"/>
            <a:chOff x="3370311" y="2379581"/>
            <a:chExt cx="494030" cy="210820"/>
          </a:xfrm>
        </p:grpSpPr>
        <p:pic>
          <p:nvPicPr>
            <p:cNvPr id="34" name="object 34"/>
            <p:cNvPicPr/>
            <p:nvPr/>
          </p:nvPicPr>
          <p:blipFill>
            <a:blip r:embed="rId18" cstate="print"/>
            <a:stretch>
              <a:fillRect/>
            </a:stretch>
          </p:blipFill>
          <p:spPr>
            <a:xfrm>
              <a:off x="3370311" y="2381919"/>
              <a:ext cx="118462" cy="208438"/>
            </a:xfrm>
            <a:prstGeom prst="rect">
              <a:avLst/>
            </a:prstGeom>
          </p:spPr>
        </p:pic>
        <p:pic>
          <p:nvPicPr>
            <p:cNvPr id="35" name="object 35"/>
            <p:cNvPicPr/>
            <p:nvPr/>
          </p:nvPicPr>
          <p:blipFill>
            <a:blip r:embed="rId19" cstate="print"/>
            <a:stretch>
              <a:fillRect/>
            </a:stretch>
          </p:blipFill>
          <p:spPr>
            <a:xfrm>
              <a:off x="3517285" y="2379581"/>
              <a:ext cx="122848" cy="210777"/>
            </a:xfrm>
            <a:prstGeom prst="rect">
              <a:avLst/>
            </a:prstGeom>
          </p:spPr>
        </p:pic>
        <p:sp>
          <p:nvSpPr>
            <p:cNvPr id="36" name="object 36"/>
            <p:cNvSpPr/>
            <p:nvPr/>
          </p:nvSpPr>
          <p:spPr>
            <a:xfrm>
              <a:off x="3679641" y="2555277"/>
              <a:ext cx="33020" cy="35560"/>
            </a:xfrm>
            <a:custGeom>
              <a:avLst/>
              <a:gdLst/>
              <a:ahLst/>
              <a:cxnLst/>
              <a:rect l="l" t="t" r="r" b="b"/>
              <a:pathLst>
                <a:path w="33020" h="35560">
                  <a:moveTo>
                    <a:pt x="26318" y="0"/>
                  </a:moveTo>
                  <a:lnTo>
                    <a:pt x="17545" y="0"/>
                  </a:lnTo>
                  <a:lnTo>
                    <a:pt x="8772" y="0"/>
                  </a:lnTo>
                  <a:lnTo>
                    <a:pt x="0" y="8770"/>
                  </a:lnTo>
                  <a:lnTo>
                    <a:pt x="0" y="26310"/>
                  </a:lnTo>
                  <a:lnTo>
                    <a:pt x="8772" y="35080"/>
                  </a:lnTo>
                  <a:lnTo>
                    <a:pt x="26318" y="35080"/>
                  </a:lnTo>
                  <a:lnTo>
                    <a:pt x="32898" y="26310"/>
                  </a:lnTo>
                  <a:lnTo>
                    <a:pt x="32898" y="8770"/>
                  </a:lnTo>
                  <a:lnTo>
                    <a:pt x="26318" y="0"/>
                  </a:lnTo>
                  <a:close/>
                </a:path>
              </a:pathLst>
            </a:custGeom>
            <a:solidFill>
              <a:srgbClr val="000000"/>
            </a:solidFill>
          </p:spPr>
          <p:txBody>
            <a:bodyPr wrap="square" lIns="0" tIns="0" rIns="0" bIns="0" rtlCol="0"/>
            <a:lstStyle/>
            <a:p>
              <a:endParaRPr/>
            </a:p>
          </p:txBody>
        </p:sp>
        <p:pic>
          <p:nvPicPr>
            <p:cNvPr id="37" name="object 37"/>
            <p:cNvPicPr/>
            <p:nvPr/>
          </p:nvPicPr>
          <p:blipFill>
            <a:blip r:embed="rId20" cstate="print"/>
            <a:stretch>
              <a:fillRect/>
            </a:stretch>
          </p:blipFill>
          <p:spPr>
            <a:xfrm>
              <a:off x="3747630" y="2381919"/>
              <a:ext cx="116269" cy="208438"/>
            </a:xfrm>
            <a:prstGeom prst="rect">
              <a:avLst/>
            </a:prstGeom>
          </p:spPr>
        </p:pic>
      </p:grpSp>
      <p:grpSp>
        <p:nvGrpSpPr>
          <p:cNvPr id="38" name="object 38"/>
          <p:cNvGrpSpPr/>
          <p:nvPr/>
        </p:nvGrpSpPr>
        <p:grpSpPr>
          <a:xfrm>
            <a:off x="4249875" y="2379580"/>
            <a:ext cx="344805" cy="210820"/>
            <a:chOff x="4249875" y="2379580"/>
            <a:chExt cx="344805" cy="210820"/>
          </a:xfrm>
        </p:grpSpPr>
        <p:pic>
          <p:nvPicPr>
            <p:cNvPr id="39" name="object 39"/>
            <p:cNvPicPr/>
            <p:nvPr/>
          </p:nvPicPr>
          <p:blipFill>
            <a:blip r:embed="rId21" cstate="print"/>
            <a:stretch>
              <a:fillRect/>
            </a:stretch>
          </p:blipFill>
          <p:spPr>
            <a:xfrm>
              <a:off x="4249875" y="2381919"/>
              <a:ext cx="118725" cy="208438"/>
            </a:xfrm>
            <a:prstGeom prst="rect">
              <a:avLst/>
            </a:prstGeom>
          </p:spPr>
        </p:pic>
        <p:pic>
          <p:nvPicPr>
            <p:cNvPr id="40" name="object 40"/>
            <p:cNvPicPr/>
            <p:nvPr/>
          </p:nvPicPr>
          <p:blipFill>
            <a:blip r:embed="rId22" cstate="print"/>
            <a:stretch>
              <a:fillRect/>
            </a:stretch>
          </p:blipFill>
          <p:spPr>
            <a:xfrm>
              <a:off x="4399305" y="2379580"/>
              <a:ext cx="120480" cy="210777"/>
            </a:xfrm>
            <a:prstGeom prst="rect">
              <a:avLst/>
            </a:prstGeom>
          </p:spPr>
        </p:pic>
        <p:sp>
          <p:nvSpPr>
            <p:cNvPr id="41" name="object 41"/>
            <p:cNvSpPr/>
            <p:nvPr/>
          </p:nvSpPr>
          <p:spPr>
            <a:xfrm>
              <a:off x="4559263" y="2555277"/>
              <a:ext cx="35560" cy="35560"/>
            </a:xfrm>
            <a:custGeom>
              <a:avLst/>
              <a:gdLst/>
              <a:ahLst/>
              <a:cxnLst/>
              <a:rect l="l" t="t" r="r" b="b"/>
              <a:pathLst>
                <a:path w="35560" h="35560">
                  <a:moveTo>
                    <a:pt x="26318" y="0"/>
                  </a:moveTo>
                  <a:lnTo>
                    <a:pt x="17545" y="0"/>
                  </a:lnTo>
                  <a:lnTo>
                    <a:pt x="8772" y="0"/>
                  </a:lnTo>
                  <a:lnTo>
                    <a:pt x="0" y="8770"/>
                  </a:lnTo>
                  <a:lnTo>
                    <a:pt x="0" y="26310"/>
                  </a:lnTo>
                  <a:lnTo>
                    <a:pt x="8772" y="35080"/>
                  </a:lnTo>
                  <a:lnTo>
                    <a:pt x="26318" y="35080"/>
                  </a:lnTo>
                  <a:lnTo>
                    <a:pt x="35091" y="26310"/>
                  </a:lnTo>
                  <a:lnTo>
                    <a:pt x="35091" y="8770"/>
                  </a:lnTo>
                  <a:lnTo>
                    <a:pt x="26318" y="0"/>
                  </a:lnTo>
                  <a:close/>
                </a:path>
              </a:pathLst>
            </a:custGeom>
            <a:solidFill>
              <a:srgbClr val="000000"/>
            </a:solidFill>
          </p:spPr>
          <p:txBody>
            <a:bodyPr wrap="square" lIns="0" tIns="0" rIns="0" bIns="0" rtlCol="0"/>
            <a:lstStyle/>
            <a:p>
              <a:endParaRPr/>
            </a:p>
          </p:txBody>
        </p:sp>
      </p:grpSp>
      <p:pic>
        <p:nvPicPr>
          <p:cNvPr id="42" name="object 42"/>
          <p:cNvPicPr/>
          <p:nvPr/>
        </p:nvPicPr>
        <p:blipFill>
          <a:blip r:embed="rId23" cstate="print"/>
          <a:stretch>
            <a:fillRect/>
          </a:stretch>
        </p:blipFill>
        <p:spPr>
          <a:xfrm>
            <a:off x="4646991" y="2381919"/>
            <a:ext cx="85681" cy="204053"/>
          </a:xfrm>
          <a:prstGeom prst="rect">
            <a:avLst/>
          </a:prstGeom>
        </p:spPr>
      </p:pic>
      <p:grpSp>
        <p:nvGrpSpPr>
          <p:cNvPr id="43" name="object 43"/>
          <p:cNvGrpSpPr/>
          <p:nvPr/>
        </p:nvGrpSpPr>
        <p:grpSpPr>
          <a:xfrm>
            <a:off x="5044108" y="2379580"/>
            <a:ext cx="502920" cy="210820"/>
            <a:chOff x="5044108" y="2379580"/>
            <a:chExt cx="502920" cy="210820"/>
          </a:xfrm>
        </p:grpSpPr>
        <p:pic>
          <p:nvPicPr>
            <p:cNvPr id="44" name="object 44"/>
            <p:cNvPicPr/>
            <p:nvPr/>
          </p:nvPicPr>
          <p:blipFill>
            <a:blip r:embed="rId24" cstate="print"/>
            <a:stretch>
              <a:fillRect/>
            </a:stretch>
          </p:blipFill>
          <p:spPr>
            <a:xfrm>
              <a:off x="5044108" y="2381919"/>
              <a:ext cx="289795" cy="204053"/>
            </a:xfrm>
            <a:prstGeom prst="rect">
              <a:avLst/>
            </a:prstGeom>
          </p:spPr>
        </p:pic>
        <p:sp>
          <p:nvSpPr>
            <p:cNvPr id="45" name="object 45"/>
            <p:cNvSpPr/>
            <p:nvPr/>
          </p:nvSpPr>
          <p:spPr>
            <a:xfrm>
              <a:off x="5362270" y="2555277"/>
              <a:ext cx="33655" cy="35560"/>
            </a:xfrm>
            <a:custGeom>
              <a:avLst/>
              <a:gdLst/>
              <a:ahLst/>
              <a:cxnLst/>
              <a:rect l="l" t="t" r="r" b="b"/>
              <a:pathLst>
                <a:path w="33654" h="35560">
                  <a:moveTo>
                    <a:pt x="24271" y="0"/>
                  </a:moveTo>
                  <a:lnTo>
                    <a:pt x="15498" y="0"/>
                  </a:lnTo>
                  <a:lnTo>
                    <a:pt x="6725" y="0"/>
                  </a:lnTo>
                  <a:lnTo>
                    <a:pt x="0" y="8770"/>
                  </a:lnTo>
                  <a:lnTo>
                    <a:pt x="0" y="26310"/>
                  </a:lnTo>
                  <a:lnTo>
                    <a:pt x="6725" y="35080"/>
                  </a:lnTo>
                  <a:lnTo>
                    <a:pt x="24271" y="35080"/>
                  </a:lnTo>
                  <a:lnTo>
                    <a:pt x="33044" y="26310"/>
                  </a:lnTo>
                  <a:lnTo>
                    <a:pt x="33044" y="8770"/>
                  </a:lnTo>
                  <a:lnTo>
                    <a:pt x="24271" y="0"/>
                  </a:lnTo>
                  <a:close/>
                </a:path>
              </a:pathLst>
            </a:custGeom>
            <a:solidFill>
              <a:srgbClr val="000000"/>
            </a:solidFill>
          </p:spPr>
          <p:txBody>
            <a:bodyPr wrap="square" lIns="0" tIns="0" rIns="0" bIns="0" rtlCol="0"/>
            <a:lstStyle/>
            <a:p>
              <a:endParaRPr/>
            </a:p>
          </p:txBody>
        </p:sp>
        <p:pic>
          <p:nvPicPr>
            <p:cNvPr id="46" name="object 46"/>
            <p:cNvPicPr/>
            <p:nvPr/>
          </p:nvPicPr>
          <p:blipFill>
            <a:blip r:embed="rId25" cstate="print"/>
            <a:stretch>
              <a:fillRect/>
            </a:stretch>
          </p:blipFill>
          <p:spPr>
            <a:xfrm>
              <a:off x="5426019" y="2379580"/>
              <a:ext cx="120480" cy="210777"/>
            </a:xfrm>
            <a:prstGeom prst="rect">
              <a:avLst/>
            </a:prstGeom>
          </p:spPr>
        </p:pic>
      </p:grpSp>
      <p:grpSp>
        <p:nvGrpSpPr>
          <p:cNvPr id="47" name="object 47"/>
          <p:cNvGrpSpPr/>
          <p:nvPr/>
        </p:nvGrpSpPr>
        <p:grpSpPr>
          <a:xfrm>
            <a:off x="5890979" y="2381919"/>
            <a:ext cx="494030" cy="208915"/>
            <a:chOff x="5890979" y="2381919"/>
            <a:chExt cx="494030" cy="208915"/>
          </a:xfrm>
        </p:grpSpPr>
        <p:pic>
          <p:nvPicPr>
            <p:cNvPr id="48" name="object 48"/>
            <p:cNvPicPr/>
            <p:nvPr/>
          </p:nvPicPr>
          <p:blipFill>
            <a:blip r:embed="rId26" cstate="print"/>
            <a:stretch>
              <a:fillRect/>
            </a:stretch>
          </p:blipFill>
          <p:spPr>
            <a:xfrm>
              <a:off x="5890979" y="2381919"/>
              <a:ext cx="116386" cy="208438"/>
            </a:xfrm>
            <a:prstGeom prst="rect">
              <a:avLst/>
            </a:prstGeom>
          </p:spPr>
        </p:pic>
        <p:pic>
          <p:nvPicPr>
            <p:cNvPr id="49" name="object 49"/>
            <p:cNvPicPr/>
            <p:nvPr/>
          </p:nvPicPr>
          <p:blipFill>
            <a:blip r:embed="rId27" cstate="print"/>
            <a:stretch>
              <a:fillRect/>
            </a:stretch>
          </p:blipFill>
          <p:spPr>
            <a:xfrm>
              <a:off x="6044503" y="2381919"/>
              <a:ext cx="118433" cy="208438"/>
            </a:xfrm>
            <a:prstGeom prst="rect">
              <a:avLst/>
            </a:prstGeom>
          </p:spPr>
        </p:pic>
        <p:sp>
          <p:nvSpPr>
            <p:cNvPr id="50" name="object 50"/>
            <p:cNvSpPr/>
            <p:nvPr/>
          </p:nvSpPr>
          <p:spPr>
            <a:xfrm>
              <a:off x="6200367" y="2555277"/>
              <a:ext cx="33020" cy="35560"/>
            </a:xfrm>
            <a:custGeom>
              <a:avLst/>
              <a:gdLst/>
              <a:ahLst/>
              <a:cxnLst/>
              <a:rect l="l" t="t" r="r" b="b"/>
              <a:pathLst>
                <a:path w="33020" h="35560">
                  <a:moveTo>
                    <a:pt x="23979" y="0"/>
                  </a:moveTo>
                  <a:lnTo>
                    <a:pt x="15206" y="0"/>
                  </a:lnTo>
                  <a:lnTo>
                    <a:pt x="6433" y="0"/>
                  </a:lnTo>
                  <a:lnTo>
                    <a:pt x="0" y="8770"/>
                  </a:lnTo>
                  <a:lnTo>
                    <a:pt x="0" y="26310"/>
                  </a:lnTo>
                  <a:lnTo>
                    <a:pt x="6433" y="35080"/>
                  </a:lnTo>
                  <a:lnTo>
                    <a:pt x="23979" y="35080"/>
                  </a:lnTo>
                  <a:lnTo>
                    <a:pt x="32751" y="26310"/>
                  </a:lnTo>
                  <a:lnTo>
                    <a:pt x="32751" y="8770"/>
                  </a:lnTo>
                  <a:lnTo>
                    <a:pt x="23979" y="0"/>
                  </a:lnTo>
                  <a:close/>
                </a:path>
              </a:pathLst>
            </a:custGeom>
            <a:solidFill>
              <a:srgbClr val="000000"/>
            </a:solidFill>
          </p:spPr>
          <p:txBody>
            <a:bodyPr wrap="square" lIns="0" tIns="0" rIns="0" bIns="0" rtlCol="0"/>
            <a:lstStyle/>
            <a:p>
              <a:endParaRPr/>
            </a:p>
          </p:txBody>
        </p:sp>
        <p:pic>
          <p:nvPicPr>
            <p:cNvPr id="51" name="object 51"/>
            <p:cNvPicPr/>
            <p:nvPr/>
          </p:nvPicPr>
          <p:blipFill>
            <a:blip r:embed="rId28" cstate="print"/>
            <a:stretch>
              <a:fillRect/>
            </a:stretch>
          </p:blipFill>
          <p:spPr>
            <a:xfrm>
              <a:off x="6266163" y="2381919"/>
              <a:ext cx="118433" cy="208438"/>
            </a:xfrm>
            <a:prstGeom prst="rect">
              <a:avLst/>
            </a:prstGeom>
          </p:spPr>
        </p:pic>
      </p:grpSp>
      <p:grpSp>
        <p:nvGrpSpPr>
          <p:cNvPr id="52" name="object 52"/>
          <p:cNvGrpSpPr/>
          <p:nvPr/>
        </p:nvGrpSpPr>
        <p:grpSpPr>
          <a:xfrm>
            <a:off x="6724690" y="2379580"/>
            <a:ext cx="509270" cy="210820"/>
            <a:chOff x="6724690" y="2379580"/>
            <a:chExt cx="509270" cy="210820"/>
          </a:xfrm>
        </p:grpSpPr>
        <p:pic>
          <p:nvPicPr>
            <p:cNvPr id="53" name="object 53"/>
            <p:cNvPicPr/>
            <p:nvPr/>
          </p:nvPicPr>
          <p:blipFill>
            <a:blip r:embed="rId29" cstate="print"/>
            <a:stretch>
              <a:fillRect/>
            </a:stretch>
          </p:blipFill>
          <p:spPr>
            <a:xfrm>
              <a:off x="6724690" y="2379580"/>
              <a:ext cx="274297" cy="210777"/>
            </a:xfrm>
            <a:prstGeom prst="rect">
              <a:avLst/>
            </a:prstGeom>
          </p:spPr>
        </p:pic>
        <p:sp>
          <p:nvSpPr>
            <p:cNvPr id="54" name="object 54"/>
            <p:cNvSpPr/>
            <p:nvPr/>
          </p:nvSpPr>
          <p:spPr>
            <a:xfrm>
              <a:off x="7038465" y="2555277"/>
              <a:ext cx="33020" cy="35560"/>
            </a:xfrm>
            <a:custGeom>
              <a:avLst/>
              <a:gdLst/>
              <a:ahLst/>
              <a:cxnLst/>
              <a:rect l="l" t="t" r="r" b="b"/>
              <a:pathLst>
                <a:path w="33020" h="35560">
                  <a:moveTo>
                    <a:pt x="23979" y="0"/>
                  </a:moveTo>
                  <a:lnTo>
                    <a:pt x="15206" y="0"/>
                  </a:lnTo>
                  <a:lnTo>
                    <a:pt x="6433" y="0"/>
                  </a:lnTo>
                  <a:lnTo>
                    <a:pt x="0" y="8770"/>
                  </a:lnTo>
                  <a:lnTo>
                    <a:pt x="0" y="26310"/>
                  </a:lnTo>
                  <a:lnTo>
                    <a:pt x="6433" y="35080"/>
                  </a:lnTo>
                  <a:lnTo>
                    <a:pt x="23979" y="35080"/>
                  </a:lnTo>
                  <a:lnTo>
                    <a:pt x="32751" y="26310"/>
                  </a:lnTo>
                  <a:lnTo>
                    <a:pt x="32751" y="8770"/>
                  </a:lnTo>
                  <a:lnTo>
                    <a:pt x="23979" y="0"/>
                  </a:lnTo>
                  <a:close/>
                </a:path>
              </a:pathLst>
            </a:custGeom>
            <a:solidFill>
              <a:srgbClr val="000000"/>
            </a:solidFill>
          </p:spPr>
          <p:txBody>
            <a:bodyPr wrap="square" lIns="0" tIns="0" rIns="0" bIns="0" rtlCol="0"/>
            <a:lstStyle/>
            <a:p>
              <a:endParaRPr/>
            </a:p>
          </p:txBody>
        </p:sp>
        <p:pic>
          <p:nvPicPr>
            <p:cNvPr id="55" name="object 55"/>
            <p:cNvPicPr/>
            <p:nvPr/>
          </p:nvPicPr>
          <p:blipFill>
            <a:blip r:embed="rId30" cstate="print"/>
            <a:stretch>
              <a:fillRect/>
            </a:stretch>
          </p:blipFill>
          <p:spPr>
            <a:xfrm>
              <a:off x="7101921" y="2379580"/>
              <a:ext cx="131592" cy="210777"/>
            </a:xfrm>
            <a:prstGeom prst="rect">
              <a:avLst/>
            </a:prstGeom>
          </p:spPr>
        </p:pic>
      </p:grpSp>
      <p:grpSp>
        <p:nvGrpSpPr>
          <p:cNvPr id="56" name="object 56"/>
          <p:cNvGrpSpPr/>
          <p:nvPr/>
        </p:nvGrpSpPr>
        <p:grpSpPr>
          <a:xfrm>
            <a:off x="1319088" y="2756992"/>
            <a:ext cx="838200" cy="206375"/>
            <a:chOff x="1319088" y="2756992"/>
            <a:chExt cx="838200" cy="206375"/>
          </a:xfrm>
        </p:grpSpPr>
        <p:pic>
          <p:nvPicPr>
            <p:cNvPr id="57" name="object 57"/>
            <p:cNvPicPr/>
            <p:nvPr/>
          </p:nvPicPr>
          <p:blipFill>
            <a:blip r:embed="rId31" cstate="print"/>
            <a:stretch>
              <a:fillRect/>
            </a:stretch>
          </p:blipFill>
          <p:spPr>
            <a:xfrm>
              <a:off x="1319088" y="2756992"/>
              <a:ext cx="133832" cy="206217"/>
            </a:xfrm>
            <a:prstGeom prst="rect">
              <a:avLst/>
            </a:prstGeom>
          </p:spPr>
        </p:pic>
        <p:pic>
          <p:nvPicPr>
            <p:cNvPr id="58" name="object 58"/>
            <p:cNvPicPr/>
            <p:nvPr/>
          </p:nvPicPr>
          <p:blipFill>
            <a:blip r:embed="rId32" cstate="print"/>
            <a:stretch>
              <a:fillRect/>
            </a:stretch>
          </p:blipFill>
          <p:spPr>
            <a:xfrm>
              <a:off x="1479239" y="2761378"/>
              <a:ext cx="416826" cy="201832"/>
            </a:xfrm>
            <a:prstGeom prst="rect">
              <a:avLst/>
            </a:prstGeom>
          </p:spPr>
        </p:pic>
        <p:sp>
          <p:nvSpPr>
            <p:cNvPr id="59" name="object 59"/>
            <p:cNvSpPr/>
            <p:nvPr/>
          </p:nvSpPr>
          <p:spPr>
            <a:xfrm>
              <a:off x="1920191" y="2882114"/>
              <a:ext cx="74930" cy="19685"/>
            </a:xfrm>
            <a:custGeom>
              <a:avLst/>
              <a:gdLst/>
              <a:ahLst/>
              <a:cxnLst/>
              <a:rect l="l" t="t" r="r" b="b"/>
              <a:pathLst>
                <a:path w="74930" h="19685">
                  <a:moveTo>
                    <a:pt x="74598" y="0"/>
                  </a:moveTo>
                  <a:lnTo>
                    <a:pt x="0" y="0"/>
                  </a:lnTo>
                  <a:lnTo>
                    <a:pt x="0" y="19645"/>
                  </a:lnTo>
                  <a:lnTo>
                    <a:pt x="74598" y="19645"/>
                  </a:lnTo>
                  <a:lnTo>
                    <a:pt x="74598" y="0"/>
                  </a:lnTo>
                  <a:close/>
                </a:path>
              </a:pathLst>
            </a:custGeom>
            <a:solidFill>
              <a:srgbClr val="000000"/>
            </a:solidFill>
          </p:spPr>
          <p:txBody>
            <a:bodyPr wrap="square" lIns="0" tIns="0" rIns="0" bIns="0" rtlCol="0"/>
            <a:lstStyle/>
            <a:p>
              <a:endParaRPr/>
            </a:p>
          </p:txBody>
        </p:sp>
        <p:pic>
          <p:nvPicPr>
            <p:cNvPr id="60" name="object 60"/>
            <p:cNvPicPr/>
            <p:nvPr/>
          </p:nvPicPr>
          <p:blipFill>
            <a:blip r:embed="rId33" cstate="print"/>
            <a:stretch>
              <a:fillRect/>
            </a:stretch>
          </p:blipFill>
          <p:spPr>
            <a:xfrm>
              <a:off x="2021108" y="2756992"/>
              <a:ext cx="136008" cy="206217"/>
            </a:xfrm>
            <a:prstGeom prst="rect">
              <a:avLst/>
            </a:prstGeom>
          </p:spPr>
        </p:pic>
      </p:grpSp>
      <p:pic>
        <p:nvPicPr>
          <p:cNvPr id="61" name="object 61"/>
          <p:cNvPicPr/>
          <p:nvPr/>
        </p:nvPicPr>
        <p:blipFill>
          <a:blip r:embed="rId34" cstate="print"/>
          <a:stretch>
            <a:fillRect/>
          </a:stretch>
        </p:blipFill>
        <p:spPr>
          <a:xfrm>
            <a:off x="2530078" y="2754654"/>
            <a:ext cx="318102" cy="208555"/>
          </a:xfrm>
          <a:prstGeom prst="rect">
            <a:avLst/>
          </a:prstGeom>
        </p:spPr>
      </p:pic>
      <p:grpSp>
        <p:nvGrpSpPr>
          <p:cNvPr id="62" name="object 62"/>
          <p:cNvGrpSpPr/>
          <p:nvPr/>
        </p:nvGrpSpPr>
        <p:grpSpPr>
          <a:xfrm>
            <a:off x="3368118" y="2752607"/>
            <a:ext cx="498475" cy="210820"/>
            <a:chOff x="3368118" y="2752607"/>
            <a:chExt cx="498475" cy="210820"/>
          </a:xfrm>
        </p:grpSpPr>
        <p:pic>
          <p:nvPicPr>
            <p:cNvPr id="63" name="object 63"/>
            <p:cNvPicPr/>
            <p:nvPr/>
          </p:nvPicPr>
          <p:blipFill>
            <a:blip r:embed="rId35" cstate="print"/>
            <a:stretch>
              <a:fillRect/>
            </a:stretch>
          </p:blipFill>
          <p:spPr>
            <a:xfrm>
              <a:off x="3368118" y="2752607"/>
              <a:ext cx="120655" cy="210602"/>
            </a:xfrm>
            <a:prstGeom prst="rect">
              <a:avLst/>
            </a:prstGeom>
          </p:spPr>
        </p:pic>
        <p:pic>
          <p:nvPicPr>
            <p:cNvPr id="64" name="object 64"/>
            <p:cNvPicPr/>
            <p:nvPr/>
          </p:nvPicPr>
          <p:blipFill>
            <a:blip r:embed="rId36" cstate="print"/>
            <a:stretch>
              <a:fillRect/>
            </a:stretch>
          </p:blipFill>
          <p:spPr>
            <a:xfrm>
              <a:off x="3519478" y="2754654"/>
              <a:ext cx="129428" cy="208555"/>
            </a:xfrm>
            <a:prstGeom prst="rect">
              <a:avLst/>
            </a:prstGeom>
          </p:spPr>
        </p:pic>
        <p:sp>
          <p:nvSpPr>
            <p:cNvPr id="65" name="object 65"/>
            <p:cNvSpPr/>
            <p:nvPr/>
          </p:nvSpPr>
          <p:spPr>
            <a:xfrm>
              <a:off x="3679641" y="2930292"/>
              <a:ext cx="33020" cy="33020"/>
            </a:xfrm>
            <a:custGeom>
              <a:avLst/>
              <a:gdLst/>
              <a:ahLst/>
              <a:cxnLst/>
              <a:rect l="l" t="t" r="r" b="b"/>
              <a:pathLst>
                <a:path w="33020" h="33019">
                  <a:moveTo>
                    <a:pt x="26318" y="0"/>
                  </a:moveTo>
                  <a:lnTo>
                    <a:pt x="17545" y="0"/>
                  </a:lnTo>
                  <a:lnTo>
                    <a:pt x="8772" y="0"/>
                  </a:lnTo>
                  <a:lnTo>
                    <a:pt x="0" y="6577"/>
                  </a:lnTo>
                  <a:lnTo>
                    <a:pt x="0" y="26310"/>
                  </a:lnTo>
                  <a:lnTo>
                    <a:pt x="8772" y="32917"/>
                  </a:lnTo>
                  <a:lnTo>
                    <a:pt x="26318" y="32917"/>
                  </a:lnTo>
                  <a:lnTo>
                    <a:pt x="32898" y="26310"/>
                  </a:lnTo>
                  <a:lnTo>
                    <a:pt x="32898" y="6577"/>
                  </a:lnTo>
                  <a:lnTo>
                    <a:pt x="26318" y="0"/>
                  </a:lnTo>
                  <a:close/>
                </a:path>
              </a:pathLst>
            </a:custGeom>
            <a:solidFill>
              <a:srgbClr val="000000"/>
            </a:solidFill>
          </p:spPr>
          <p:txBody>
            <a:bodyPr wrap="square" lIns="0" tIns="0" rIns="0" bIns="0" rtlCol="0"/>
            <a:lstStyle/>
            <a:p>
              <a:endParaRPr/>
            </a:p>
          </p:txBody>
        </p:sp>
        <p:pic>
          <p:nvPicPr>
            <p:cNvPr id="66" name="object 66"/>
            <p:cNvPicPr/>
            <p:nvPr/>
          </p:nvPicPr>
          <p:blipFill>
            <a:blip r:embed="rId37" cstate="print"/>
            <a:stretch>
              <a:fillRect/>
            </a:stretch>
          </p:blipFill>
          <p:spPr>
            <a:xfrm>
              <a:off x="3743244" y="2752607"/>
              <a:ext cx="122848" cy="210602"/>
            </a:xfrm>
            <a:prstGeom prst="rect">
              <a:avLst/>
            </a:prstGeom>
          </p:spPr>
        </p:pic>
      </p:grpSp>
      <p:pic>
        <p:nvPicPr>
          <p:cNvPr id="67" name="object 67"/>
          <p:cNvPicPr/>
          <p:nvPr/>
        </p:nvPicPr>
        <p:blipFill>
          <a:blip r:embed="rId38" cstate="print"/>
          <a:stretch>
            <a:fillRect/>
          </a:stretch>
        </p:blipFill>
        <p:spPr>
          <a:xfrm>
            <a:off x="4243441" y="2761377"/>
            <a:ext cx="129545" cy="201832"/>
          </a:xfrm>
          <a:prstGeom prst="rect">
            <a:avLst/>
          </a:prstGeom>
        </p:spPr>
      </p:pic>
      <p:pic>
        <p:nvPicPr>
          <p:cNvPr id="68" name="object 68"/>
          <p:cNvPicPr/>
          <p:nvPr/>
        </p:nvPicPr>
        <p:blipFill>
          <a:blip r:embed="rId39" cstate="print"/>
          <a:stretch>
            <a:fillRect/>
          </a:stretch>
        </p:blipFill>
        <p:spPr>
          <a:xfrm>
            <a:off x="4421237" y="2756992"/>
            <a:ext cx="85388" cy="201802"/>
          </a:xfrm>
          <a:prstGeom prst="rect">
            <a:avLst/>
          </a:prstGeom>
        </p:spPr>
      </p:pic>
      <p:grpSp>
        <p:nvGrpSpPr>
          <p:cNvPr id="69" name="object 69"/>
          <p:cNvGrpSpPr/>
          <p:nvPr/>
        </p:nvGrpSpPr>
        <p:grpSpPr>
          <a:xfrm>
            <a:off x="4559263" y="2752607"/>
            <a:ext cx="186690" cy="210820"/>
            <a:chOff x="4559263" y="2752607"/>
            <a:chExt cx="186690" cy="210820"/>
          </a:xfrm>
        </p:grpSpPr>
        <p:sp>
          <p:nvSpPr>
            <p:cNvPr id="70" name="object 70"/>
            <p:cNvSpPr/>
            <p:nvPr/>
          </p:nvSpPr>
          <p:spPr>
            <a:xfrm>
              <a:off x="4559263" y="2930292"/>
              <a:ext cx="35560" cy="33020"/>
            </a:xfrm>
            <a:custGeom>
              <a:avLst/>
              <a:gdLst/>
              <a:ahLst/>
              <a:cxnLst/>
              <a:rect l="l" t="t" r="r" b="b"/>
              <a:pathLst>
                <a:path w="35560" h="33019">
                  <a:moveTo>
                    <a:pt x="26318" y="0"/>
                  </a:moveTo>
                  <a:lnTo>
                    <a:pt x="17545" y="0"/>
                  </a:lnTo>
                  <a:lnTo>
                    <a:pt x="8772" y="0"/>
                  </a:lnTo>
                  <a:lnTo>
                    <a:pt x="0" y="6577"/>
                  </a:lnTo>
                  <a:lnTo>
                    <a:pt x="0" y="26310"/>
                  </a:lnTo>
                  <a:lnTo>
                    <a:pt x="8772" y="32917"/>
                  </a:lnTo>
                  <a:lnTo>
                    <a:pt x="26318" y="32917"/>
                  </a:lnTo>
                  <a:lnTo>
                    <a:pt x="35091" y="26310"/>
                  </a:lnTo>
                  <a:lnTo>
                    <a:pt x="35091" y="6577"/>
                  </a:lnTo>
                  <a:lnTo>
                    <a:pt x="26318" y="0"/>
                  </a:lnTo>
                  <a:close/>
                </a:path>
              </a:pathLst>
            </a:custGeom>
            <a:solidFill>
              <a:srgbClr val="000000"/>
            </a:solidFill>
          </p:spPr>
          <p:txBody>
            <a:bodyPr wrap="square" lIns="0" tIns="0" rIns="0" bIns="0" rtlCol="0"/>
            <a:lstStyle/>
            <a:p>
              <a:endParaRPr/>
            </a:p>
          </p:txBody>
        </p:sp>
        <p:pic>
          <p:nvPicPr>
            <p:cNvPr id="71" name="object 71"/>
            <p:cNvPicPr/>
            <p:nvPr/>
          </p:nvPicPr>
          <p:blipFill>
            <a:blip r:embed="rId40" cstate="print"/>
            <a:stretch>
              <a:fillRect/>
            </a:stretch>
          </p:blipFill>
          <p:spPr>
            <a:xfrm>
              <a:off x="4623012" y="2752607"/>
              <a:ext cx="122819" cy="210602"/>
            </a:xfrm>
            <a:prstGeom prst="rect">
              <a:avLst/>
            </a:prstGeom>
          </p:spPr>
        </p:pic>
      </p:grpSp>
      <p:pic>
        <p:nvPicPr>
          <p:cNvPr id="72" name="object 72"/>
          <p:cNvPicPr/>
          <p:nvPr/>
        </p:nvPicPr>
        <p:blipFill>
          <a:blip r:embed="rId41" cstate="print"/>
          <a:stretch>
            <a:fillRect/>
          </a:stretch>
        </p:blipFill>
        <p:spPr>
          <a:xfrm>
            <a:off x="5046448" y="2761377"/>
            <a:ext cx="127206" cy="201832"/>
          </a:xfrm>
          <a:prstGeom prst="rect">
            <a:avLst/>
          </a:prstGeom>
        </p:spPr>
      </p:pic>
      <p:pic>
        <p:nvPicPr>
          <p:cNvPr id="73" name="object 73"/>
          <p:cNvPicPr/>
          <p:nvPr/>
        </p:nvPicPr>
        <p:blipFill>
          <a:blip r:embed="rId42" cstate="print"/>
          <a:stretch>
            <a:fillRect/>
          </a:stretch>
        </p:blipFill>
        <p:spPr>
          <a:xfrm>
            <a:off x="5223951" y="2756992"/>
            <a:ext cx="83341" cy="201802"/>
          </a:xfrm>
          <a:prstGeom prst="rect">
            <a:avLst/>
          </a:prstGeom>
        </p:spPr>
      </p:pic>
      <p:grpSp>
        <p:nvGrpSpPr>
          <p:cNvPr id="74" name="object 74"/>
          <p:cNvGrpSpPr/>
          <p:nvPr/>
        </p:nvGrpSpPr>
        <p:grpSpPr>
          <a:xfrm>
            <a:off x="5362269" y="2756992"/>
            <a:ext cx="197485" cy="206375"/>
            <a:chOff x="5362269" y="2756992"/>
            <a:chExt cx="197485" cy="206375"/>
          </a:xfrm>
        </p:grpSpPr>
        <p:sp>
          <p:nvSpPr>
            <p:cNvPr id="75" name="object 75"/>
            <p:cNvSpPr/>
            <p:nvPr/>
          </p:nvSpPr>
          <p:spPr>
            <a:xfrm>
              <a:off x="5362269" y="2930292"/>
              <a:ext cx="33655" cy="33020"/>
            </a:xfrm>
            <a:custGeom>
              <a:avLst/>
              <a:gdLst/>
              <a:ahLst/>
              <a:cxnLst/>
              <a:rect l="l" t="t" r="r" b="b"/>
              <a:pathLst>
                <a:path w="33654" h="33019">
                  <a:moveTo>
                    <a:pt x="24271" y="0"/>
                  </a:moveTo>
                  <a:lnTo>
                    <a:pt x="15498" y="0"/>
                  </a:lnTo>
                  <a:lnTo>
                    <a:pt x="6725" y="0"/>
                  </a:lnTo>
                  <a:lnTo>
                    <a:pt x="0" y="6577"/>
                  </a:lnTo>
                  <a:lnTo>
                    <a:pt x="0" y="26310"/>
                  </a:lnTo>
                  <a:lnTo>
                    <a:pt x="6725" y="32917"/>
                  </a:lnTo>
                  <a:lnTo>
                    <a:pt x="24271" y="32917"/>
                  </a:lnTo>
                  <a:lnTo>
                    <a:pt x="33044" y="26310"/>
                  </a:lnTo>
                  <a:lnTo>
                    <a:pt x="33044" y="6577"/>
                  </a:lnTo>
                  <a:lnTo>
                    <a:pt x="24271" y="0"/>
                  </a:lnTo>
                  <a:close/>
                </a:path>
              </a:pathLst>
            </a:custGeom>
            <a:solidFill>
              <a:srgbClr val="000000"/>
            </a:solidFill>
          </p:spPr>
          <p:txBody>
            <a:bodyPr wrap="square" lIns="0" tIns="0" rIns="0" bIns="0" rtlCol="0"/>
            <a:lstStyle/>
            <a:p>
              <a:endParaRPr/>
            </a:p>
          </p:txBody>
        </p:sp>
        <p:pic>
          <p:nvPicPr>
            <p:cNvPr id="76" name="object 76"/>
            <p:cNvPicPr/>
            <p:nvPr/>
          </p:nvPicPr>
          <p:blipFill>
            <a:blip r:embed="rId43" cstate="print"/>
            <a:stretch>
              <a:fillRect/>
            </a:stretch>
          </p:blipFill>
          <p:spPr>
            <a:xfrm>
              <a:off x="5423679" y="2756992"/>
              <a:ext cx="135978" cy="206217"/>
            </a:xfrm>
            <a:prstGeom prst="rect">
              <a:avLst/>
            </a:prstGeom>
          </p:spPr>
        </p:pic>
      </p:grpSp>
      <p:grpSp>
        <p:nvGrpSpPr>
          <p:cNvPr id="77" name="object 77"/>
          <p:cNvGrpSpPr/>
          <p:nvPr/>
        </p:nvGrpSpPr>
        <p:grpSpPr>
          <a:xfrm>
            <a:off x="5886593" y="2752607"/>
            <a:ext cx="509270" cy="210820"/>
            <a:chOff x="5886593" y="2752607"/>
            <a:chExt cx="509270" cy="210820"/>
          </a:xfrm>
        </p:grpSpPr>
        <p:pic>
          <p:nvPicPr>
            <p:cNvPr id="78" name="object 78"/>
            <p:cNvPicPr/>
            <p:nvPr/>
          </p:nvPicPr>
          <p:blipFill>
            <a:blip r:embed="rId44" cstate="print"/>
            <a:stretch>
              <a:fillRect/>
            </a:stretch>
          </p:blipFill>
          <p:spPr>
            <a:xfrm>
              <a:off x="5886593" y="2752607"/>
              <a:ext cx="122819" cy="210602"/>
            </a:xfrm>
            <a:prstGeom prst="rect">
              <a:avLst/>
            </a:prstGeom>
          </p:spPr>
        </p:pic>
        <p:pic>
          <p:nvPicPr>
            <p:cNvPr id="79" name="object 79"/>
            <p:cNvPicPr/>
            <p:nvPr/>
          </p:nvPicPr>
          <p:blipFill>
            <a:blip r:embed="rId45" cstate="print"/>
            <a:stretch>
              <a:fillRect/>
            </a:stretch>
          </p:blipFill>
          <p:spPr>
            <a:xfrm>
              <a:off x="6042457" y="2756992"/>
              <a:ext cx="116093" cy="206217"/>
            </a:xfrm>
            <a:prstGeom prst="rect">
              <a:avLst/>
            </a:prstGeom>
          </p:spPr>
        </p:pic>
        <p:sp>
          <p:nvSpPr>
            <p:cNvPr id="80" name="object 80"/>
            <p:cNvSpPr/>
            <p:nvPr/>
          </p:nvSpPr>
          <p:spPr>
            <a:xfrm>
              <a:off x="6200367" y="2930292"/>
              <a:ext cx="33020" cy="33020"/>
            </a:xfrm>
            <a:custGeom>
              <a:avLst/>
              <a:gdLst/>
              <a:ahLst/>
              <a:cxnLst/>
              <a:rect l="l" t="t" r="r" b="b"/>
              <a:pathLst>
                <a:path w="33020" h="33019">
                  <a:moveTo>
                    <a:pt x="23979" y="0"/>
                  </a:moveTo>
                  <a:lnTo>
                    <a:pt x="15206" y="0"/>
                  </a:lnTo>
                  <a:lnTo>
                    <a:pt x="6433" y="0"/>
                  </a:lnTo>
                  <a:lnTo>
                    <a:pt x="0" y="6577"/>
                  </a:lnTo>
                  <a:lnTo>
                    <a:pt x="0" y="26310"/>
                  </a:lnTo>
                  <a:lnTo>
                    <a:pt x="6433" y="32917"/>
                  </a:lnTo>
                  <a:lnTo>
                    <a:pt x="23979" y="32917"/>
                  </a:lnTo>
                  <a:lnTo>
                    <a:pt x="32751" y="26310"/>
                  </a:lnTo>
                  <a:lnTo>
                    <a:pt x="32751" y="6577"/>
                  </a:lnTo>
                  <a:lnTo>
                    <a:pt x="23979" y="0"/>
                  </a:lnTo>
                  <a:close/>
                </a:path>
              </a:pathLst>
            </a:custGeom>
            <a:solidFill>
              <a:srgbClr val="000000"/>
            </a:solidFill>
          </p:spPr>
          <p:txBody>
            <a:bodyPr wrap="square" lIns="0" tIns="0" rIns="0" bIns="0" rtlCol="0"/>
            <a:lstStyle/>
            <a:p>
              <a:endParaRPr/>
            </a:p>
          </p:txBody>
        </p:sp>
        <p:pic>
          <p:nvPicPr>
            <p:cNvPr id="81" name="object 81"/>
            <p:cNvPicPr/>
            <p:nvPr/>
          </p:nvPicPr>
          <p:blipFill>
            <a:blip r:embed="rId46" cstate="print"/>
            <a:stretch>
              <a:fillRect/>
            </a:stretch>
          </p:blipFill>
          <p:spPr>
            <a:xfrm>
              <a:off x="6263824" y="2754654"/>
              <a:ext cx="131884" cy="208555"/>
            </a:xfrm>
            <a:prstGeom prst="rect">
              <a:avLst/>
            </a:prstGeom>
          </p:spPr>
        </p:pic>
      </p:grpSp>
      <p:grpSp>
        <p:nvGrpSpPr>
          <p:cNvPr id="82" name="object 82"/>
          <p:cNvGrpSpPr/>
          <p:nvPr/>
        </p:nvGrpSpPr>
        <p:grpSpPr>
          <a:xfrm>
            <a:off x="6729076" y="2756992"/>
            <a:ext cx="498475" cy="206375"/>
            <a:chOff x="6729076" y="2756992"/>
            <a:chExt cx="498475" cy="206375"/>
          </a:xfrm>
        </p:grpSpPr>
        <p:pic>
          <p:nvPicPr>
            <p:cNvPr id="83" name="object 83"/>
            <p:cNvPicPr/>
            <p:nvPr/>
          </p:nvPicPr>
          <p:blipFill>
            <a:blip r:embed="rId47" cstate="print"/>
            <a:stretch>
              <a:fillRect/>
            </a:stretch>
          </p:blipFill>
          <p:spPr>
            <a:xfrm>
              <a:off x="6729076" y="2756992"/>
              <a:ext cx="116093" cy="206217"/>
            </a:xfrm>
            <a:prstGeom prst="rect">
              <a:avLst/>
            </a:prstGeom>
          </p:spPr>
        </p:pic>
        <p:pic>
          <p:nvPicPr>
            <p:cNvPr id="84" name="object 84"/>
            <p:cNvPicPr/>
            <p:nvPr/>
          </p:nvPicPr>
          <p:blipFill>
            <a:blip r:embed="rId48" cstate="print"/>
            <a:stretch>
              <a:fillRect/>
            </a:stretch>
          </p:blipFill>
          <p:spPr>
            <a:xfrm>
              <a:off x="6869442" y="2756992"/>
              <a:ext cx="138318" cy="201802"/>
            </a:xfrm>
            <a:prstGeom prst="rect">
              <a:avLst/>
            </a:prstGeom>
          </p:spPr>
        </p:pic>
        <p:sp>
          <p:nvSpPr>
            <p:cNvPr id="85" name="object 85"/>
            <p:cNvSpPr/>
            <p:nvPr/>
          </p:nvSpPr>
          <p:spPr>
            <a:xfrm>
              <a:off x="7038465" y="2930292"/>
              <a:ext cx="33020" cy="33020"/>
            </a:xfrm>
            <a:custGeom>
              <a:avLst/>
              <a:gdLst/>
              <a:ahLst/>
              <a:cxnLst/>
              <a:rect l="l" t="t" r="r" b="b"/>
              <a:pathLst>
                <a:path w="33020" h="33019">
                  <a:moveTo>
                    <a:pt x="23979" y="0"/>
                  </a:moveTo>
                  <a:lnTo>
                    <a:pt x="15206" y="0"/>
                  </a:lnTo>
                  <a:lnTo>
                    <a:pt x="6433" y="0"/>
                  </a:lnTo>
                  <a:lnTo>
                    <a:pt x="0" y="6577"/>
                  </a:lnTo>
                  <a:lnTo>
                    <a:pt x="0" y="26310"/>
                  </a:lnTo>
                  <a:lnTo>
                    <a:pt x="6433" y="32917"/>
                  </a:lnTo>
                  <a:lnTo>
                    <a:pt x="23979" y="32917"/>
                  </a:lnTo>
                  <a:lnTo>
                    <a:pt x="32751" y="26310"/>
                  </a:lnTo>
                  <a:lnTo>
                    <a:pt x="32751" y="6577"/>
                  </a:lnTo>
                  <a:lnTo>
                    <a:pt x="23979" y="0"/>
                  </a:lnTo>
                  <a:close/>
                </a:path>
              </a:pathLst>
            </a:custGeom>
            <a:solidFill>
              <a:srgbClr val="000000"/>
            </a:solidFill>
          </p:spPr>
          <p:txBody>
            <a:bodyPr wrap="square" lIns="0" tIns="0" rIns="0" bIns="0" rtlCol="0"/>
            <a:lstStyle/>
            <a:p>
              <a:endParaRPr/>
            </a:p>
          </p:txBody>
        </p:sp>
        <p:pic>
          <p:nvPicPr>
            <p:cNvPr id="86" name="object 86"/>
            <p:cNvPicPr/>
            <p:nvPr/>
          </p:nvPicPr>
          <p:blipFill>
            <a:blip r:embed="rId49" cstate="print"/>
            <a:stretch>
              <a:fillRect/>
            </a:stretch>
          </p:blipFill>
          <p:spPr>
            <a:xfrm>
              <a:off x="7097535" y="2761377"/>
              <a:ext cx="129545" cy="201832"/>
            </a:xfrm>
            <a:prstGeom prst="rect">
              <a:avLst/>
            </a:prstGeom>
          </p:spPr>
        </p:pic>
      </p:grpSp>
      <p:grpSp>
        <p:nvGrpSpPr>
          <p:cNvPr id="87" name="object 87"/>
          <p:cNvGrpSpPr/>
          <p:nvPr/>
        </p:nvGrpSpPr>
        <p:grpSpPr>
          <a:xfrm>
            <a:off x="1310313" y="3129932"/>
            <a:ext cx="869315" cy="208915"/>
            <a:chOff x="1310313" y="3129932"/>
            <a:chExt cx="869315" cy="208915"/>
          </a:xfrm>
        </p:grpSpPr>
        <p:pic>
          <p:nvPicPr>
            <p:cNvPr id="88" name="object 88"/>
            <p:cNvPicPr/>
            <p:nvPr/>
          </p:nvPicPr>
          <p:blipFill>
            <a:blip r:embed="rId50" cstate="print"/>
            <a:stretch>
              <a:fillRect/>
            </a:stretch>
          </p:blipFill>
          <p:spPr>
            <a:xfrm>
              <a:off x="1310313" y="3129932"/>
              <a:ext cx="136028" cy="208409"/>
            </a:xfrm>
            <a:prstGeom prst="rect">
              <a:avLst/>
            </a:prstGeom>
          </p:spPr>
        </p:pic>
        <p:pic>
          <p:nvPicPr>
            <p:cNvPr id="89" name="object 89"/>
            <p:cNvPicPr/>
            <p:nvPr/>
          </p:nvPicPr>
          <p:blipFill>
            <a:blip r:embed="rId51" cstate="print"/>
            <a:stretch>
              <a:fillRect/>
            </a:stretch>
          </p:blipFill>
          <p:spPr>
            <a:xfrm>
              <a:off x="1470467" y="3134317"/>
              <a:ext cx="419019" cy="201832"/>
            </a:xfrm>
            <a:prstGeom prst="rect">
              <a:avLst/>
            </a:prstGeom>
          </p:spPr>
        </p:pic>
        <p:sp>
          <p:nvSpPr>
            <p:cNvPr id="90" name="object 90"/>
            <p:cNvSpPr/>
            <p:nvPr/>
          </p:nvSpPr>
          <p:spPr>
            <a:xfrm>
              <a:off x="1911413" y="3134321"/>
              <a:ext cx="267970" cy="200025"/>
            </a:xfrm>
            <a:custGeom>
              <a:avLst/>
              <a:gdLst/>
              <a:ahLst/>
              <a:cxnLst/>
              <a:rect l="l" t="t" r="r" b="b"/>
              <a:pathLst>
                <a:path w="267969" h="200025">
                  <a:moveTo>
                    <a:pt x="74599" y="122847"/>
                  </a:moveTo>
                  <a:lnTo>
                    <a:pt x="0" y="122847"/>
                  </a:lnTo>
                  <a:lnTo>
                    <a:pt x="0" y="140385"/>
                  </a:lnTo>
                  <a:lnTo>
                    <a:pt x="74599" y="140385"/>
                  </a:lnTo>
                  <a:lnTo>
                    <a:pt x="74599" y="122847"/>
                  </a:lnTo>
                  <a:close/>
                </a:path>
                <a:path w="267969" h="200025">
                  <a:moveTo>
                    <a:pt x="267627" y="146989"/>
                  </a:moveTo>
                  <a:lnTo>
                    <a:pt x="261048" y="146989"/>
                  </a:lnTo>
                  <a:lnTo>
                    <a:pt x="257759" y="154457"/>
                  </a:lnTo>
                  <a:lnTo>
                    <a:pt x="254469" y="160693"/>
                  </a:lnTo>
                  <a:lnTo>
                    <a:pt x="212115" y="187452"/>
                  </a:lnTo>
                  <a:lnTo>
                    <a:pt x="195249" y="188645"/>
                  </a:lnTo>
                  <a:lnTo>
                    <a:pt x="175514" y="188645"/>
                  </a:lnTo>
                  <a:lnTo>
                    <a:pt x="162128" y="188137"/>
                  </a:lnTo>
                  <a:lnTo>
                    <a:pt x="154101" y="186182"/>
                  </a:lnTo>
                  <a:lnTo>
                    <a:pt x="150190" y="182168"/>
                  </a:lnTo>
                  <a:lnTo>
                    <a:pt x="149161" y="175488"/>
                  </a:lnTo>
                  <a:lnTo>
                    <a:pt x="149161" y="32893"/>
                  </a:lnTo>
                  <a:lnTo>
                    <a:pt x="150228" y="19532"/>
                  </a:lnTo>
                  <a:lnTo>
                    <a:pt x="154381" y="11518"/>
                  </a:lnTo>
                  <a:lnTo>
                    <a:pt x="163055" y="7607"/>
                  </a:lnTo>
                  <a:lnTo>
                    <a:pt x="177711" y="6578"/>
                  </a:lnTo>
                  <a:lnTo>
                    <a:pt x="177711" y="0"/>
                  </a:lnTo>
                  <a:lnTo>
                    <a:pt x="92138" y="0"/>
                  </a:lnTo>
                  <a:lnTo>
                    <a:pt x="92138" y="6578"/>
                  </a:lnTo>
                  <a:lnTo>
                    <a:pt x="105511" y="8839"/>
                  </a:lnTo>
                  <a:lnTo>
                    <a:pt x="113525" y="13157"/>
                  </a:lnTo>
                  <a:lnTo>
                    <a:pt x="117436" y="20764"/>
                  </a:lnTo>
                  <a:lnTo>
                    <a:pt x="118465" y="32893"/>
                  </a:lnTo>
                  <a:lnTo>
                    <a:pt x="118465" y="166725"/>
                  </a:lnTo>
                  <a:lnTo>
                    <a:pt x="117436" y="180086"/>
                  </a:lnTo>
                  <a:lnTo>
                    <a:pt x="113525" y="188099"/>
                  </a:lnTo>
                  <a:lnTo>
                    <a:pt x="105511" y="192011"/>
                  </a:lnTo>
                  <a:lnTo>
                    <a:pt x="92138" y="193040"/>
                  </a:lnTo>
                  <a:lnTo>
                    <a:pt x="92138" y="199644"/>
                  </a:lnTo>
                  <a:lnTo>
                    <a:pt x="254469" y="199644"/>
                  </a:lnTo>
                  <a:lnTo>
                    <a:pt x="267627" y="146989"/>
                  </a:lnTo>
                  <a:close/>
                </a:path>
              </a:pathLst>
            </a:custGeom>
            <a:solidFill>
              <a:srgbClr val="000000"/>
            </a:solidFill>
          </p:spPr>
          <p:txBody>
            <a:bodyPr wrap="square" lIns="0" tIns="0" rIns="0" bIns="0" rtlCol="0"/>
            <a:lstStyle/>
            <a:p>
              <a:endParaRPr/>
            </a:p>
          </p:txBody>
        </p:sp>
      </p:grpSp>
      <p:pic>
        <p:nvPicPr>
          <p:cNvPr id="91" name="object 91"/>
          <p:cNvPicPr/>
          <p:nvPr/>
        </p:nvPicPr>
        <p:blipFill>
          <a:blip r:embed="rId52" cstate="print"/>
          <a:stretch>
            <a:fillRect/>
          </a:stretch>
        </p:blipFill>
        <p:spPr>
          <a:xfrm>
            <a:off x="2530078" y="3127739"/>
            <a:ext cx="318102" cy="210602"/>
          </a:xfrm>
          <a:prstGeom prst="rect">
            <a:avLst/>
          </a:prstGeom>
        </p:spPr>
      </p:pic>
      <p:grpSp>
        <p:nvGrpSpPr>
          <p:cNvPr id="92" name="object 92"/>
          <p:cNvGrpSpPr/>
          <p:nvPr/>
        </p:nvGrpSpPr>
        <p:grpSpPr>
          <a:xfrm>
            <a:off x="3368118" y="3127739"/>
            <a:ext cx="500380" cy="210820"/>
            <a:chOff x="3368118" y="3127739"/>
            <a:chExt cx="500380" cy="210820"/>
          </a:xfrm>
        </p:grpSpPr>
        <p:pic>
          <p:nvPicPr>
            <p:cNvPr id="93" name="object 93"/>
            <p:cNvPicPr/>
            <p:nvPr/>
          </p:nvPicPr>
          <p:blipFill>
            <a:blip r:embed="rId53" cstate="print"/>
            <a:stretch>
              <a:fillRect/>
            </a:stretch>
          </p:blipFill>
          <p:spPr>
            <a:xfrm>
              <a:off x="3368118" y="3127739"/>
              <a:ext cx="272016" cy="210602"/>
            </a:xfrm>
            <a:prstGeom prst="rect">
              <a:avLst/>
            </a:prstGeom>
          </p:spPr>
        </p:pic>
        <p:sp>
          <p:nvSpPr>
            <p:cNvPr id="94" name="object 94"/>
            <p:cNvSpPr/>
            <p:nvPr/>
          </p:nvSpPr>
          <p:spPr>
            <a:xfrm>
              <a:off x="3679641" y="3303231"/>
              <a:ext cx="33020" cy="33020"/>
            </a:xfrm>
            <a:custGeom>
              <a:avLst/>
              <a:gdLst/>
              <a:ahLst/>
              <a:cxnLst/>
              <a:rect l="l" t="t" r="r" b="b"/>
              <a:pathLst>
                <a:path w="33020" h="33020">
                  <a:moveTo>
                    <a:pt x="26318" y="0"/>
                  </a:moveTo>
                  <a:lnTo>
                    <a:pt x="17545" y="0"/>
                  </a:lnTo>
                  <a:lnTo>
                    <a:pt x="8772" y="0"/>
                  </a:lnTo>
                  <a:lnTo>
                    <a:pt x="0" y="8770"/>
                  </a:lnTo>
                  <a:lnTo>
                    <a:pt x="0" y="26310"/>
                  </a:lnTo>
                  <a:lnTo>
                    <a:pt x="8772" y="32917"/>
                  </a:lnTo>
                  <a:lnTo>
                    <a:pt x="26318" y="32917"/>
                  </a:lnTo>
                  <a:lnTo>
                    <a:pt x="32898" y="26310"/>
                  </a:lnTo>
                  <a:lnTo>
                    <a:pt x="32898" y="8770"/>
                  </a:lnTo>
                  <a:lnTo>
                    <a:pt x="26318" y="0"/>
                  </a:lnTo>
                  <a:close/>
                </a:path>
              </a:pathLst>
            </a:custGeom>
            <a:solidFill>
              <a:srgbClr val="000000"/>
            </a:solidFill>
          </p:spPr>
          <p:txBody>
            <a:bodyPr wrap="square" lIns="0" tIns="0" rIns="0" bIns="0" rtlCol="0"/>
            <a:lstStyle/>
            <a:p>
              <a:endParaRPr/>
            </a:p>
          </p:txBody>
        </p:sp>
        <p:pic>
          <p:nvPicPr>
            <p:cNvPr id="95" name="object 95"/>
            <p:cNvPicPr/>
            <p:nvPr/>
          </p:nvPicPr>
          <p:blipFill>
            <a:blip r:embed="rId54" cstate="print"/>
            <a:stretch>
              <a:fillRect/>
            </a:stretch>
          </p:blipFill>
          <p:spPr>
            <a:xfrm>
              <a:off x="3741051" y="3134317"/>
              <a:ext cx="127235" cy="201832"/>
            </a:xfrm>
            <a:prstGeom prst="rect">
              <a:avLst/>
            </a:prstGeom>
          </p:spPr>
        </p:pic>
      </p:grpSp>
      <p:grpSp>
        <p:nvGrpSpPr>
          <p:cNvPr id="96" name="object 96"/>
          <p:cNvGrpSpPr/>
          <p:nvPr/>
        </p:nvGrpSpPr>
        <p:grpSpPr>
          <a:xfrm>
            <a:off x="4243441" y="3129932"/>
            <a:ext cx="507365" cy="206375"/>
            <a:chOff x="4243441" y="3129932"/>
            <a:chExt cx="507365" cy="206375"/>
          </a:xfrm>
        </p:grpSpPr>
        <p:pic>
          <p:nvPicPr>
            <p:cNvPr id="97" name="object 97"/>
            <p:cNvPicPr/>
            <p:nvPr/>
          </p:nvPicPr>
          <p:blipFill>
            <a:blip r:embed="rId55" cstate="print"/>
            <a:stretch>
              <a:fillRect/>
            </a:stretch>
          </p:blipFill>
          <p:spPr>
            <a:xfrm>
              <a:off x="4243441" y="3134317"/>
              <a:ext cx="129545" cy="201832"/>
            </a:xfrm>
            <a:prstGeom prst="rect">
              <a:avLst/>
            </a:prstGeom>
          </p:spPr>
        </p:pic>
        <p:pic>
          <p:nvPicPr>
            <p:cNvPr id="98" name="object 98"/>
            <p:cNvPicPr/>
            <p:nvPr/>
          </p:nvPicPr>
          <p:blipFill>
            <a:blip r:embed="rId56" cstate="print"/>
            <a:stretch>
              <a:fillRect/>
            </a:stretch>
          </p:blipFill>
          <p:spPr>
            <a:xfrm>
              <a:off x="4396966" y="3129932"/>
              <a:ext cx="133931" cy="204024"/>
            </a:xfrm>
            <a:prstGeom prst="rect">
              <a:avLst/>
            </a:prstGeom>
          </p:spPr>
        </p:pic>
        <p:sp>
          <p:nvSpPr>
            <p:cNvPr id="99" name="object 99"/>
            <p:cNvSpPr/>
            <p:nvPr/>
          </p:nvSpPr>
          <p:spPr>
            <a:xfrm>
              <a:off x="4559263" y="3303231"/>
              <a:ext cx="35560" cy="33020"/>
            </a:xfrm>
            <a:custGeom>
              <a:avLst/>
              <a:gdLst/>
              <a:ahLst/>
              <a:cxnLst/>
              <a:rect l="l" t="t" r="r" b="b"/>
              <a:pathLst>
                <a:path w="35560" h="33020">
                  <a:moveTo>
                    <a:pt x="26318" y="0"/>
                  </a:moveTo>
                  <a:lnTo>
                    <a:pt x="17545" y="0"/>
                  </a:lnTo>
                  <a:lnTo>
                    <a:pt x="8772" y="0"/>
                  </a:lnTo>
                  <a:lnTo>
                    <a:pt x="0" y="8770"/>
                  </a:lnTo>
                  <a:lnTo>
                    <a:pt x="0" y="26310"/>
                  </a:lnTo>
                  <a:lnTo>
                    <a:pt x="8772" y="32917"/>
                  </a:lnTo>
                  <a:lnTo>
                    <a:pt x="26318" y="32917"/>
                  </a:lnTo>
                  <a:lnTo>
                    <a:pt x="35091" y="26310"/>
                  </a:lnTo>
                  <a:lnTo>
                    <a:pt x="35091" y="8770"/>
                  </a:lnTo>
                  <a:lnTo>
                    <a:pt x="26318" y="0"/>
                  </a:lnTo>
                  <a:close/>
                </a:path>
              </a:pathLst>
            </a:custGeom>
            <a:solidFill>
              <a:srgbClr val="000000"/>
            </a:solidFill>
          </p:spPr>
          <p:txBody>
            <a:bodyPr wrap="square" lIns="0" tIns="0" rIns="0" bIns="0" rtlCol="0"/>
            <a:lstStyle/>
            <a:p>
              <a:endParaRPr/>
            </a:p>
          </p:txBody>
        </p:sp>
        <p:pic>
          <p:nvPicPr>
            <p:cNvPr id="100" name="object 100"/>
            <p:cNvPicPr/>
            <p:nvPr/>
          </p:nvPicPr>
          <p:blipFill>
            <a:blip r:embed="rId57" cstate="print"/>
            <a:stretch>
              <a:fillRect/>
            </a:stretch>
          </p:blipFill>
          <p:spPr>
            <a:xfrm>
              <a:off x="4620673" y="3134317"/>
              <a:ext cx="129545" cy="201832"/>
            </a:xfrm>
            <a:prstGeom prst="rect">
              <a:avLst/>
            </a:prstGeom>
          </p:spPr>
        </p:pic>
      </p:grpSp>
      <p:sp>
        <p:nvSpPr>
          <p:cNvPr id="101" name="object 101"/>
          <p:cNvSpPr/>
          <p:nvPr/>
        </p:nvSpPr>
        <p:spPr>
          <a:xfrm>
            <a:off x="4239055" y="3395377"/>
            <a:ext cx="526415" cy="0"/>
          </a:xfrm>
          <a:custGeom>
            <a:avLst/>
            <a:gdLst/>
            <a:ahLst/>
            <a:cxnLst/>
            <a:rect l="l" t="t" r="r" b="b"/>
            <a:pathLst>
              <a:path w="526414">
                <a:moveTo>
                  <a:pt x="0" y="0"/>
                </a:moveTo>
                <a:lnTo>
                  <a:pt x="0" y="0"/>
                </a:lnTo>
                <a:lnTo>
                  <a:pt x="526369" y="0"/>
                </a:lnTo>
              </a:path>
            </a:pathLst>
          </a:custGeom>
          <a:ln w="15356">
            <a:solidFill>
              <a:srgbClr val="000000"/>
            </a:solidFill>
          </a:ln>
        </p:spPr>
        <p:txBody>
          <a:bodyPr wrap="square" lIns="0" tIns="0" rIns="0" bIns="0" rtlCol="0"/>
          <a:lstStyle/>
          <a:p>
            <a:endParaRPr/>
          </a:p>
        </p:txBody>
      </p:sp>
      <p:grpSp>
        <p:nvGrpSpPr>
          <p:cNvPr id="102" name="object 102"/>
          <p:cNvGrpSpPr/>
          <p:nvPr/>
        </p:nvGrpSpPr>
        <p:grpSpPr>
          <a:xfrm>
            <a:off x="5046448" y="3127739"/>
            <a:ext cx="349250" cy="210820"/>
            <a:chOff x="5046448" y="3127739"/>
            <a:chExt cx="349250" cy="210820"/>
          </a:xfrm>
        </p:grpSpPr>
        <p:pic>
          <p:nvPicPr>
            <p:cNvPr id="103" name="object 103"/>
            <p:cNvPicPr/>
            <p:nvPr/>
          </p:nvPicPr>
          <p:blipFill>
            <a:blip r:embed="rId58" cstate="print"/>
            <a:stretch>
              <a:fillRect/>
            </a:stretch>
          </p:blipFill>
          <p:spPr>
            <a:xfrm>
              <a:off x="5046448" y="3134317"/>
              <a:ext cx="127206" cy="201832"/>
            </a:xfrm>
            <a:prstGeom prst="rect">
              <a:avLst/>
            </a:prstGeom>
          </p:spPr>
        </p:pic>
        <p:pic>
          <p:nvPicPr>
            <p:cNvPr id="104" name="object 104"/>
            <p:cNvPicPr/>
            <p:nvPr/>
          </p:nvPicPr>
          <p:blipFill>
            <a:blip r:embed="rId59" cstate="print"/>
            <a:stretch>
              <a:fillRect/>
            </a:stretch>
          </p:blipFill>
          <p:spPr>
            <a:xfrm>
              <a:off x="5199972" y="3127739"/>
              <a:ext cx="122819" cy="210602"/>
            </a:xfrm>
            <a:prstGeom prst="rect">
              <a:avLst/>
            </a:prstGeom>
          </p:spPr>
        </p:pic>
        <p:sp>
          <p:nvSpPr>
            <p:cNvPr id="105" name="object 105"/>
            <p:cNvSpPr/>
            <p:nvPr/>
          </p:nvSpPr>
          <p:spPr>
            <a:xfrm>
              <a:off x="5362270" y="3303231"/>
              <a:ext cx="33655" cy="33020"/>
            </a:xfrm>
            <a:custGeom>
              <a:avLst/>
              <a:gdLst/>
              <a:ahLst/>
              <a:cxnLst/>
              <a:rect l="l" t="t" r="r" b="b"/>
              <a:pathLst>
                <a:path w="33654" h="33020">
                  <a:moveTo>
                    <a:pt x="24271" y="0"/>
                  </a:moveTo>
                  <a:lnTo>
                    <a:pt x="15498" y="0"/>
                  </a:lnTo>
                  <a:lnTo>
                    <a:pt x="6725" y="0"/>
                  </a:lnTo>
                  <a:lnTo>
                    <a:pt x="0" y="8770"/>
                  </a:lnTo>
                  <a:lnTo>
                    <a:pt x="0" y="26310"/>
                  </a:lnTo>
                  <a:lnTo>
                    <a:pt x="6725" y="32917"/>
                  </a:lnTo>
                  <a:lnTo>
                    <a:pt x="24271" y="32917"/>
                  </a:lnTo>
                  <a:lnTo>
                    <a:pt x="33044" y="26310"/>
                  </a:lnTo>
                  <a:lnTo>
                    <a:pt x="33044" y="8770"/>
                  </a:lnTo>
                  <a:lnTo>
                    <a:pt x="24271" y="0"/>
                  </a:lnTo>
                  <a:close/>
                </a:path>
              </a:pathLst>
            </a:custGeom>
            <a:solidFill>
              <a:srgbClr val="000000"/>
            </a:solidFill>
          </p:spPr>
          <p:txBody>
            <a:bodyPr wrap="square" lIns="0" tIns="0" rIns="0" bIns="0" rtlCol="0"/>
            <a:lstStyle/>
            <a:p>
              <a:endParaRPr/>
            </a:p>
          </p:txBody>
        </p:sp>
      </p:grpSp>
      <p:pic>
        <p:nvPicPr>
          <p:cNvPr id="106" name="object 106"/>
          <p:cNvPicPr/>
          <p:nvPr/>
        </p:nvPicPr>
        <p:blipFill>
          <a:blip r:embed="rId60" cstate="print"/>
          <a:stretch>
            <a:fillRect/>
          </a:stretch>
        </p:blipFill>
        <p:spPr>
          <a:xfrm>
            <a:off x="5449998" y="3129932"/>
            <a:ext cx="83341" cy="204024"/>
          </a:xfrm>
          <a:prstGeom prst="rect">
            <a:avLst/>
          </a:prstGeom>
        </p:spPr>
      </p:pic>
      <p:grpSp>
        <p:nvGrpSpPr>
          <p:cNvPr id="107" name="object 107"/>
          <p:cNvGrpSpPr/>
          <p:nvPr/>
        </p:nvGrpSpPr>
        <p:grpSpPr>
          <a:xfrm>
            <a:off x="5886593" y="3127739"/>
            <a:ext cx="498475" cy="210820"/>
            <a:chOff x="5886593" y="3127739"/>
            <a:chExt cx="498475" cy="210820"/>
          </a:xfrm>
        </p:grpSpPr>
        <p:pic>
          <p:nvPicPr>
            <p:cNvPr id="108" name="object 108"/>
            <p:cNvPicPr/>
            <p:nvPr/>
          </p:nvPicPr>
          <p:blipFill>
            <a:blip r:embed="rId61" cstate="print"/>
            <a:stretch>
              <a:fillRect/>
            </a:stretch>
          </p:blipFill>
          <p:spPr>
            <a:xfrm>
              <a:off x="5886593" y="3127739"/>
              <a:ext cx="122819" cy="210602"/>
            </a:xfrm>
            <a:prstGeom prst="rect">
              <a:avLst/>
            </a:prstGeom>
          </p:spPr>
        </p:pic>
        <p:pic>
          <p:nvPicPr>
            <p:cNvPr id="109" name="object 109"/>
            <p:cNvPicPr/>
            <p:nvPr/>
          </p:nvPicPr>
          <p:blipFill>
            <a:blip r:embed="rId62" cstate="print"/>
            <a:stretch>
              <a:fillRect/>
            </a:stretch>
          </p:blipFill>
          <p:spPr>
            <a:xfrm>
              <a:off x="6038070" y="3127739"/>
              <a:ext cx="131592" cy="210602"/>
            </a:xfrm>
            <a:prstGeom prst="rect">
              <a:avLst/>
            </a:prstGeom>
          </p:spPr>
        </p:pic>
        <p:sp>
          <p:nvSpPr>
            <p:cNvPr id="110" name="object 110"/>
            <p:cNvSpPr/>
            <p:nvPr/>
          </p:nvSpPr>
          <p:spPr>
            <a:xfrm>
              <a:off x="6200367" y="3303231"/>
              <a:ext cx="33020" cy="33020"/>
            </a:xfrm>
            <a:custGeom>
              <a:avLst/>
              <a:gdLst/>
              <a:ahLst/>
              <a:cxnLst/>
              <a:rect l="l" t="t" r="r" b="b"/>
              <a:pathLst>
                <a:path w="33020" h="33020">
                  <a:moveTo>
                    <a:pt x="23979" y="0"/>
                  </a:moveTo>
                  <a:lnTo>
                    <a:pt x="15206" y="0"/>
                  </a:lnTo>
                  <a:lnTo>
                    <a:pt x="6433" y="0"/>
                  </a:lnTo>
                  <a:lnTo>
                    <a:pt x="0" y="8770"/>
                  </a:lnTo>
                  <a:lnTo>
                    <a:pt x="0" y="26310"/>
                  </a:lnTo>
                  <a:lnTo>
                    <a:pt x="6433" y="32917"/>
                  </a:lnTo>
                  <a:lnTo>
                    <a:pt x="23979" y="32917"/>
                  </a:lnTo>
                  <a:lnTo>
                    <a:pt x="32751" y="26310"/>
                  </a:lnTo>
                  <a:lnTo>
                    <a:pt x="32751" y="8770"/>
                  </a:lnTo>
                  <a:lnTo>
                    <a:pt x="23979" y="0"/>
                  </a:lnTo>
                  <a:close/>
                </a:path>
              </a:pathLst>
            </a:custGeom>
            <a:solidFill>
              <a:srgbClr val="000000"/>
            </a:solidFill>
          </p:spPr>
          <p:txBody>
            <a:bodyPr wrap="square" lIns="0" tIns="0" rIns="0" bIns="0" rtlCol="0"/>
            <a:lstStyle/>
            <a:p>
              <a:endParaRPr/>
            </a:p>
          </p:txBody>
        </p:sp>
        <p:pic>
          <p:nvPicPr>
            <p:cNvPr id="111" name="object 111"/>
            <p:cNvPicPr/>
            <p:nvPr/>
          </p:nvPicPr>
          <p:blipFill>
            <a:blip r:embed="rId63" cstate="print"/>
            <a:stretch>
              <a:fillRect/>
            </a:stretch>
          </p:blipFill>
          <p:spPr>
            <a:xfrm>
              <a:off x="6263824" y="3127739"/>
              <a:ext cx="120772" cy="210602"/>
            </a:xfrm>
            <a:prstGeom prst="rect">
              <a:avLst/>
            </a:prstGeom>
          </p:spPr>
        </p:pic>
      </p:grpSp>
      <p:grpSp>
        <p:nvGrpSpPr>
          <p:cNvPr id="112" name="object 112"/>
          <p:cNvGrpSpPr/>
          <p:nvPr/>
        </p:nvGrpSpPr>
        <p:grpSpPr>
          <a:xfrm>
            <a:off x="6729076" y="3129931"/>
            <a:ext cx="507365" cy="208915"/>
            <a:chOff x="6729076" y="3129931"/>
            <a:chExt cx="507365" cy="208915"/>
          </a:xfrm>
        </p:grpSpPr>
        <p:pic>
          <p:nvPicPr>
            <p:cNvPr id="113" name="object 113"/>
            <p:cNvPicPr/>
            <p:nvPr/>
          </p:nvPicPr>
          <p:blipFill>
            <a:blip r:embed="rId64" cstate="print"/>
            <a:stretch>
              <a:fillRect/>
            </a:stretch>
          </p:blipFill>
          <p:spPr>
            <a:xfrm>
              <a:off x="6729076" y="3129931"/>
              <a:ext cx="116093" cy="208409"/>
            </a:xfrm>
            <a:prstGeom prst="rect">
              <a:avLst/>
            </a:prstGeom>
          </p:spPr>
        </p:pic>
        <p:pic>
          <p:nvPicPr>
            <p:cNvPr id="114" name="object 114"/>
            <p:cNvPicPr/>
            <p:nvPr/>
          </p:nvPicPr>
          <p:blipFill>
            <a:blip r:embed="rId65" cstate="print"/>
            <a:stretch>
              <a:fillRect/>
            </a:stretch>
          </p:blipFill>
          <p:spPr>
            <a:xfrm>
              <a:off x="6871489" y="3134316"/>
              <a:ext cx="129545" cy="201832"/>
            </a:xfrm>
            <a:prstGeom prst="rect">
              <a:avLst/>
            </a:prstGeom>
          </p:spPr>
        </p:pic>
        <p:sp>
          <p:nvSpPr>
            <p:cNvPr id="115" name="object 115"/>
            <p:cNvSpPr/>
            <p:nvPr/>
          </p:nvSpPr>
          <p:spPr>
            <a:xfrm>
              <a:off x="7038465" y="3303231"/>
              <a:ext cx="33020" cy="33020"/>
            </a:xfrm>
            <a:custGeom>
              <a:avLst/>
              <a:gdLst/>
              <a:ahLst/>
              <a:cxnLst/>
              <a:rect l="l" t="t" r="r" b="b"/>
              <a:pathLst>
                <a:path w="33020" h="33020">
                  <a:moveTo>
                    <a:pt x="23979" y="0"/>
                  </a:moveTo>
                  <a:lnTo>
                    <a:pt x="15206" y="0"/>
                  </a:lnTo>
                  <a:lnTo>
                    <a:pt x="6433" y="0"/>
                  </a:lnTo>
                  <a:lnTo>
                    <a:pt x="0" y="8770"/>
                  </a:lnTo>
                  <a:lnTo>
                    <a:pt x="0" y="26310"/>
                  </a:lnTo>
                  <a:lnTo>
                    <a:pt x="6433" y="32917"/>
                  </a:lnTo>
                  <a:lnTo>
                    <a:pt x="23979" y="32917"/>
                  </a:lnTo>
                  <a:lnTo>
                    <a:pt x="32751" y="26310"/>
                  </a:lnTo>
                  <a:lnTo>
                    <a:pt x="32751" y="8770"/>
                  </a:lnTo>
                  <a:lnTo>
                    <a:pt x="23979" y="0"/>
                  </a:lnTo>
                  <a:close/>
                </a:path>
              </a:pathLst>
            </a:custGeom>
            <a:solidFill>
              <a:srgbClr val="000000"/>
            </a:solidFill>
          </p:spPr>
          <p:txBody>
            <a:bodyPr wrap="square" lIns="0" tIns="0" rIns="0" bIns="0" rtlCol="0"/>
            <a:lstStyle/>
            <a:p>
              <a:endParaRPr/>
            </a:p>
          </p:txBody>
        </p:sp>
        <p:pic>
          <p:nvPicPr>
            <p:cNvPr id="116" name="object 116"/>
            <p:cNvPicPr/>
            <p:nvPr/>
          </p:nvPicPr>
          <p:blipFill>
            <a:blip r:embed="rId66" cstate="print"/>
            <a:stretch>
              <a:fillRect/>
            </a:stretch>
          </p:blipFill>
          <p:spPr>
            <a:xfrm>
              <a:off x="7099875" y="3129931"/>
              <a:ext cx="135978" cy="208409"/>
            </a:xfrm>
            <a:prstGeom prst="rect">
              <a:avLst/>
            </a:prstGeom>
          </p:spPr>
        </p:pic>
      </p:grpSp>
      <p:grpSp>
        <p:nvGrpSpPr>
          <p:cNvPr id="117" name="object 117"/>
          <p:cNvGrpSpPr/>
          <p:nvPr/>
        </p:nvGrpSpPr>
        <p:grpSpPr>
          <a:xfrm>
            <a:off x="1231334" y="3450220"/>
            <a:ext cx="994410" cy="261620"/>
            <a:chOff x="1231334" y="3450220"/>
            <a:chExt cx="994410" cy="261620"/>
          </a:xfrm>
        </p:grpSpPr>
        <p:pic>
          <p:nvPicPr>
            <p:cNvPr id="118" name="object 118"/>
            <p:cNvPicPr/>
            <p:nvPr/>
          </p:nvPicPr>
          <p:blipFill>
            <a:blip r:embed="rId67" cstate="print"/>
            <a:stretch>
              <a:fillRect/>
            </a:stretch>
          </p:blipFill>
          <p:spPr>
            <a:xfrm>
              <a:off x="1231334" y="3505063"/>
              <a:ext cx="370754" cy="206217"/>
            </a:xfrm>
            <a:prstGeom prst="rect">
              <a:avLst/>
            </a:prstGeom>
          </p:spPr>
        </p:pic>
        <p:pic>
          <p:nvPicPr>
            <p:cNvPr id="119" name="object 119"/>
            <p:cNvPicPr/>
            <p:nvPr/>
          </p:nvPicPr>
          <p:blipFill>
            <a:blip r:embed="rId68" cstate="print"/>
            <a:stretch>
              <a:fillRect/>
            </a:stretch>
          </p:blipFill>
          <p:spPr>
            <a:xfrm>
              <a:off x="1634986" y="3505064"/>
              <a:ext cx="197447" cy="206217"/>
            </a:xfrm>
            <a:prstGeom prst="rect">
              <a:avLst/>
            </a:prstGeom>
          </p:spPr>
        </p:pic>
        <p:sp>
          <p:nvSpPr>
            <p:cNvPr id="120" name="object 120"/>
            <p:cNvSpPr/>
            <p:nvPr/>
          </p:nvSpPr>
          <p:spPr>
            <a:xfrm>
              <a:off x="1832434" y="3509449"/>
              <a:ext cx="278765" cy="201930"/>
            </a:xfrm>
            <a:custGeom>
              <a:avLst/>
              <a:gdLst/>
              <a:ahLst/>
              <a:cxnLst/>
              <a:rect l="l" t="t" r="r" b="b"/>
              <a:pathLst>
                <a:path w="278764" h="201929">
                  <a:moveTo>
                    <a:pt x="74598" y="0"/>
                  </a:moveTo>
                  <a:lnTo>
                    <a:pt x="0" y="0"/>
                  </a:lnTo>
                  <a:lnTo>
                    <a:pt x="0" y="4385"/>
                  </a:lnTo>
                  <a:lnTo>
                    <a:pt x="9732" y="6783"/>
                  </a:lnTo>
                  <a:lnTo>
                    <a:pt x="17016" y="12093"/>
                  </a:lnTo>
                  <a:lnTo>
                    <a:pt x="23439" y="22280"/>
                  </a:lnTo>
                  <a:lnTo>
                    <a:pt x="30704" y="39495"/>
                  </a:lnTo>
                  <a:lnTo>
                    <a:pt x="89950" y="201832"/>
                  </a:lnTo>
                  <a:lnTo>
                    <a:pt x="94337" y="201832"/>
                  </a:lnTo>
                  <a:lnTo>
                    <a:pt x="116591" y="140382"/>
                  </a:lnTo>
                  <a:lnTo>
                    <a:pt x="100916" y="140382"/>
                  </a:lnTo>
                  <a:lnTo>
                    <a:pt x="57052" y="28503"/>
                  </a:lnTo>
                  <a:lnTo>
                    <a:pt x="54977" y="22280"/>
                  </a:lnTo>
                  <a:lnTo>
                    <a:pt x="54859" y="8770"/>
                  </a:lnTo>
                  <a:lnTo>
                    <a:pt x="59245" y="6577"/>
                  </a:lnTo>
                  <a:lnTo>
                    <a:pt x="74598" y="4385"/>
                  </a:lnTo>
                  <a:lnTo>
                    <a:pt x="74598" y="0"/>
                  </a:lnTo>
                  <a:close/>
                </a:path>
                <a:path w="278764" h="201929">
                  <a:moveTo>
                    <a:pt x="171404" y="74576"/>
                  </a:moveTo>
                  <a:lnTo>
                    <a:pt x="140423" y="74576"/>
                  </a:lnTo>
                  <a:lnTo>
                    <a:pt x="188674" y="201832"/>
                  </a:lnTo>
                  <a:lnTo>
                    <a:pt x="193060" y="201832"/>
                  </a:lnTo>
                  <a:lnTo>
                    <a:pt x="209133" y="153424"/>
                  </a:lnTo>
                  <a:lnTo>
                    <a:pt x="212794" y="142574"/>
                  </a:lnTo>
                  <a:lnTo>
                    <a:pt x="197447" y="142574"/>
                  </a:lnTo>
                  <a:lnTo>
                    <a:pt x="171404" y="74576"/>
                  </a:lnTo>
                  <a:close/>
                </a:path>
                <a:path w="278764" h="201929">
                  <a:moveTo>
                    <a:pt x="278625" y="0"/>
                  </a:moveTo>
                  <a:lnTo>
                    <a:pt x="219379" y="0"/>
                  </a:lnTo>
                  <a:lnTo>
                    <a:pt x="219379" y="4385"/>
                  </a:lnTo>
                  <a:lnTo>
                    <a:pt x="229282" y="6132"/>
                  </a:lnTo>
                  <a:lnTo>
                    <a:pt x="236102" y="8496"/>
                  </a:lnTo>
                  <a:lnTo>
                    <a:pt x="240043" y="12093"/>
                  </a:lnTo>
                  <a:lnTo>
                    <a:pt x="241191" y="17026"/>
                  </a:lnTo>
                  <a:lnTo>
                    <a:pt x="241311" y="24118"/>
                  </a:lnTo>
                  <a:lnTo>
                    <a:pt x="239118" y="32888"/>
                  </a:lnTo>
                  <a:lnTo>
                    <a:pt x="234731" y="39495"/>
                  </a:lnTo>
                  <a:lnTo>
                    <a:pt x="197447" y="142574"/>
                  </a:lnTo>
                  <a:lnTo>
                    <a:pt x="212794" y="142574"/>
                  </a:lnTo>
                  <a:lnTo>
                    <a:pt x="221301" y="117360"/>
                  </a:lnTo>
                  <a:lnTo>
                    <a:pt x="234709" y="79651"/>
                  </a:lnTo>
                  <a:lnTo>
                    <a:pt x="254499" y="26310"/>
                  </a:lnTo>
                  <a:lnTo>
                    <a:pt x="278625" y="4385"/>
                  </a:lnTo>
                  <a:lnTo>
                    <a:pt x="278625" y="0"/>
                  </a:lnTo>
                  <a:close/>
                </a:path>
                <a:path w="278764" h="201929">
                  <a:moveTo>
                    <a:pt x="173321" y="0"/>
                  </a:moveTo>
                  <a:lnTo>
                    <a:pt x="92143" y="0"/>
                  </a:lnTo>
                  <a:lnTo>
                    <a:pt x="92143" y="4385"/>
                  </a:lnTo>
                  <a:lnTo>
                    <a:pt x="103109" y="5447"/>
                  </a:lnTo>
                  <a:lnTo>
                    <a:pt x="110786" y="9592"/>
                  </a:lnTo>
                  <a:lnTo>
                    <a:pt x="116817" y="18259"/>
                  </a:lnTo>
                  <a:lnTo>
                    <a:pt x="122848" y="32888"/>
                  </a:lnTo>
                  <a:lnTo>
                    <a:pt x="133814" y="57035"/>
                  </a:lnTo>
                  <a:lnTo>
                    <a:pt x="100916" y="140382"/>
                  </a:lnTo>
                  <a:lnTo>
                    <a:pt x="116591" y="140382"/>
                  </a:lnTo>
                  <a:lnTo>
                    <a:pt x="140423" y="74576"/>
                  </a:lnTo>
                  <a:lnTo>
                    <a:pt x="171404" y="74576"/>
                  </a:lnTo>
                  <a:lnTo>
                    <a:pt x="157969" y="39495"/>
                  </a:lnTo>
                  <a:lnTo>
                    <a:pt x="157969" y="37302"/>
                  </a:lnTo>
                  <a:lnTo>
                    <a:pt x="155776" y="30695"/>
                  </a:lnTo>
                  <a:lnTo>
                    <a:pt x="151389" y="24118"/>
                  </a:lnTo>
                  <a:lnTo>
                    <a:pt x="149196" y="17540"/>
                  </a:lnTo>
                  <a:lnTo>
                    <a:pt x="149196" y="15347"/>
                  </a:lnTo>
                  <a:lnTo>
                    <a:pt x="150807" y="10860"/>
                  </a:lnTo>
                  <a:lnTo>
                    <a:pt x="155362" y="7502"/>
                  </a:lnTo>
                  <a:lnTo>
                    <a:pt x="155152" y="7502"/>
                  </a:lnTo>
                  <a:lnTo>
                    <a:pt x="163075" y="5173"/>
                  </a:lnTo>
                  <a:lnTo>
                    <a:pt x="173321" y="4385"/>
                  </a:lnTo>
                  <a:lnTo>
                    <a:pt x="173321" y="0"/>
                  </a:lnTo>
                  <a:close/>
                </a:path>
              </a:pathLst>
            </a:custGeom>
            <a:solidFill>
              <a:srgbClr val="000000"/>
            </a:solidFill>
          </p:spPr>
          <p:txBody>
            <a:bodyPr wrap="square" lIns="0" tIns="0" rIns="0" bIns="0" rtlCol="0"/>
            <a:lstStyle/>
            <a:p>
              <a:endParaRPr/>
            </a:p>
          </p:txBody>
        </p:sp>
        <p:pic>
          <p:nvPicPr>
            <p:cNvPr id="121" name="object 121"/>
            <p:cNvPicPr/>
            <p:nvPr/>
          </p:nvPicPr>
          <p:blipFill>
            <a:blip r:embed="rId69" cstate="print"/>
            <a:stretch>
              <a:fillRect/>
            </a:stretch>
          </p:blipFill>
          <p:spPr>
            <a:xfrm>
              <a:off x="2135184" y="3450220"/>
              <a:ext cx="89950" cy="179877"/>
            </a:xfrm>
            <a:prstGeom prst="rect">
              <a:avLst/>
            </a:prstGeom>
          </p:spPr>
        </p:pic>
      </p:grpSp>
      <p:pic>
        <p:nvPicPr>
          <p:cNvPr id="122" name="object 122"/>
          <p:cNvPicPr/>
          <p:nvPr/>
        </p:nvPicPr>
        <p:blipFill>
          <a:blip r:embed="rId70" cstate="print"/>
          <a:stretch>
            <a:fillRect/>
          </a:stretch>
        </p:blipFill>
        <p:spPr>
          <a:xfrm>
            <a:off x="2530078" y="3502871"/>
            <a:ext cx="318102" cy="208409"/>
          </a:xfrm>
          <a:prstGeom prst="rect">
            <a:avLst/>
          </a:prstGeom>
        </p:spPr>
      </p:pic>
      <p:grpSp>
        <p:nvGrpSpPr>
          <p:cNvPr id="123" name="object 123"/>
          <p:cNvGrpSpPr/>
          <p:nvPr/>
        </p:nvGrpSpPr>
        <p:grpSpPr>
          <a:xfrm>
            <a:off x="3368118" y="3500678"/>
            <a:ext cx="509270" cy="210820"/>
            <a:chOff x="3368118" y="3500678"/>
            <a:chExt cx="509270" cy="210820"/>
          </a:xfrm>
        </p:grpSpPr>
        <p:pic>
          <p:nvPicPr>
            <p:cNvPr id="124" name="object 124"/>
            <p:cNvPicPr/>
            <p:nvPr/>
          </p:nvPicPr>
          <p:blipFill>
            <a:blip r:embed="rId71" cstate="print"/>
            <a:stretch>
              <a:fillRect/>
            </a:stretch>
          </p:blipFill>
          <p:spPr>
            <a:xfrm>
              <a:off x="3368118" y="3500678"/>
              <a:ext cx="120655" cy="210602"/>
            </a:xfrm>
            <a:prstGeom prst="rect">
              <a:avLst/>
            </a:prstGeom>
          </p:spPr>
        </p:pic>
        <p:pic>
          <p:nvPicPr>
            <p:cNvPr id="125" name="object 125"/>
            <p:cNvPicPr/>
            <p:nvPr/>
          </p:nvPicPr>
          <p:blipFill>
            <a:blip r:embed="rId72" cstate="print"/>
            <a:stretch>
              <a:fillRect/>
            </a:stretch>
          </p:blipFill>
          <p:spPr>
            <a:xfrm>
              <a:off x="3515092" y="3509448"/>
              <a:ext cx="129428" cy="199639"/>
            </a:xfrm>
            <a:prstGeom prst="rect">
              <a:avLst/>
            </a:prstGeom>
          </p:spPr>
        </p:pic>
        <p:sp>
          <p:nvSpPr>
            <p:cNvPr id="126" name="object 126"/>
            <p:cNvSpPr/>
            <p:nvPr/>
          </p:nvSpPr>
          <p:spPr>
            <a:xfrm>
              <a:off x="3679641" y="3678363"/>
              <a:ext cx="33020" cy="33020"/>
            </a:xfrm>
            <a:custGeom>
              <a:avLst/>
              <a:gdLst/>
              <a:ahLst/>
              <a:cxnLst/>
              <a:rect l="l" t="t" r="r" b="b"/>
              <a:pathLst>
                <a:path w="33020" h="33020">
                  <a:moveTo>
                    <a:pt x="26318" y="0"/>
                  </a:moveTo>
                  <a:lnTo>
                    <a:pt x="17545" y="0"/>
                  </a:lnTo>
                  <a:lnTo>
                    <a:pt x="8772" y="0"/>
                  </a:lnTo>
                  <a:lnTo>
                    <a:pt x="0" y="6577"/>
                  </a:lnTo>
                  <a:lnTo>
                    <a:pt x="0" y="24118"/>
                  </a:lnTo>
                  <a:lnTo>
                    <a:pt x="8772" y="32917"/>
                  </a:lnTo>
                  <a:lnTo>
                    <a:pt x="26318" y="32917"/>
                  </a:lnTo>
                  <a:lnTo>
                    <a:pt x="32898" y="24118"/>
                  </a:lnTo>
                  <a:lnTo>
                    <a:pt x="32898" y="6577"/>
                  </a:lnTo>
                  <a:lnTo>
                    <a:pt x="26318" y="0"/>
                  </a:lnTo>
                  <a:close/>
                </a:path>
              </a:pathLst>
            </a:custGeom>
            <a:solidFill>
              <a:srgbClr val="000000"/>
            </a:solidFill>
          </p:spPr>
          <p:txBody>
            <a:bodyPr wrap="square" lIns="0" tIns="0" rIns="0" bIns="0" rtlCol="0"/>
            <a:lstStyle/>
            <a:p>
              <a:endParaRPr/>
            </a:p>
          </p:txBody>
        </p:sp>
        <p:pic>
          <p:nvPicPr>
            <p:cNvPr id="127" name="object 127"/>
            <p:cNvPicPr/>
            <p:nvPr/>
          </p:nvPicPr>
          <p:blipFill>
            <a:blip r:embed="rId73" cstate="print"/>
            <a:stretch>
              <a:fillRect/>
            </a:stretch>
          </p:blipFill>
          <p:spPr>
            <a:xfrm>
              <a:off x="3743244" y="3505063"/>
              <a:ext cx="133814" cy="201832"/>
            </a:xfrm>
            <a:prstGeom prst="rect">
              <a:avLst/>
            </a:prstGeom>
          </p:spPr>
        </p:pic>
      </p:grpSp>
      <p:grpSp>
        <p:nvGrpSpPr>
          <p:cNvPr id="128" name="object 128"/>
          <p:cNvGrpSpPr/>
          <p:nvPr/>
        </p:nvGrpSpPr>
        <p:grpSpPr>
          <a:xfrm>
            <a:off x="4247828" y="3500678"/>
            <a:ext cx="507365" cy="210820"/>
            <a:chOff x="4247828" y="3500678"/>
            <a:chExt cx="507365" cy="210820"/>
          </a:xfrm>
        </p:grpSpPr>
        <p:pic>
          <p:nvPicPr>
            <p:cNvPr id="129" name="object 129"/>
            <p:cNvPicPr/>
            <p:nvPr/>
          </p:nvPicPr>
          <p:blipFill>
            <a:blip r:embed="rId74" cstate="print"/>
            <a:stretch>
              <a:fillRect/>
            </a:stretch>
          </p:blipFill>
          <p:spPr>
            <a:xfrm>
              <a:off x="4247828" y="3502871"/>
              <a:ext cx="131592" cy="208409"/>
            </a:xfrm>
            <a:prstGeom prst="rect">
              <a:avLst/>
            </a:prstGeom>
          </p:spPr>
        </p:pic>
        <p:pic>
          <p:nvPicPr>
            <p:cNvPr id="130" name="object 130"/>
            <p:cNvPicPr/>
            <p:nvPr/>
          </p:nvPicPr>
          <p:blipFill>
            <a:blip r:embed="rId75" cstate="print"/>
            <a:stretch>
              <a:fillRect/>
            </a:stretch>
          </p:blipFill>
          <p:spPr>
            <a:xfrm>
              <a:off x="4399305" y="3500678"/>
              <a:ext cx="120480" cy="210602"/>
            </a:xfrm>
            <a:prstGeom prst="rect">
              <a:avLst/>
            </a:prstGeom>
          </p:spPr>
        </p:pic>
        <p:sp>
          <p:nvSpPr>
            <p:cNvPr id="131" name="object 131"/>
            <p:cNvSpPr/>
            <p:nvPr/>
          </p:nvSpPr>
          <p:spPr>
            <a:xfrm>
              <a:off x="4559263" y="3678363"/>
              <a:ext cx="35560" cy="33020"/>
            </a:xfrm>
            <a:custGeom>
              <a:avLst/>
              <a:gdLst/>
              <a:ahLst/>
              <a:cxnLst/>
              <a:rect l="l" t="t" r="r" b="b"/>
              <a:pathLst>
                <a:path w="35560" h="33020">
                  <a:moveTo>
                    <a:pt x="26318" y="0"/>
                  </a:moveTo>
                  <a:lnTo>
                    <a:pt x="17545" y="0"/>
                  </a:lnTo>
                  <a:lnTo>
                    <a:pt x="8772" y="0"/>
                  </a:lnTo>
                  <a:lnTo>
                    <a:pt x="0" y="6577"/>
                  </a:lnTo>
                  <a:lnTo>
                    <a:pt x="0" y="24118"/>
                  </a:lnTo>
                  <a:lnTo>
                    <a:pt x="8772" y="32917"/>
                  </a:lnTo>
                  <a:lnTo>
                    <a:pt x="26318" y="32917"/>
                  </a:lnTo>
                  <a:lnTo>
                    <a:pt x="35091" y="24118"/>
                  </a:lnTo>
                  <a:lnTo>
                    <a:pt x="35091" y="6577"/>
                  </a:lnTo>
                  <a:lnTo>
                    <a:pt x="26318" y="0"/>
                  </a:lnTo>
                  <a:close/>
                </a:path>
              </a:pathLst>
            </a:custGeom>
            <a:solidFill>
              <a:srgbClr val="000000"/>
            </a:solidFill>
          </p:spPr>
          <p:txBody>
            <a:bodyPr wrap="square" lIns="0" tIns="0" rIns="0" bIns="0" rtlCol="0"/>
            <a:lstStyle/>
            <a:p>
              <a:endParaRPr/>
            </a:p>
          </p:txBody>
        </p:sp>
        <p:pic>
          <p:nvPicPr>
            <p:cNvPr id="132" name="object 132"/>
            <p:cNvPicPr/>
            <p:nvPr/>
          </p:nvPicPr>
          <p:blipFill>
            <a:blip r:embed="rId76" cstate="print"/>
            <a:stretch>
              <a:fillRect/>
            </a:stretch>
          </p:blipFill>
          <p:spPr>
            <a:xfrm>
              <a:off x="4625060" y="3502871"/>
              <a:ext cx="129545" cy="208409"/>
            </a:xfrm>
            <a:prstGeom prst="rect">
              <a:avLst/>
            </a:prstGeom>
          </p:spPr>
        </p:pic>
      </p:grpSp>
      <p:grpSp>
        <p:nvGrpSpPr>
          <p:cNvPr id="133" name="object 133"/>
          <p:cNvGrpSpPr/>
          <p:nvPr/>
        </p:nvGrpSpPr>
        <p:grpSpPr>
          <a:xfrm>
            <a:off x="5050834" y="3502871"/>
            <a:ext cx="507365" cy="208915"/>
            <a:chOff x="5050834" y="3502871"/>
            <a:chExt cx="507365" cy="208915"/>
          </a:xfrm>
        </p:grpSpPr>
        <p:pic>
          <p:nvPicPr>
            <p:cNvPr id="134" name="object 134"/>
            <p:cNvPicPr/>
            <p:nvPr/>
          </p:nvPicPr>
          <p:blipFill>
            <a:blip r:embed="rId77" cstate="print"/>
            <a:stretch>
              <a:fillRect/>
            </a:stretch>
          </p:blipFill>
          <p:spPr>
            <a:xfrm>
              <a:off x="5050834" y="3502871"/>
              <a:ext cx="129253" cy="208409"/>
            </a:xfrm>
            <a:prstGeom prst="rect">
              <a:avLst/>
            </a:prstGeom>
          </p:spPr>
        </p:pic>
        <p:pic>
          <p:nvPicPr>
            <p:cNvPr id="135" name="object 135"/>
            <p:cNvPicPr/>
            <p:nvPr/>
          </p:nvPicPr>
          <p:blipFill>
            <a:blip r:embed="rId78" cstate="print"/>
            <a:stretch>
              <a:fillRect/>
            </a:stretch>
          </p:blipFill>
          <p:spPr>
            <a:xfrm>
              <a:off x="5206406" y="3505063"/>
              <a:ext cx="116386" cy="206217"/>
            </a:xfrm>
            <a:prstGeom prst="rect">
              <a:avLst/>
            </a:prstGeom>
          </p:spPr>
        </p:pic>
        <p:sp>
          <p:nvSpPr>
            <p:cNvPr id="136" name="object 136"/>
            <p:cNvSpPr/>
            <p:nvPr/>
          </p:nvSpPr>
          <p:spPr>
            <a:xfrm>
              <a:off x="5362270" y="3678363"/>
              <a:ext cx="33655" cy="33020"/>
            </a:xfrm>
            <a:custGeom>
              <a:avLst/>
              <a:gdLst/>
              <a:ahLst/>
              <a:cxnLst/>
              <a:rect l="l" t="t" r="r" b="b"/>
              <a:pathLst>
                <a:path w="33654" h="33020">
                  <a:moveTo>
                    <a:pt x="24271" y="0"/>
                  </a:moveTo>
                  <a:lnTo>
                    <a:pt x="15498" y="0"/>
                  </a:lnTo>
                  <a:lnTo>
                    <a:pt x="6725" y="0"/>
                  </a:lnTo>
                  <a:lnTo>
                    <a:pt x="0" y="6577"/>
                  </a:lnTo>
                  <a:lnTo>
                    <a:pt x="0" y="24118"/>
                  </a:lnTo>
                  <a:lnTo>
                    <a:pt x="6725" y="32917"/>
                  </a:lnTo>
                  <a:lnTo>
                    <a:pt x="24271" y="32917"/>
                  </a:lnTo>
                  <a:lnTo>
                    <a:pt x="33044" y="24118"/>
                  </a:lnTo>
                  <a:lnTo>
                    <a:pt x="33044" y="6577"/>
                  </a:lnTo>
                  <a:lnTo>
                    <a:pt x="24271" y="0"/>
                  </a:lnTo>
                  <a:close/>
                </a:path>
              </a:pathLst>
            </a:custGeom>
            <a:solidFill>
              <a:srgbClr val="000000"/>
            </a:solidFill>
          </p:spPr>
          <p:txBody>
            <a:bodyPr wrap="square" lIns="0" tIns="0" rIns="0" bIns="0" rtlCol="0"/>
            <a:lstStyle/>
            <a:p>
              <a:endParaRPr/>
            </a:p>
          </p:txBody>
        </p:sp>
        <p:pic>
          <p:nvPicPr>
            <p:cNvPr id="137" name="object 137"/>
            <p:cNvPicPr/>
            <p:nvPr/>
          </p:nvPicPr>
          <p:blipFill>
            <a:blip r:embed="rId79" cstate="print"/>
            <a:stretch>
              <a:fillRect/>
            </a:stretch>
          </p:blipFill>
          <p:spPr>
            <a:xfrm>
              <a:off x="5426019" y="3505063"/>
              <a:ext cx="131592" cy="201832"/>
            </a:xfrm>
            <a:prstGeom prst="rect">
              <a:avLst/>
            </a:prstGeom>
          </p:spPr>
        </p:pic>
      </p:grpSp>
      <p:grpSp>
        <p:nvGrpSpPr>
          <p:cNvPr id="138" name="object 138"/>
          <p:cNvGrpSpPr/>
          <p:nvPr/>
        </p:nvGrpSpPr>
        <p:grpSpPr>
          <a:xfrm>
            <a:off x="5886593" y="3500678"/>
            <a:ext cx="511175" cy="210820"/>
            <a:chOff x="5886593" y="3500678"/>
            <a:chExt cx="511175" cy="210820"/>
          </a:xfrm>
        </p:grpSpPr>
        <p:pic>
          <p:nvPicPr>
            <p:cNvPr id="139" name="object 139"/>
            <p:cNvPicPr/>
            <p:nvPr/>
          </p:nvPicPr>
          <p:blipFill>
            <a:blip r:embed="rId80" cstate="print"/>
            <a:stretch>
              <a:fillRect/>
            </a:stretch>
          </p:blipFill>
          <p:spPr>
            <a:xfrm>
              <a:off x="6033684" y="3509448"/>
              <a:ext cx="129253" cy="199639"/>
            </a:xfrm>
            <a:prstGeom prst="rect">
              <a:avLst/>
            </a:prstGeom>
          </p:spPr>
        </p:pic>
        <p:pic>
          <p:nvPicPr>
            <p:cNvPr id="140" name="object 140"/>
            <p:cNvPicPr/>
            <p:nvPr/>
          </p:nvPicPr>
          <p:blipFill>
            <a:blip r:embed="rId81" cstate="print"/>
            <a:stretch>
              <a:fillRect/>
            </a:stretch>
          </p:blipFill>
          <p:spPr>
            <a:xfrm>
              <a:off x="5886593" y="3500678"/>
              <a:ext cx="122819" cy="210602"/>
            </a:xfrm>
            <a:prstGeom prst="rect">
              <a:avLst/>
            </a:prstGeom>
          </p:spPr>
        </p:pic>
        <p:sp>
          <p:nvSpPr>
            <p:cNvPr id="141" name="object 141"/>
            <p:cNvSpPr/>
            <p:nvPr/>
          </p:nvSpPr>
          <p:spPr>
            <a:xfrm>
              <a:off x="6200367" y="3678363"/>
              <a:ext cx="33020" cy="33020"/>
            </a:xfrm>
            <a:custGeom>
              <a:avLst/>
              <a:gdLst/>
              <a:ahLst/>
              <a:cxnLst/>
              <a:rect l="l" t="t" r="r" b="b"/>
              <a:pathLst>
                <a:path w="33020" h="33020">
                  <a:moveTo>
                    <a:pt x="23979" y="0"/>
                  </a:moveTo>
                  <a:lnTo>
                    <a:pt x="15206" y="0"/>
                  </a:lnTo>
                  <a:lnTo>
                    <a:pt x="6433" y="0"/>
                  </a:lnTo>
                  <a:lnTo>
                    <a:pt x="0" y="6577"/>
                  </a:lnTo>
                  <a:lnTo>
                    <a:pt x="0" y="24118"/>
                  </a:lnTo>
                  <a:lnTo>
                    <a:pt x="6433" y="32917"/>
                  </a:lnTo>
                  <a:lnTo>
                    <a:pt x="23979" y="32917"/>
                  </a:lnTo>
                  <a:lnTo>
                    <a:pt x="32751" y="24118"/>
                  </a:lnTo>
                  <a:lnTo>
                    <a:pt x="32751" y="6577"/>
                  </a:lnTo>
                  <a:lnTo>
                    <a:pt x="23979" y="0"/>
                  </a:lnTo>
                  <a:close/>
                </a:path>
              </a:pathLst>
            </a:custGeom>
            <a:solidFill>
              <a:srgbClr val="000000"/>
            </a:solidFill>
          </p:spPr>
          <p:txBody>
            <a:bodyPr wrap="square" lIns="0" tIns="0" rIns="0" bIns="0" rtlCol="0"/>
            <a:lstStyle/>
            <a:p>
              <a:endParaRPr/>
            </a:p>
          </p:txBody>
        </p:sp>
        <p:pic>
          <p:nvPicPr>
            <p:cNvPr id="142" name="object 142"/>
            <p:cNvPicPr/>
            <p:nvPr/>
          </p:nvPicPr>
          <p:blipFill>
            <a:blip r:embed="rId82" cstate="print"/>
            <a:stretch>
              <a:fillRect/>
            </a:stretch>
          </p:blipFill>
          <p:spPr>
            <a:xfrm>
              <a:off x="6261777" y="3505063"/>
              <a:ext cx="135978" cy="206217"/>
            </a:xfrm>
            <a:prstGeom prst="rect">
              <a:avLst/>
            </a:prstGeom>
          </p:spPr>
        </p:pic>
      </p:grpSp>
      <p:grpSp>
        <p:nvGrpSpPr>
          <p:cNvPr id="143" name="object 143"/>
          <p:cNvGrpSpPr/>
          <p:nvPr/>
        </p:nvGrpSpPr>
        <p:grpSpPr>
          <a:xfrm>
            <a:off x="6729076" y="3500678"/>
            <a:ext cx="495934" cy="210820"/>
            <a:chOff x="6729076" y="3500678"/>
            <a:chExt cx="495934" cy="210820"/>
          </a:xfrm>
        </p:grpSpPr>
        <p:pic>
          <p:nvPicPr>
            <p:cNvPr id="144" name="object 144"/>
            <p:cNvPicPr/>
            <p:nvPr/>
          </p:nvPicPr>
          <p:blipFill>
            <a:blip r:embed="rId83" cstate="print"/>
            <a:stretch>
              <a:fillRect/>
            </a:stretch>
          </p:blipFill>
          <p:spPr>
            <a:xfrm>
              <a:off x="6729076" y="3505063"/>
              <a:ext cx="116093" cy="206217"/>
            </a:xfrm>
            <a:prstGeom prst="rect">
              <a:avLst/>
            </a:prstGeom>
          </p:spPr>
        </p:pic>
        <p:pic>
          <p:nvPicPr>
            <p:cNvPr id="145" name="object 145"/>
            <p:cNvPicPr/>
            <p:nvPr/>
          </p:nvPicPr>
          <p:blipFill>
            <a:blip r:embed="rId84" cstate="print"/>
            <a:stretch>
              <a:fillRect/>
            </a:stretch>
          </p:blipFill>
          <p:spPr>
            <a:xfrm>
              <a:off x="6875875" y="3505063"/>
              <a:ext cx="133931" cy="201832"/>
            </a:xfrm>
            <a:prstGeom prst="rect">
              <a:avLst/>
            </a:prstGeom>
          </p:spPr>
        </p:pic>
        <p:sp>
          <p:nvSpPr>
            <p:cNvPr id="146" name="object 146"/>
            <p:cNvSpPr/>
            <p:nvPr/>
          </p:nvSpPr>
          <p:spPr>
            <a:xfrm>
              <a:off x="7038465" y="3678363"/>
              <a:ext cx="33020" cy="33020"/>
            </a:xfrm>
            <a:custGeom>
              <a:avLst/>
              <a:gdLst/>
              <a:ahLst/>
              <a:cxnLst/>
              <a:rect l="l" t="t" r="r" b="b"/>
              <a:pathLst>
                <a:path w="33020" h="33020">
                  <a:moveTo>
                    <a:pt x="23979" y="0"/>
                  </a:moveTo>
                  <a:lnTo>
                    <a:pt x="15206" y="0"/>
                  </a:lnTo>
                  <a:lnTo>
                    <a:pt x="6433" y="0"/>
                  </a:lnTo>
                  <a:lnTo>
                    <a:pt x="0" y="6577"/>
                  </a:lnTo>
                  <a:lnTo>
                    <a:pt x="0" y="24118"/>
                  </a:lnTo>
                  <a:lnTo>
                    <a:pt x="6433" y="32917"/>
                  </a:lnTo>
                  <a:lnTo>
                    <a:pt x="23979" y="32917"/>
                  </a:lnTo>
                  <a:lnTo>
                    <a:pt x="32751" y="24118"/>
                  </a:lnTo>
                  <a:lnTo>
                    <a:pt x="32751" y="6577"/>
                  </a:lnTo>
                  <a:lnTo>
                    <a:pt x="23979" y="0"/>
                  </a:lnTo>
                  <a:close/>
                </a:path>
              </a:pathLst>
            </a:custGeom>
            <a:solidFill>
              <a:srgbClr val="000000"/>
            </a:solidFill>
          </p:spPr>
          <p:txBody>
            <a:bodyPr wrap="square" lIns="0" tIns="0" rIns="0" bIns="0" rtlCol="0"/>
            <a:lstStyle/>
            <a:p>
              <a:endParaRPr/>
            </a:p>
          </p:txBody>
        </p:sp>
        <p:pic>
          <p:nvPicPr>
            <p:cNvPr id="147" name="object 147"/>
            <p:cNvPicPr/>
            <p:nvPr/>
          </p:nvPicPr>
          <p:blipFill>
            <a:blip r:embed="rId85" cstate="print"/>
            <a:stretch>
              <a:fillRect/>
            </a:stretch>
          </p:blipFill>
          <p:spPr>
            <a:xfrm>
              <a:off x="7101922" y="3500678"/>
              <a:ext cx="122819" cy="210602"/>
            </a:xfrm>
            <a:prstGeom prst="rect">
              <a:avLst/>
            </a:prstGeom>
          </p:spPr>
        </p:pic>
      </p:grpSp>
      <p:grpSp>
        <p:nvGrpSpPr>
          <p:cNvPr id="148" name="object 148"/>
          <p:cNvGrpSpPr/>
          <p:nvPr/>
        </p:nvGrpSpPr>
        <p:grpSpPr>
          <a:xfrm>
            <a:off x="1490206" y="3823160"/>
            <a:ext cx="483234" cy="263525"/>
            <a:chOff x="1490206" y="3823160"/>
            <a:chExt cx="483234" cy="263525"/>
          </a:xfrm>
        </p:grpSpPr>
        <p:pic>
          <p:nvPicPr>
            <p:cNvPr id="149" name="object 149"/>
            <p:cNvPicPr/>
            <p:nvPr/>
          </p:nvPicPr>
          <p:blipFill>
            <a:blip r:embed="rId86" cstate="print"/>
            <a:stretch>
              <a:fillRect/>
            </a:stretch>
          </p:blipFill>
          <p:spPr>
            <a:xfrm>
              <a:off x="1490206" y="3878003"/>
              <a:ext cx="133814" cy="208409"/>
            </a:xfrm>
            <a:prstGeom prst="rect">
              <a:avLst/>
            </a:prstGeom>
          </p:spPr>
        </p:pic>
        <p:pic>
          <p:nvPicPr>
            <p:cNvPr id="150" name="object 150"/>
            <p:cNvPicPr/>
            <p:nvPr/>
          </p:nvPicPr>
          <p:blipFill>
            <a:blip r:embed="rId87" cstate="print"/>
            <a:stretch>
              <a:fillRect/>
            </a:stretch>
          </p:blipFill>
          <p:spPr>
            <a:xfrm>
              <a:off x="1654755" y="3878003"/>
              <a:ext cx="201804" cy="208409"/>
            </a:xfrm>
            <a:prstGeom prst="rect">
              <a:avLst/>
            </a:prstGeom>
          </p:spPr>
        </p:pic>
        <p:pic>
          <p:nvPicPr>
            <p:cNvPr id="151" name="object 151"/>
            <p:cNvPicPr/>
            <p:nvPr/>
          </p:nvPicPr>
          <p:blipFill>
            <a:blip r:embed="rId88" cstate="print"/>
            <a:stretch>
              <a:fillRect/>
            </a:stretch>
          </p:blipFill>
          <p:spPr>
            <a:xfrm>
              <a:off x="1880713" y="3823160"/>
              <a:ext cx="92143" cy="182069"/>
            </a:xfrm>
            <a:prstGeom prst="rect">
              <a:avLst/>
            </a:prstGeom>
          </p:spPr>
        </p:pic>
      </p:grpSp>
      <p:pic>
        <p:nvPicPr>
          <p:cNvPr id="152" name="object 152"/>
          <p:cNvPicPr/>
          <p:nvPr/>
        </p:nvPicPr>
        <p:blipFill>
          <a:blip r:embed="rId89" cstate="print"/>
          <a:stretch>
            <a:fillRect/>
          </a:stretch>
        </p:blipFill>
        <p:spPr>
          <a:xfrm>
            <a:off x="2530078" y="3875810"/>
            <a:ext cx="318102" cy="210602"/>
          </a:xfrm>
          <a:prstGeom prst="rect">
            <a:avLst/>
          </a:prstGeom>
        </p:spPr>
      </p:pic>
      <p:grpSp>
        <p:nvGrpSpPr>
          <p:cNvPr id="153" name="object 153"/>
          <p:cNvGrpSpPr/>
          <p:nvPr/>
        </p:nvGrpSpPr>
        <p:grpSpPr>
          <a:xfrm>
            <a:off x="3368118" y="3875810"/>
            <a:ext cx="500380" cy="210820"/>
            <a:chOff x="3368118" y="3875810"/>
            <a:chExt cx="500380" cy="210820"/>
          </a:xfrm>
        </p:grpSpPr>
        <p:pic>
          <p:nvPicPr>
            <p:cNvPr id="154" name="object 154"/>
            <p:cNvPicPr/>
            <p:nvPr/>
          </p:nvPicPr>
          <p:blipFill>
            <a:blip r:embed="rId90" cstate="print"/>
            <a:stretch>
              <a:fillRect/>
            </a:stretch>
          </p:blipFill>
          <p:spPr>
            <a:xfrm>
              <a:off x="3368118" y="3875810"/>
              <a:ext cx="282982" cy="210602"/>
            </a:xfrm>
            <a:prstGeom prst="rect">
              <a:avLst/>
            </a:prstGeom>
          </p:spPr>
        </p:pic>
        <p:sp>
          <p:nvSpPr>
            <p:cNvPr id="155" name="object 155"/>
            <p:cNvSpPr/>
            <p:nvPr/>
          </p:nvSpPr>
          <p:spPr>
            <a:xfrm>
              <a:off x="3679641" y="4051302"/>
              <a:ext cx="33020" cy="33020"/>
            </a:xfrm>
            <a:custGeom>
              <a:avLst/>
              <a:gdLst/>
              <a:ahLst/>
              <a:cxnLst/>
              <a:rect l="l" t="t" r="r" b="b"/>
              <a:pathLst>
                <a:path w="33020" h="33020">
                  <a:moveTo>
                    <a:pt x="26318" y="0"/>
                  </a:moveTo>
                  <a:lnTo>
                    <a:pt x="17545" y="0"/>
                  </a:lnTo>
                  <a:lnTo>
                    <a:pt x="8772" y="0"/>
                  </a:lnTo>
                  <a:lnTo>
                    <a:pt x="0" y="8770"/>
                  </a:lnTo>
                  <a:lnTo>
                    <a:pt x="0" y="26310"/>
                  </a:lnTo>
                  <a:lnTo>
                    <a:pt x="8772" y="32917"/>
                  </a:lnTo>
                  <a:lnTo>
                    <a:pt x="26318" y="32917"/>
                  </a:lnTo>
                  <a:lnTo>
                    <a:pt x="32898" y="26310"/>
                  </a:lnTo>
                  <a:lnTo>
                    <a:pt x="32898" y="8770"/>
                  </a:lnTo>
                  <a:lnTo>
                    <a:pt x="26318" y="0"/>
                  </a:lnTo>
                  <a:close/>
                </a:path>
              </a:pathLst>
            </a:custGeom>
            <a:solidFill>
              <a:srgbClr val="000000"/>
            </a:solidFill>
          </p:spPr>
          <p:txBody>
            <a:bodyPr wrap="square" lIns="0" tIns="0" rIns="0" bIns="0" rtlCol="0"/>
            <a:lstStyle/>
            <a:p>
              <a:endParaRPr/>
            </a:p>
          </p:txBody>
        </p:sp>
        <p:pic>
          <p:nvPicPr>
            <p:cNvPr id="156" name="object 156"/>
            <p:cNvPicPr/>
            <p:nvPr/>
          </p:nvPicPr>
          <p:blipFill>
            <a:blip r:embed="rId91" cstate="print"/>
            <a:stretch>
              <a:fillRect/>
            </a:stretch>
          </p:blipFill>
          <p:spPr>
            <a:xfrm>
              <a:off x="3752017" y="3878002"/>
              <a:ext cx="116269" cy="208409"/>
            </a:xfrm>
            <a:prstGeom prst="rect">
              <a:avLst/>
            </a:prstGeom>
          </p:spPr>
        </p:pic>
      </p:grpSp>
      <p:grpSp>
        <p:nvGrpSpPr>
          <p:cNvPr id="157" name="object 157"/>
          <p:cNvGrpSpPr/>
          <p:nvPr/>
        </p:nvGrpSpPr>
        <p:grpSpPr>
          <a:xfrm>
            <a:off x="4247828" y="3873617"/>
            <a:ext cx="509270" cy="213360"/>
            <a:chOff x="4247828" y="3873617"/>
            <a:chExt cx="509270" cy="213360"/>
          </a:xfrm>
        </p:grpSpPr>
        <p:pic>
          <p:nvPicPr>
            <p:cNvPr id="158" name="object 158"/>
            <p:cNvPicPr/>
            <p:nvPr/>
          </p:nvPicPr>
          <p:blipFill>
            <a:blip r:embed="rId92" cstate="print"/>
            <a:stretch>
              <a:fillRect/>
            </a:stretch>
          </p:blipFill>
          <p:spPr>
            <a:xfrm>
              <a:off x="4247828" y="3875810"/>
              <a:ext cx="131592" cy="210602"/>
            </a:xfrm>
            <a:prstGeom prst="rect">
              <a:avLst/>
            </a:prstGeom>
          </p:spPr>
        </p:pic>
        <p:pic>
          <p:nvPicPr>
            <p:cNvPr id="159" name="object 159"/>
            <p:cNvPicPr/>
            <p:nvPr/>
          </p:nvPicPr>
          <p:blipFill>
            <a:blip r:embed="rId93" cstate="print"/>
            <a:stretch>
              <a:fillRect/>
            </a:stretch>
          </p:blipFill>
          <p:spPr>
            <a:xfrm>
              <a:off x="4399305" y="3873617"/>
              <a:ext cx="120480" cy="212794"/>
            </a:xfrm>
            <a:prstGeom prst="rect">
              <a:avLst/>
            </a:prstGeom>
          </p:spPr>
        </p:pic>
        <p:sp>
          <p:nvSpPr>
            <p:cNvPr id="160" name="object 160"/>
            <p:cNvSpPr/>
            <p:nvPr/>
          </p:nvSpPr>
          <p:spPr>
            <a:xfrm>
              <a:off x="4559263" y="4051302"/>
              <a:ext cx="35560" cy="33020"/>
            </a:xfrm>
            <a:custGeom>
              <a:avLst/>
              <a:gdLst/>
              <a:ahLst/>
              <a:cxnLst/>
              <a:rect l="l" t="t" r="r" b="b"/>
              <a:pathLst>
                <a:path w="35560" h="33020">
                  <a:moveTo>
                    <a:pt x="26318" y="0"/>
                  </a:moveTo>
                  <a:lnTo>
                    <a:pt x="17545" y="0"/>
                  </a:lnTo>
                  <a:lnTo>
                    <a:pt x="8772" y="0"/>
                  </a:lnTo>
                  <a:lnTo>
                    <a:pt x="0" y="8770"/>
                  </a:lnTo>
                  <a:lnTo>
                    <a:pt x="0" y="26310"/>
                  </a:lnTo>
                  <a:lnTo>
                    <a:pt x="8772" y="32917"/>
                  </a:lnTo>
                  <a:lnTo>
                    <a:pt x="26318" y="32917"/>
                  </a:lnTo>
                  <a:lnTo>
                    <a:pt x="35091" y="26310"/>
                  </a:lnTo>
                  <a:lnTo>
                    <a:pt x="35091" y="8770"/>
                  </a:lnTo>
                  <a:lnTo>
                    <a:pt x="26318" y="0"/>
                  </a:lnTo>
                  <a:close/>
                </a:path>
              </a:pathLst>
            </a:custGeom>
            <a:solidFill>
              <a:srgbClr val="000000"/>
            </a:solidFill>
          </p:spPr>
          <p:txBody>
            <a:bodyPr wrap="square" lIns="0" tIns="0" rIns="0" bIns="0" rtlCol="0"/>
            <a:lstStyle/>
            <a:p>
              <a:endParaRPr/>
            </a:p>
          </p:txBody>
        </p:sp>
        <p:pic>
          <p:nvPicPr>
            <p:cNvPr id="161" name="object 161"/>
            <p:cNvPicPr/>
            <p:nvPr/>
          </p:nvPicPr>
          <p:blipFill>
            <a:blip r:embed="rId94" cstate="print"/>
            <a:stretch>
              <a:fillRect/>
            </a:stretch>
          </p:blipFill>
          <p:spPr>
            <a:xfrm>
              <a:off x="4623013" y="3878002"/>
              <a:ext cx="133639" cy="204024"/>
            </a:xfrm>
            <a:prstGeom prst="rect">
              <a:avLst/>
            </a:prstGeom>
          </p:spPr>
        </p:pic>
      </p:grpSp>
      <p:grpSp>
        <p:nvGrpSpPr>
          <p:cNvPr id="162" name="object 162"/>
          <p:cNvGrpSpPr/>
          <p:nvPr/>
        </p:nvGrpSpPr>
        <p:grpSpPr>
          <a:xfrm>
            <a:off x="5050834" y="3875810"/>
            <a:ext cx="500380" cy="213360"/>
            <a:chOff x="5050834" y="3875810"/>
            <a:chExt cx="500380" cy="213360"/>
          </a:xfrm>
        </p:grpSpPr>
        <p:pic>
          <p:nvPicPr>
            <p:cNvPr id="163" name="object 163"/>
            <p:cNvPicPr/>
            <p:nvPr/>
          </p:nvPicPr>
          <p:blipFill>
            <a:blip r:embed="rId95" cstate="print"/>
            <a:stretch>
              <a:fillRect/>
            </a:stretch>
          </p:blipFill>
          <p:spPr>
            <a:xfrm>
              <a:off x="5050834" y="3875810"/>
              <a:ext cx="129253" cy="210602"/>
            </a:xfrm>
            <a:prstGeom prst="rect">
              <a:avLst/>
            </a:prstGeom>
          </p:spPr>
        </p:pic>
        <p:pic>
          <p:nvPicPr>
            <p:cNvPr id="164" name="object 164"/>
            <p:cNvPicPr/>
            <p:nvPr/>
          </p:nvPicPr>
          <p:blipFill>
            <a:blip r:embed="rId96" cstate="print"/>
            <a:stretch>
              <a:fillRect/>
            </a:stretch>
          </p:blipFill>
          <p:spPr>
            <a:xfrm>
              <a:off x="5199972" y="3878002"/>
              <a:ext cx="127206" cy="210602"/>
            </a:xfrm>
            <a:prstGeom prst="rect">
              <a:avLst/>
            </a:prstGeom>
          </p:spPr>
        </p:pic>
        <p:sp>
          <p:nvSpPr>
            <p:cNvPr id="165" name="object 165"/>
            <p:cNvSpPr/>
            <p:nvPr/>
          </p:nvSpPr>
          <p:spPr>
            <a:xfrm>
              <a:off x="5362270" y="4051302"/>
              <a:ext cx="33655" cy="33020"/>
            </a:xfrm>
            <a:custGeom>
              <a:avLst/>
              <a:gdLst/>
              <a:ahLst/>
              <a:cxnLst/>
              <a:rect l="l" t="t" r="r" b="b"/>
              <a:pathLst>
                <a:path w="33654" h="33020">
                  <a:moveTo>
                    <a:pt x="24271" y="0"/>
                  </a:moveTo>
                  <a:lnTo>
                    <a:pt x="15498" y="0"/>
                  </a:lnTo>
                  <a:lnTo>
                    <a:pt x="6725" y="0"/>
                  </a:lnTo>
                  <a:lnTo>
                    <a:pt x="0" y="8770"/>
                  </a:lnTo>
                  <a:lnTo>
                    <a:pt x="0" y="26310"/>
                  </a:lnTo>
                  <a:lnTo>
                    <a:pt x="6725" y="32917"/>
                  </a:lnTo>
                  <a:lnTo>
                    <a:pt x="24271" y="32917"/>
                  </a:lnTo>
                  <a:lnTo>
                    <a:pt x="33044" y="26310"/>
                  </a:lnTo>
                  <a:lnTo>
                    <a:pt x="33044" y="8770"/>
                  </a:lnTo>
                  <a:lnTo>
                    <a:pt x="24271" y="0"/>
                  </a:lnTo>
                  <a:close/>
                </a:path>
              </a:pathLst>
            </a:custGeom>
            <a:solidFill>
              <a:srgbClr val="000000"/>
            </a:solidFill>
          </p:spPr>
          <p:txBody>
            <a:bodyPr wrap="square" lIns="0" tIns="0" rIns="0" bIns="0" rtlCol="0"/>
            <a:lstStyle/>
            <a:p>
              <a:endParaRPr/>
            </a:p>
          </p:txBody>
        </p:sp>
        <p:pic>
          <p:nvPicPr>
            <p:cNvPr id="166" name="object 166"/>
            <p:cNvPicPr/>
            <p:nvPr/>
          </p:nvPicPr>
          <p:blipFill>
            <a:blip r:embed="rId97" cstate="print"/>
            <a:stretch>
              <a:fillRect/>
            </a:stretch>
          </p:blipFill>
          <p:spPr>
            <a:xfrm>
              <a:off x="5421633" y="3882387"/>
              <a:ext cx="129253" cy="201832"/>
            </a:xfrm>
            <a:prstGeom prst="rect">
              <a:avLst/>
            </a:prstGeom>
          </p:spPr>
        </p:pic>
      </p:grpSp>
      <p:grpSp>
        <p:nvGrpSpPr>
          <p:cNvPr id="167" name="object 167"/>
          <p:cNvGrpSpPr/>
          <p:nvPr/>
        </p:nvGrpSpPr>
        <p:grpSpPr>
          <a:xfrm>
            <a:off x="5886593" y="3873617"/>
            <a:ext cx="346710" cy="213360"/>
            <a:chOff x="5886593" y="3873617"/>
            <a:chExt cx="346710" cy="213360"/>
          </a:xfrm>
        </p:grpSpPr>
        <p:pic>
          <p:nvPicPr>
            <p:cNvPr id="168" name="object 168"/>
            <p:cNvPicPr/>
            <p:nvPr/>
          </p:nvPicPr>
          <p:blipFill>
            <a:blip r:embed="rId98" cstate="print"/>
            <a:stretch>
              <a:fillRect/>
            </a:stretch>
          </p:blipFill>
          <p:spPr>
            <a:xfrm>
              <a:off x="5886593" y="3873617"/>
              <a:ext cx="122819" cy="212794"/>
            </a:xfrm>
            <a:prstGeom prst="rect">
              <a:avLst/>
            </a:prstGeom>
          </p:spPr>
        </p:pic>
        <p:pic>
          <p:nvPicPr>
            <p:cNvPr id="169" name="object 169"/>
            <p:cNvPicPr/>
            <p:nvPr/>
          </p:nvPicPr>
          <p:blipFill>
            <a:blip r:embed="rId99" cstate="print"/>
            <a:stretch>
              <a:fillRect/>
            </a:stretch>
          </p:blipFill>
          <p:spPr>
            <a:xfrm>
              <a:off x="6044503" y="3878002"/>
              <a:ext cx="118433" cy="208409"/>
            </a:xfrm>
            <a:prstGeom prst="rect">
              <a:avLst/>
            </a:prstGeom>
          </p:spPr>
        </p:pic>
        <p:sp>
          <p:nvSpPr>
            <p:cNvPr id="170" name="object 170"/>
            <p:cNvSpPr/>
            <p:nvPr/>
          </p:nvSpPr>
          <p:spPr>
            <a:xfrm>
              <a:off x="6200367" y="4051302"/>
              <a:ext cx="33020" cy="33020"/>
            </a:xfrm>
            <a:custGeom>
              <a:avLst/>
              <a:gdLst/>
              <a:ahLst/>
              <a:cxnLst/>
              <a:rect l="l" t="t" r="r" b="b"/>
              <a:pathLst>
                <a:path w="33020" h="33020">
                  <a:moveTo>
                    <a:pt x="23979" y="0"/>
                  </a:moveTo>
                  <a:lnTo>
                    <a:pt x="15206" y="0"/>
                  </a:lnTo>
                  <a:lnTo>
                    <a:pt x="6433" y="0"/>
                  </a:lnTo>
                  <a:lnTo>
                    <a:pt x="0" y="8770"/>
                  </a:lnTo>
                  <a:lnTo>
                    <a:pt x="0" y="26310"/>
                  </a:lnTo>
                  <a:lnTo>
                    <a:pt x="6433" y="32917"/>
                  </a:lnTo>
                  <a:lnTo>
                    <a:pt x="23979" y="32917"/>
                  </a:lnTo>
                  <a:lnTo>
                    <a:pt x="32751" y="26310"/>
                  </a:lnTo>
                  <a:lnTo>
                    <a:pt x="32751" y="8770"/>
                  </a:lnTo>
                  <a:lnTo>
                    <a:pt x="23979" y="0"/>
                  </a:lnTo>
                  <a:close/>
                </a:path>
              </a:pathLst>
            </a:custGeom>
            <a:solidFill>
              <a:srgbClr val="000000"/>
            </a:solidFill>
          </p:spPr>
          <p:txBody>
            <a:bodyPr wrap="square" lIns="0" tIns="0" rIns="0" bIns="0" rtlCol="0"/>
            <a:lstStyle/>
            <a:p>
              <a:endParaRPr/>
            </a:p>
          </p:txBody>
        </p:sp>
      </p:grpSp>
      <p:pic>
        <p:nvPicPr>
          <p:cNvPr id="171" name="object 171"/>
          <p:cNvPicPr/>
          <p:nvPr/>
        </p:nvPicPr>
        <p:blipFill>
          <a:blip r:embed="rId100" cstate="print"/>
          <a:stretch>
            <a:fillRect/>
          </a:stretch>
        </p:blipFill>
        <p:spPr>
          <a:xfrm>
            <a:off x="6288096" y="3878002"/>
            <a:ext cx="85388" cy="204024"/>
          </a:xfrm>
          <a:prstGeom prst="rect">
            <a:avLst/>
          </a:prstGeom>
        </p:spPr>
      </p:pic>
      <p:sp>
        <p:nvSpPr>
          <p:cNvPr id="172" name="object 172"/>
          <p:cNvSpPr/>
          <p:nvPr/>
        </p:nvSpPr>
        <p:spPr>
          <a:xfrm>
            <a:off x="5877819" y="4143448"/>
            <a:ext cx="527050" cy="0"/>
          </a:xfrm>
          <a:custGeom>
            <a:avLst/>
            <a:gdLst/>
            <a:ahLst/>
            <a:cxnLst/>
            <a:rect l="l" t="t" r="r" b="b"/>
            <a:pathLst>
              <a:path w="527050">
                <a:moveTo>
                  <a:pt x="0" y="0"/>
                </a:moveTo>
                <a:lnTo>
                  <a:pt x="0" y="0"/>
                </a:lnTo>
                <a:lnTo>
                  <a:pt x="526662" y="0"/>
                </a:lnTo>
              </a:path>
            </a:pathLst>
          </a:custGeom>
          <a:ln w="15356">
            <a:solidFill>
              <a:srgbClr val="000000"/>
            </a:solidFill>
          </a:ln>
        </p:spPr>
        <p:txBody>
          <a:bodyPr wrap="square" lIns="0" tIns="0" rIns="0" bIns="0" rtlCol="0"/>
          <a:lstStyle/>
          <a:p>
            <a:endParaRPr/>
          </a:p>
        </p:txBody>
      </p:sp>
      <p:grpSp>
        <p:nvGrpSpPr>
          <p:cNvPr id="173" name="object 173"/>
          <p:cNvGrpSpPr/>
          <p:nvPr/>
        </p:nvGrpSpPr>
        <p:grpSpPr>
          <a:xfrm>
            <a:off x="6729076" y="3878002"/>
            <a:ext cx="507365" cy="208915"/>
            <a:chOff x="6729076" y="3878002"/>
            <a:chExt cx="507365" cy="208915"/>
          </a:xfrm>
        </p:grpSpPr>
        <p:pic>
          <p:nvPicPr>
            <p:cNvPr id="174" name="object 174"/>
            <p:cNvPicPr/>
            <p:nvPr/>
          </p:nvPicPr>
          <p:blipFill>
            <a:blip r:embed="rId101" cstate="print"/>
            <a:stretch>
              <a:fillRect/>
            </a:stretch>
          </p:blipFill>
          <p:spPr>
            <a:xfrm>
              <a:off x="6729076" y="3878002"/>
              <a:ext cx="116093" cy="208409"/>
            </a:xfrm>
            <a:prstGeom prst="rect">
              <a:avLst/>
            </a:prstGeom>
          </p:spPr>
        </p:pic>
        <p:pic>
          <p:nvPicPr>
            <p:cNvPr id="175" name="object 175"/>
            <p:cNvPicPr/>
            <p:nvPr/>
          </p:nvPicPr>
          <p:blipFill>
            <a:blip r:embed="rId65" cstate="print"/>
            <a:stretch>
              <a:fillRect/>
            </a:stretch>
          </p:blipFill>
          <p:spPr>
            <a:xfrm>
              <a:off x="6871489" y="3882387"/>
              <a:ext cx="129545" cy="201832"/>
            </a:xfrm>
            <a:prstGeom prst="rect">
              <a:avLst/>
            </a:prstGeom>
          </p:spPr>
        </p:pic>
        <p:sp>
          <p:nvSpPr>
            <p:cNvPr id="176" name="object 176"/>
            <p:cNvSpPr/>
            <p:nvPr/>
          </p:nvSpPr>
          <p:spPr>
            <a:xfrm>
              <a:off x="7038465" y="4051302"/>
              <a:ext cx="33020" cy="33020"/>
            </a:xfrm>
            <a:custGeom>
              <a:avLst/>
              <a:gdLst/>
              <a:ahLst/>
              <a:cxnLst/>
              <a:rect l="l" t="t" r="r" b="b"/>
              <a:pathLst>
                <a:path w="33020" h="33020">
                  <a:moveTo>
                    <a:pt x="23979" y="0"/>
                  </a:moveTo>
                  <a:lnTo>
                    <a:pt x="15206" y="0"/>
                  </a:lnTo>
                  <a:lnTo>
                    <a:pt x="6433" y="0"/>
                  </a:lnTo>
                  <a:lnTo>
                    <a:pt x="0" y="8770"/>
                  </a:lnTo>
                  <a:lnTo>
                    <a:pt x="0" y="26310"/>
                  </a:lnTo>
                  <a:lnTo>
                    <a:pt x="6433" y="32917"/>
                  </a:lnTo>
                  <a:lnTo>
                    <a:pt x="23979" y="32917"/>
                  </a:lnTo>
                  <a:lnTo>
                    <a:pt x="32751" y="26310"/>
                  </a:lnTo>
                  <a:lnTo>
                    <a:pt x="32751" y="8770"/>
                  </a:lnTo>
                  <a:lnTo>
                    <a:pt x="23979" y="0"/>
                  </a:lnTo>
                  <a:close/>
                </a:path>
              </a:pathLst>
            </a:custGeom>
            <a:solidFill>
              <a:srgbClr val="000000"/>
            </a:solidFill>
          </p:spPr>
          <p:txBody>
            <a:bodyPr wrap="square" lIns="0" tIns="0" rIns="0" bIns="0" rtlCol="0"/>
            <a:lstStyle/>
            <a:p>
              <a:endParaRPr/>
            </a:p>
          </p:txBody>
        </p:sp>
        <p:pic>
          <p:nvPicPr>
            <p:cNvPr id="177" name="object 177"/>
            <p:cNvPicPr/>
            <p:nvPr/>
          </p:nvPicPr>
          <p:blipFill>
            <a:blip r:embed="rId102" cstate="print"/>
            <a:stretch>
              <a:fillRect/>
            </a:stretch>
          </p:blipFill>
          <p:spPr>
            <a:xfrm>
              <a:off x="7101922" y="3878002"/>
              <a:ext cx="133931" cy="204024"/>
            </a:xfrm>
            <a:prstGeom prst="rect">
              <a:avLst/>
            </a:prstGeom>
          </p:spPr>
        </p:pic>
      </p:grpSp>
      <p:sp>
        <p:nvSpPr>
          <p:cNvPr id="178" name="object 178"/>
          <p:cNvSpPr/>
          <p:nvPr/>
        </p:nvSpPr>
        <p:spPr>
          <a:xfrm>
            <a:off x="1367345" y="4250944"/>
            <a:ext cx="752475" cy="208915"/>
          </a:xfrm>
          <a:custGeom>
            <a:avLst/>
            <a:gdLst/>
            <a:ahLst/>
            <a:cxnLst/>
            <a:rect l="l" t="t" r="r" b="b"/>
            <a:pathLst>
              <a:path w="752475" h="208914">
                <a:moveTo>
                  <a:pt x="201841" y="98729"/>
                </a:moveTo>
                <a:lnTo>
                  <a:pt x="125044" y="98729"/>
                </a:lnTo>
                <a:lnTo>
                  <a:pt x="125044" y="103111"/>
                </a:lnTo>
                <a:lnTo>
                  <a:pt x="138201" y="103111"/>
                </a:lnTo>
                <a:lnTo>
                  <a:pt x="151371" y="109689"/>
                </a:lnTo>
                <a:lnTo>
                  <a:pt x="151371" y="177685"/>
                </a:lnTo>
                <a:lnTo>
                  <a:pt x="111887" y="197421"/>
                </a:lnTo>
                <a:lnTo>
                  <a:pt x="79184" y="191046"/>
                </a:lnTo>
                <a:lnTo>
                  <a:pt x="54292" y="172758"/>
                </a:lnTo>
                <a:lnTo>
                  <a:pt x="38455" y="143764"/>
                </a:lnTo>
                <a:lnTo>
                  <a:pt x="32905" y="105308"/>
                </a:lnTo>
                <a:lnTo>
                  <a:pt x="34480" y="85382"/>
                </a:lnTo>
                <a:lnTo>
                  <a:pt x="45859" y="48844"/>
                </a:lnTo>
                <a:lnTo>
                  <a:pt x="78701" y="19189"/>
                </a:lnTo>
                <a:lnTo>
                  <a:pt x="107505" y="13157"/>
                </a:lnTo>
                <a:lnTo>
                  <a:pt x="119900" y="14363"/>
                </a:lnTo>
                <a:lnTo>
                  <a:pt x="157226" y="36156"/>
                </a:lnTo>
                <a:lnTo>
                  <a:pt x="171107" y="63614"/>
                </a:lnTo>
                <a:lnTo>
                  <a:pt x="177685" y="63614"/>
                </a:lnTo>
                <a:lnTo>
                  <a:pt x="175488" y="0"/>
                </a:lnTo>
                <a:lnTo>
                  <a:pt x="168910" y="0"/>
                </a:lnTo>
                <a:lnTo>
                  <a:pt x="168910" y="6578"/>
                </a:lnTo>
                <a:lnTo>
                  <a:pt x="162331" y="10972"/>
                </a:lnTo>
                <a:lnTo>
                  <a:pt x="149174" y="10972"/>
                </a:lnTo>
                <a:lnTo>
                  <a:pt x="132727" y="5549"/>
                </a:lnTo>
                <a:lnTo>
                  <a:pt x="122859" y="2743"/>
                </a:lnTo>
                <a:lnTo>
                  <a:pt x="112979" y="762"/>
                </a:lnTo>
                <a:lnTo>
                  <a:pt x="103111" y="0"/>
                </a:lnTo>
                <a:lnTo>
                  <a:pt x="61087" y="8166"/>
                </a:lnTo>
                <a:lnTo>
                  <a:pt x="28524" y="30721"/>
                </a:lnTo>
                <a:lnTo>
                  <a:pt x="7480" y="64795"/>
                </a:lnTo>
                <a:lnTo>
                  <a:pt x="0" y="107492"/>
                </a:lnTo>
                <a:lnTo>
                  <a:pt x="1308" y="127685"/>
                </a:lnTo>
                <a:lnTo>
                  <a:pt x="24130" y="175501"/>
                </a:lnTo>
                <a:lnTo>
                  <a:pt x="59778" y="200177"/>
                </a:lnTo>
                <a:lnTo>
                  <a:pt x="105308" y="208419"/>
                </a:lnTo>
                <a:lnTo>
                  <a:pt x="126555" y="206527"/>
                </a:lnTo>
                <a:lnTo>
                  <a:pt x="148628" y="201549"/>
                </a:lnTo>
                <a:lnTo>
                  <a:pt x="168236" y="194513"/>
                </a:lnTo>
                <a:lnTo>
                  <a:pt x="182105" y="186461"/>
                </a:lnTo>
                <a:lnTo>
                  <a:pt x="182105" y="127228"/>
                </a:lnTo>
                <a:lnTo>
                  <a:pt x="182714" y="116370"/>
                </a:lnTo>
                <a:lnTo>
                  <a:pt x="185394" y="109410"/>
                </a:lnTo>
                <a:lnTo>
                  <a:pt x="191350" y="105333"/>
                </a:lnTo>
                <a:lnTo>
                  <a:pt x="201841" y="103111"/>
                </a:lnTo>
                <a:lnTo>
                  <a:pt x="201841" y="98729"/>
                </a:lnTo>
                <a:close/>
              </a:path>
              <a:path w="752475" h="208914">
                <a:moveTo>
                  <a:pt x="282981" y="199618"/>
                </a:moveTo>
                <a:lnTo>
                  <a:pt x="272161" y="197764"/>
                </a:lnTo>
                <a:lnTo>
                  <a:pt x="265442" y="194678"/>
                </a:lnTo>
                <a:lnTo>
                  <a:pt x="262013" y="189128"/>
                </a:lnTo>
                <a:lnTo>
                  <a:pt x="261061" y="179882"/>
                </a:lnTo>
                <a:lnTo>
                  <a:pt x="261061" y="15354"/>
                </a:lnTo>
                <a:lnTo>
                  <a:pt x="261061" y="0"/>
                </a:lnTo>
                <a:lnTo>
                  <a:pt x="237756" y="5765"/>
                </a:lnTo>
                <a:lnTo>
                  <a:pt x="226199" y="8940"/>
                </a:lnTo>
                <a:lnTo>
                  <a:pt x="212801" y="13157"/>
                </a:lnTo>
                <a:lnTo>
                  <a:pt x="212801" y="17551"/>
                </a:lnTo>
                <a:lnTo>
                  <a:pt x="217195" y="17551"/>
                </a:lnTo>
                <a:lnTo>
                  <a:pt x="221576" y="15354"/>
                </a:lnTo>
                <a:lnTo>
                  <a:pt x="232549" y="15354"/>
                </a:lnTo>
                <a:lnTo>
                  <a:pt x="236931" y="19735"/>
                </a:lnTo>
                <a:lnTo>
                  <a:pt x="236931" y="177685"/>
                </a:lnTo>
                <a:lnTo>
                  <a:pt x="235940" y="188201"/>
                </a:lnTo>
                <a:lnTo>
                  <a:pt x="232270" y="194411"/>
                </a:lnTo>
                <a:lnTo>
                  <a:pt x="224828" y="197764"/>
                </a:lnTo>
                <a:lnTo>
                  <a:pt x="224675" y="197764"/>
                </a:lnTo>
                <a:lnTo>
                  <a:pt x="212801" y="199618"/>
                </a:lnTo>
                <a:lnTo>
                  <a:pt x="212801" y="204025"/>
                </a:lnTo>
                <a:lnTo>
                  <a:pt x="282981" y="204025"/>
                </a:lnTo>
                <a:lnTo>
                  <a:pt x="282981" y="199618"/>
                </a:lnTo>
                <a:close/>
              </a:path>
              <a:path w="752475" h="208914">
                <a:moveTo>
                  <a:pt x="432181" y="133807"/>
                </a:moveTo>
                <a:lnTo>
                  <a:pt x="427151" y="106527"/>
                </a:lnTo>
                <a:lnTo>
                  <a:pt x="413258" y="85001"/>
                </a:lnTo>
                <a:lnTo>
                  <a:pt x="403669" y="78524"/>
                </a:lnTo>
                <a:lnTo>
                  <a:pt x="403669" y="144767"/>
                </a:lnTo>
                <a:lnTo>
                  <a:pt x="401269" y="167233"/>
                </a:lnTo>
                <a:lnTo>
                  <a:pt x="394335" y="184543"/>
                </a:lnTo>
                <a:lnTo>
                  <a:pt x="383286" y="195668"/>
                </a:lnTo>
                <a:lnTo>
                  <a:pt x="368554" y="199618"/>
                </a:lnTo>
                <a:lnTo>
                  <a:pt x="360400" y="198069"/>
                </a:lnTo>
                <a:lnTo>
                  <a:pt x="334276" y="167233"/>
                </a:lnTo>
                <a:lnTo>
                  <a:pt x="326885" y="120650"/>
                </a:lnTo>
                <a:lnTo>
                  <a:pt x="329285" y="101422"/>
                </a:lnTo>
                <a:lnTo>
                  <a:pt x="336207" y="86918"/>
                </a:lnTo>
                <a:lnTo>
                  <a:pt x="347230" y="77762"/>
                </a:lnTo>
                <a:lnTo>
                  <a:pt x="361975" y="74587"/>
                </a:lnTo>
                <a:lnTo>
                  <a:pt x="378663" y="79692"/>
                </a:lnTo>
                <a:lnTo>
                  <a:pt x="391871" y="94056"/>
                </a:lnTo>
                <a:lnTo>
                  <a:pt x="400545" y="116230"/>
                </a:lnTo>
                <a:lnTo>
                  <a:pt x="403669" y="144767"/>
                </a:lnTo>
                <a:lnTo>
                  <a:pt x="403669" y="78524"/>
                </a:lnTo>
                <a:lnTo>
                  <a:pt x="397852" y="74587"/>
                </a:lnTo>
                <a:lnTo>
                  <a:pt x="392430" y="70916"/>
                </a:lnTo>
                <a:lnTo>
                  <a:pt x="366356" y="65811"/>
                </a:lnTo>
                <a:lnTo>
                  <a:pt x="339077" y="70916"/>
                </a:lnTo>
                <a:lnTo>
                  <a:pt x="317563" y="85267"/>
                </a:lnTo>
                <a:lnTo>
                  <a:pt x="303441" y="107442"/>
                </a:lnTo>
                <a:lnTo>
                  <a:pt x="298373" y="136004"/>
                </a:lnTo>
                <a:lnTo>
                  <a:pt x="303403" y="164566"/>
                </a:lnTo>
                <a:lnTo>
                  <a:pt x="317284" y="186740"/>
                </a:lnTo>
                <a:lnTo>
                  <a:pt x="338150" y="201117"/>
                </a:lnTo>
                <a:lnTo>
                  <a:pt x="364159" y="206222"/>
                </a:lnTo>
                <a:lnTo>
                  <a:pt x="391464" y="200774"/>
                </a:lnTo>
                <a:lnTo>
                  <a:pt x="393103" y="199618"/>
                </a:lnTo>
                <a:lnTo>
                  <a:pt x="412991" y="185648"/>
                </a:lnTo>
                <a:lnTo>
                  <a:pt x="427113" y="162712"/>
                </a:lnTo>
                <a:lnTo>
                  <a:pt x="432181" y="133807"/>
                </a:lnTo>
                <a:close/>
              </a:path>
              <a:path w="752475" h="208914">
                <a:moveTo>
                  <a:pt x="649376" y="4394"/>
                </a:moveTo>
                <a:lnTo>
                  <a:pt x="587933" y="4394"/>
                </a:lnTo>
                <a:lnTo>
                  <a:pt x="587933" y="10972"/>
                </a:lnTo>
                <a:lnTo>
                  <a:pt x="598779" y="11785"/>
                </a:lnTo>
                <a:lnTo>
                  <a:pt x="605497" y="14262"/>
                </a:lnTo>
                <a:lnTo>
                  <a:pt x="608926" y="18364"/>
                </a:lnTo>
                <a:lnTo>
                  <a:pt x="609892" y="24117"/>
                </a:lnTo>
                <a:lnTo>
                  <a:pt x="609892" y="28511"/>
                </a:lnTo>
                <a:lnTo>
                  <a:pt x="605510" y="46075"/>
                </a:lnTo>
                <a:lnTo>
                  <a:pt x="561606" y="155765"/>
                </a:lnTo>
                <a:lnTo>
                  <a:pt x="515556" y="54851"/>
                </a:lnTo>
                <a:lnTo>
                  <a:pt x="508876" y="41059"/>
                </a:lnTo>
                <a:lnTo>
                  <a:pt x="504863" y="31800"/>
                </a:lnTo>
                <a:lnTo>
                  <a:pt x="502907" y="25831"/>
                </a:lnTo>
                <a:lnTo>
                  <a:pt x="502399" y="21932"/>
                </a:lnTo>
                <a:lnTo>
                  <a:pt x="502399" y="15354"/>
                </a:lnTo>
                <a:lnTo>
                  <a:pt x="506780" y="13157"/>
                </a:lnTo>
                <a:lnTo>
                  <a:pt x="517753" y="10972"/>
                </a:lnTo>
                <a:lnTo>
                  <a:pt x="526516" y="10972"/>
                </a:lnTo>
                <a:lnTo>
                  <a:pt x="526516" y="4394"/>
                </a:lnTo>
                <a:lnTo>
                  <a:pt x="445338" y="4394"/>
                </a:lnTo>
                <a:lnTo>
                  <a:pt x="445338" y="10972"/>
                </a:lnTo>
                <a:lnTo>
                  <a:pt x="455104" y="12065"/>
                </a:lnTo>
                <a:lnTo>
                  <a:pt x="462610" y="16446"/>
                </a:lnTo>
                <a:lnTo>
                  <a:pt x="469747" y="25831"/>
                </a:lnTo>
                <a:lnTo>
                  <a:pt x="478243" y="41668"/>
                </a:lnTo>
                <a:lnTo>
                  <a:pt x="550646" y="208419"/>
                </a:lnTo>
                <a:lnTo>
                  <a:pt x="555028" y="208419"/>
                </a:lnTo>
                <a:lnTo>
                  <a:pt x="576224" y="155765"/>
                </a:lnTo>
                <a:lnTo>
                  <a:pt x="623049" y="39471"/>
                </a:lnTo>
                <a:lnTo>
                  <a:pt x="640892" y="12065"/>
                </a:lnTo>
                <a:lnTo>
                  <a:pt x="640664" y="12065"/>
                </a:lnTo>
                <a:lnTo>
                  <a:pt x="649376" y="10972"/>
                </a:lnTo>
                <a:lnTo>
                  <a:pt x="649376" y="4394"/>
                </a:lnTo>
                <a:close/>
              </a:path>
              <a:path w="752475" h="208914">
                <a:moveTo>
                  <a:pt x="752475" y="157962"/>
                </a:moveTo>
                <a:lnTo>
                  <a:pt x="748093" y="155765"/>
                </a:lnTo>
                <a:lnTo>
                  <a:pt x="736854" y="169811"/>
                </a:lnTo>
                <a:lnTo>
                  <a:pt x="725614" y="179336"/>
                </a:lnTo>
                <a:lnTo>
                  <a:pt x="713384" y="184810"/>
                </a:lnTo>
                <a:lnTo>
                  <a:pt x="712990" y="184810"/>
                </a:lnTo>
                <a:lnTo>
                  <a:pt x="699808" y="186461"/>
                </a:lnTo>
                <a:lnTo>
                  <a:pt x="662533" y="160147"/>
                </a:lnTo>
                <a:lnTo>
                  <a:pt x="653834" y="122809"/>
                </a:lnTo>
                <a:lnTo>
                  <a:pt x="653757" y="120650"/>
                </a:lnTo>
                <a:lnTo>
                  <a:pt x="745896" y="120650"/>
                </a:lnTo>
                <a:lnTo>
                  <a:pt x="744715" y="111887"/>
                </a:lnTo>
                <a:lnTo>
                  <a:pt x="744156" y="107734"/>
                </a:lnTo>
                <a:lnTo>
                  <a:pt x="741794" y="97891"/>
                </a:lnTo>
                <a:lnTo>
                  <a:pt x="738187" y="90106"/>
                </a:lnTo>
                <a:lnTo>
                  <a:pt x="732739" y="83350"/>
                </a:lnTo>
                <a:lnTo>
                  <a:pt x="726160" y="76771"/>
                </a:lnTo>
                <a:lnTo>
                  <a:pt x="725373" y="75984"/>
                </a:lnTo>
                <a:lnTo>
                  <a:pt x="716559" y="70472"/>
                </a:lnTo>
                <a:lnTo>
                  <a:pt x="715200" y="70015"/>
                </a:lnTo>
                <a:lnTo>
                  <a:pt x="715200" y="111887"/>
                </a:lnTo>
                <a:lnTo>
                  <a:pt x="653757" y="111887"/>
                </a:lnTo>
                <a:lnTo>
                  <a:pt x="658279" y="96215"/>
                </a:lnTo>
                <a:lnTo>
                  <a:pt x="665276" y="85267"/>
                </a:lnTo>
                <a:lnTo>
                  <a:pt x="674725" y="78867"/>
                </a:lnTo>
                <a:lnTo>
                  <a:pt x="686650" y="76771"/>
                </a:lnTo>
                <a:lnTo>
                  <a:pt x="698207" y="78549"/>
                </a:lnTo>
                <a:lnTo>
                  <a:pt x="706678" y="84455"/>
                </a:lnTo>
                <a:lnTo>
                  <a:pt x="712279" y="95288"/>
                </a:lnTo>
                <a:lnTo>
                  <a:pt x="715200" y="111887"/>
                </a:lnTo>
                <a:lnTo>
                  <a:pt x="715200" y="70015"/>
                </a:lnTo>
                <a:lnTo>
                  <a:pt x="706513" y="67005"/>
                </a:lnTo>
                <a:lnTo>
                  <a:pt x="695426" y="65811"/>
                </a:lnTo>
                <a:lnTo>
                  <a:pt x="683958" y="67005"/>
                </a:lnTo>
                <a:lnTo>
                  <a:pt x="684174" y="67005"/>
                </a:lnTo>
                <a:lnTo>
                  <a:pt x="673773" y="70192"/>
                </a:lnTo>
                <a:lnTo>
                  <a:pt x="637857" y="106667"/>
                </a:lnTo>
                <a:lnTo>
                  <a:pt x="631825" y="140385"/>
                </a:lnTo>
                <a:lnTo>
                  <a:pt x="635800" y="168262"/>
                </a:lnTo>
                <a:lnTo>
                  <a:pt x="647179" y="188937"/>
                </a:lnTo>
                <a:lnTo>
                  <a:pt x="665137" y="201803"/>
                </a:lnTo>
                <a:lnTo>
                  <a:pt x="688848" y="206222"/>
                </a:lnTo>
                <a:lnTo>
                  <a:pt x="708977" y="202996"/>
                </a:lnTo>
                <a:lnTo>
                  <a:pt x="726427" y="193598"/>
                </a:lnTo>
                <a:lnTo>
                  <a:pt x="733298" y="186461"/>
                </a:lnTo>
                <a:lnTo>
                  <a:pt x="740994" y="178447"/>
                </a:lnTo>
                <a:lnTo>
                  <a:pt x="752475" y="157962"/>
                </a:lnTo>
                <a:close/>
              </a:path>
            </a:pathLst>
          </a:custGeom>
          <a:solidFill>
            <a:srgbClr val="000000"/>
          </a:solidFill>
        </p:spPr>
        <p:txBody>
          <a:bodyPr wrap="square" lIns="0" tIns="0" rIns="0" bIns="0" rtlCol="0"/>
          <a:lstStyle/>
          <a:p>
            <a:endParaRPr/>
          </a:p>
        </p:txBody>
      </p:sp>
      <p:pic>
        <p:nvPicPr>
          <p:cNvPr id="179" name="object 179"/>
          <p:cNvPicPr/>
          <p:nvPr/>
        </p:nvPicPr>
        <p:blipFill>
          <a:blip r:embed="rId103" cstate="print"/>
          <a:stretch>
            <a:fillRect/>
          </a:stretch>
        </p:blipFill>
        <p:spPr>
          <a:xfrm>
            <a:off x="2530078" y="4248749"/>
            <a:ext cx="318102" cy="210602"/>
          </a:xfrm>
          <a:prstGeom prst="rect">
            <a:avLst/>
          </a:prstGeom>
        </p:spPr>
      </p:pic>
      <p:grpSp>
        <p:nvGrpSpPr>
          <p:cNvPr id="180" name="object 180"/>
          <p:cNvGrpSpPr/>
          <p:nvPr/>
        </p:nvGrpSpPr>
        <p:grpSpPr>
          <a:xfrm>
            <a:off x="3368118" y="4248749"/>
            <a:ext cx="500380" cy="210820"/>
            <a:chOff x="3368118" y="4248749"/>
            <a:chExt cx="500380" cy="210820"/>
          </a:xfrm>
        </p:grpSpPr>
        <p:pic>
          <p:nvPicPr>
            <p:cNvPr id="181" name="object 181"/>
            <p:cNvPicPr/>
            <p:nvPr/>
          </p:nvPicPr>
          <p:blipFill>
            <a:blip r:embed="rId104" cstate="print"/>
            <a:stretch>
              <a:fillRect/>
            </a:stretch>
          </p:blipFill>
          <p:spPr>
            <a:xfrm>
              <a:off x="3368118" y="4248749"/>
              <a:ext cx="272016" cy="210602"/>
            </a:xfrm>
            <a:prstGeom prst="rect">
              <a:avLst/>
            </a:prstGeom>
          </p:spPr>
        </p:pic>
        <p:sp>
          <p:nvSpPr>
            <p:cNvPr id="182" name="object 182"/>
            <p:cNvSpPr/>
            <p:nvPr/>
          </p:nvSpPr>
          <p:spPr>
            <a:xfrm>
              <a:off x="3679641" y="4424241"/>
              <a:ext cx="33020" cy="35560"/>
            </a:xfrm>
            <a:custGeom>
              <a:avLst/>
              <a:gdLst/>
              <a:ahLst/>
              <a:cxnLst/>
              <a:rect l="l" t="t" r="r" b="b"/>
              <a:pathLst>
                <a:path w="33020" h="35560">
                  <a:moveTo>
                    <a:pt x="26318" y="0"/>
                  </a:moveTo>
                  <a:lnTo>
                    <a:pt x="17545" y="0"/>
                  </a:lnTo>
                  <a:lnTo>
                    <a:pt x="8772" y="0"/>
                  </a:lnTo>
                  <a:lnTo>
                    <a:pt x="0" y="8770"/>
                  </a:lnTo>
                  <a:lnTo>
                    <a:pt x="0" y="26310"/>
                  </a:lnTo>
                  <a:lnTo>
                    <a:pt x="8772" y="35110"/>
                  </a:lnTo>
                  <a:lnTo>
                    <a:pt x="26318" y="35110"/>
                  </a:lnTo>
                  <a:lnTo>
                    <a:pt x="32898" y="26310"/>
                  </a:lnTo>
                  <a:lnTo>
                    <a:pt x="32898" y="8770"/>
                  </a:lnTo>
                  <a:lnTo>
                    <a:pt x="26318" y="0"/>
                  </a:lnTo>
                  <a:close/>
                </a:path>
              </a:pathLst>
            </a:custGeom>
            <a:solidFill>
              <a:srgbClr val="000000"/>
            </a:solidFill>
          </p:spPr>
          <p:txBody>
            <a:bodyPr wrap="square" lIns="0" tIns="0" rIns="0" bIns="0" rtlCol="0"/>
            <a:lstStyle/>
            <a:p>
              <a:endParaRPr/>
            </a:p>
          </p:txBody>
        </p:sp>
        <p:pic>
          <p:nvPicPr>
            <p:cNvPr id="183" name="object 183"/>
            <p:cNvPicPr/>
            <p:nvPr/>
          </p:nvPicPr>
          <p:blipFill>
            <a:blip r:embed="rId105" cstate="print"/>
            <a:stretch>
              <a:fillRect/>
            </a:stretch>
          </p:blipFill>
          <p:spPr>
            <a:xfrm>
              <a:off x="3752017" y="4250942"/>
              <a:ext cx="116269" cy="208409"/>
            </a:xfrm>
            <a:prstGeom prst="rect">
              <a:avLst/>
            </a:prstGeom>
          </p:spPr>
        </p:pic>
      </p:grpSp>
      <p:sp>
        <p:nvSpPr>
          <p:cNvPr id="184" name="object 184"/>
          <p:cNvSpPr/>
          <p:nvPr/>
        </p:nvSpPr>
        <p:spPr>
          <a:xfrm>
            <a:off x="3357152" y="4518580"/>
            <a:ext cx="528955" cy="0"/>
          </a:xfrm>
          <a:custGeom>
            <a:avLst/>
            <a:gdLst/>
            <a:ahLst/>
            <a:cxnLst/>
            <a:rect l="l" t="t" r="r" b="b"/>
            <a:pathLst>
              <a:path w="528954">
                <a:moveTo>
                  <a:pt x="0" y="0"/>
                </a:moveTo>
                <a:lnTo>
                  <a:pt x="0" y="0"/>
                </a:lnTo>
                <a:lnTo>
                  <a:pt x="528679" y="0"/>
                </a:lnTo>
              </a:path>
            </a:pathLst>
          </a:custGeom>
          <a:ln w="15356">
            <a:solidFill>
              <a:srgbClr val="000000"/>
            </a:solidFill>
          </a:ln>
        </p:spPr>
        <p:txBody>
          <a:bodyPr wrap="square" lIns="0" tIns="0" rIns="0" bIns="0" rtlCol="0"/>
          <a:lstStyle/>
          <a:p>
            <a:endParaRPr/>
          </a:p>
        </p:txBody>
      </p:sp>
      <p:grpSp>
        <p:nvGrpSpPr>
          <p:cNvPr id="185" name="object 185"/>
          <p:cNvGrpSpPr/>
          <p:nvPr/>
        </p:nvGrpSpPr>
        <p:grpSpPr>
          <a:xfrm>
            <a:off x="4243441" y="4250942"/>
            <a:ext cx="507365" cy="208915"/>
            <a:chOff x="4243441" y="4250942"/>
            <a:chExt cx="507365" cy="208915"/>
          </a:xfrm>
        </p:grpSpPr>
        <p:pic>
          <p:nvPicPr>
            <p:cNvPr id="186" name="object 186"/>
            <p:cNvPicPr/>
            <p:nvPr/>
          </p:nvPicPr>
          <p:blipFill>
            <a:blip r:embed="rId106" cstate="print"/>
            <a:stretch>
              <a:fillRect/>
            </a:stretch>
          </p:blipFill>
          <p:spPr>
            <a:xfrm>
              <a:off x="4243441" y="4255327"/>
              <a:ext cx="129545" cy="201832"/>
            </a:xfrm>
            <a:prstGeom prst="rect">
              <a:avLst/>
            </a:prstGeom>
          </p:spPr>
        </p:pic>
        <p:pic>
          <p:nvPicPr>
            <p:cNvPr id="187" name="object 187"/>
            <p:cNvPicPr/>
            <p:nvPr/>
          </p:nvPicPr>
          <p:blipFill>
            <a:blip r:embed="rId107" cstate="print"/>
            <a:stretch>
              <a:fillRect/>
            </a:stretch>
          </p:blipFill>
          <p:spPr>
            <a:xfrm>
              <a:off x="4396966" y="4250942"/>
              <a:ext cx="133931" cy="204024"/>
            </a:xfrm>
            <a:prstGeom prst="rect">
              <a:avLst/>
            </a:prstGeom>
          </p:spPr>
        </p:pic>
        <p:sp>
          <p:nvSpPr>
            <p:cNvPr id="188" name="object 188"/>
            <p:cNvSpPr/>
            <p:nvPr/>
          </p:nvSpPr>
          <p:spPr>
            <a:xfrm>
              <a:off x="4559263" y="4424241"/>
              <a:ext cx="35560" cy="35560"/>
            </a:xfrm>
            <a:custGeom>
              <a:avLst/>
              <a:gdLst/>
              <a:ahLst/>
              <a:cxnLst/>
              <a:rect l="l" t="t" r="r" b="b"/>
              <a:pathLst>
                <a:path w="35560" h="35560">
                  <a:moveTo>
                    <a:pt x="26318" y="0"/>
                  </a:moveTo>
                  <a:lnTo>
                    <a:pt x="17545" y="0"/>
                  </a:lnTo>
                  <a:lnTo>
                    <a:pt x="8772" y="0"/>
                  </a:lnTo>
                  <a:lnTo>
                    <a:pt x="0" y="8770"/>
                  </a:lnTo>
                  <a:lnTo>
                    <a:pt x="0" y="26310"/>
                  </a:lnTo>
                  <a:lnTo>
                    <a:pt x="8772" y="35110"/>
                  </a:lnTo>
                  <a:lnTo>
                    <a:pt x="26318" y="35110"/>
                  </a:lnTo>
                  <a:lnTo>
                    <a:pt x="35091" y="26310"/>
                  </a:lnTo>
                  <a:lnTo>
                    <a:pt x="35091" y="8770"/>
                  </a:lnTo>
                  <a:lnTo>
                    <a:pt x="26318" y="0"/>
                  </a:lnTo>
                  <a:close/>
                </a:path>
              </a:pathLst>
            </a:custGeom>
            <a:solidFill>
              <a:srgbClr val="000000"/>
            </a:solidFill>
          </p:spPr>
          <p:txBody>
            <a:bodyPr wrap="square" lIns="0" tIns="0" rIns="0" bIns="0" rtlCol="0"/>
            <a:lstStyle/>
            <a:p>
              <a:endParaRPr/>
            </a:p>
          </p:txBody>
        </p:sp>
        <p:pic>
          <p:nvPicPr>
            <p:cNvPr id="189" name="object 189"/>
            <p:cNvPicPr/>
            <p:nvPr/>
          </p:nvPicPr>
          <p:blipFill>
            <a:blip r:embed="rId108" cstate="print"/>
            <a:stretch>
              <a:fillRect/>
            </a:stretch>
          </p:blipFill>
          <p:spPr>
            <a:xfrm>
              <a:off x="4620673" y="4255327"/>
              <a:ext cx="129545" cy="201832"/>
            </a:xfrm>
            <a:prstGeom prst="rect">
              <a:avLst/>
            </a:prstGeom>
          </p:spPr>
        </p:pic>
      </p:grpSp>
      <p:sp>
        <p:nvSpPr>
          <p:cNvPr id="190" name="object 190"/>
          <p:cNvSpPr/>
          <p:nvPr/>
        </p:nvSpPr>
        <p:spPr>
          <a:xfrm>
            <a:off x="4239055" y="4518580"/>
            <a:ext cx="526415" cy="0"/>
          </a:xfrm>
          <a:custGeom>
            <a:avLst/>
            <a:gdLst/>
            <a:ahLst/>
            <a:cxnLst/>
            <a:rect l="l" t="t" r="r" b="b"/>
            <a:pathLst>
              <a:path w="526414">
                <a:moveTo>
                  <a:pt x="0" y="0"/>
                </a:moveTo>
                <a:lnTo>
                  <a:pt x="0" y="0"/>
                </a:lnTo>
                <a:lnTo>
                  <a:pt x="526369" y="0"/>
                </a:lnTo>
              </a:path>
            </a:pathLst>
          </a:custGeom>
          <a:ln w="15356">
            <a:solidFill>
              <a:srgbClr val="000000"/>
            </a:solidFill>
          </a:ln>
        </p:spPr>
        <p:txBody>
          <a:bodyPr wrap="square" lIns="0" tIns="0" rIns="0" bIns="0" rtlCol="0"/>
          <a:lstStyle/>
          <a:p>
            <a:endParaRPr/>
          </a:p>
        </p:txBody>
      </p:sp>
      <p:grpSp>
        <p:nvGrpSpPr>
          <p:cNvPr id="191" name="object 191"/>
          <p:cNvGrpSpPr/>
          <p:nvPr/>
        </p:nvGrpSpPr>
        <p:grpSpPr>
          <a:xfrm>
            <a:off x="5046448" y="4250942"/>
            <a:ext cx="502920" cy="208915"/>
            <a:chOff x="5046448" y="4250942"/>
            <a:chExt cx="502920" cy="208915"/>
          </a:xfrm>
        </p:grpSpPr>
        <p:pic>
          <p:nvPicPr>
            <p:cNvPr id="192" name="object 192"/>
            <p:cNvPicPr/>
            <p:nvPr/>
          </p:nvPicPr>
          <p:blipFill>
            <a:blip r:embed="rId109" cstate="print"/>
            <a:stretch>
              <a:fillRect/>
            </a:stretch>
          </p:blipFill>
          <p:spPr>
            <a:xfrm>
              <a:off x="5046448" y="4255327"/>
              <a:ext cx="127206" cy="201832"/>
            </a:xfrm>
            <a:prstGeom prst="rect">
              <a:avLst/>
            </a:prstGeom>
          </p:spPr>
        </p:pic>
        <p:pic>
          <p:nvPicPr>
            <p:cNvPr id="193" name="object 193"/>
            <p:cNvPicPr/>
            <p:nvPr/>
          </p:nvPicPr>
          <p:blipFill>
            <a:blip r:embed="rId110" cstate="print"/>
            <a:stretch>
              <a:fillRect/>
            </a:stretch>
          </p:blipFill>
          <p:spPr>
            <a:xfrm>
              <a:off x="5195586" y="4255327"/>
              <a:ext cx="129545" cy="201832"/>
            </a:xfrm>
            <a:prstGeom prst="rect">
              <a:avLst/>
            </a:prstGeom>
          </p:spPr>
        </p:pic>
        <p:sp>
          <p:nvSpPr>
            <p:cNvPr id="194" name="object 194"/>
            <p:cNvSpPr/>
            <p:nvPr/>
          </p:nvSpPr>
          <p:spPr>
            <a:xfrm>
              <a:off x="5362270" y="4424241"/>
              <a:ext cx="33655" cy="35560"/>
            </a:xfrm>
            <a:custGeom>
              <a:avLst/>
              <a:gdLst/>
              <a:ahLst/>
              <a:cxnLst/>
              <a:rect l="l" t="t" r="r" b="b"/>
              <a:pathLst>
                <a:path w="33654" h="35560">
                  <a:moveTo>
                    <a:pt x="24271" y="0"/>
                  </a:moveTo>
                  <a:lnTo>
                    <a:pt x="15498" y="0"/>
                  </a:lnTo>
                  <a:lnTo>
                    <a:pt x="6725" y="0"/>
                  </a:lnTo>
                  <a:lnTo>
                    <a:pt x="0" y="8770"/>
                  </a:lnTo>
                  <a:lnTo>
                    <a:pt x="0" y="26310"/>
                  </a:lnTo>
                  <a:lnTo>
                    <a:pt x="6725" y="35110"/>
                  </a:lnTo>
                  <a:lnTo>
                    <a:pt x="24271" y="35110"/>
                  </a:lnTo>
                  <a:lnTo>
                    <a:pt x="33044" y="26310"/>
                  </a:lnTo>
                  <a:lnTo>
                    <a:pt x="33044" y="8770"/>
                  </a:lnTo>
                  <a:lnTo>
                    <a:pt x="24271" y="0"/>
                  </a:lnTo>
                  <a:close/>
                </a:path>
              </a:pathLst>
            </a:custGeom>
            <a:solidFill>
              <a:srgbClr val="000000"/>
            </a:solidFill>
          </p:spPr>
          <p:txBody>
            <a:bodyPr wrap="square" lIns="0" tIns="0" rIns="0" bIns="0" rtlCol="0"/>
            <a:lstStyle/>
            <a:p>
              <a:endParaRPr/>
            </a:p>
          </p:txBody>
        </p:sp>
        <p:pic>
          <p:nvPicPr>
            <p:cNvPr id="195" name="object 195"/>
            <p:cNvPicPr/>
            <p:nvPr/>
          </p:nvPicPr>
          <p:blipFill>
            <a:blip r:embed="rId111" cstate="print"/>
            <a:stretch>
              <a:fillRect/>
            </a:stretch>
          </p:blipFill>
          <p:spPr>
            <a:xfrm>
              <a:off x="5432452" y="4250942"/>
              <a:ext cx="116386" cy="208409"/>
            </a:xfrm>
            <a:prstGeom prst="rect">
              <a:avLst/>
            </a:prstGeom>
          </p:spPr>
        </p:pic>
      </p:grpSp>
      <p:sp>
        <p:nvSpPr>
          <p:cNvPr id="196" name="object 196"/>
          <p:cNvSpPr/>
          <p:nvPr/>
        </p:nvSpPr>
        <p:spPr>
          <a:xfrm>
            <a:off x="5039722" y="4518580"/>
            <a:ext cx="527050" cy="0"/>
          </a:xfrm>
          <a:custGeom>
            <a:avLst/>
            <a:gdLst/>
            <a:ahLst/>
            <a:cxnLst/>
            <a:rect l="l" t="t" r="r" b="b"/>
            <a:pathLst>
              <a:path w="527050">
                <a:moveTo>
                  <a:pt x="0" y="0"/>
                </a:moveTo>
                <a:lnTo>
                  <a:pt x="0" y="0"/>
                </a:lnTo>
                <a:lnTo>
                  <a:pt x="526662" y="0"/>
                </a:lnTo>
              </a:path>
            </a:pathLst>
          </a:custGeom>
          <a:ln w="15356">
            <a:solidFill>
              <a:srgbClr val="000000"/>
            </a:solidFill>
          </a:ln>
        </p:spPr>
        <p:txBody>
          <a:bodyPr wrap="square" lIns="0" tIns="0" rIns="0" bIns="0" rtlCol="0"/>
          <a:lstStyle/>
          <a:p>
            <a:endParaRPr/>
          </a:p>
        </p:txBody>
      </p:sp>
      <p:grpSp>
        <p:nvGrpSpPr>
          <p:cNvPr id="197" name="object 197"/>
          <p:cNvGrpSpPr/>
          <p:nvPr/>
        </p:nvGrpSpPr>
        <p:grpSpPr>
          <a:xfrm>
            <a:off x="5886593" y="4248749"/>
            <a:ext cx="504825" cy="213360"/>
            <a:chOff x="5886593" y="4248749"/>
            <a:chExt cx="504825" cy="213360"/>
          </a:xfrm>
        </p:grpSpPr>
        <p:pic>
          <p:nvPicPr>
            <p:cNvPr id="198" name="object 198"/>
            <p:cNvPicPr/>
            <p:nvPr/>
          </p:nvPicPr>
          <p:blipFill>
            <a:blip r:embed="rId112" cstate="print"/>
            <a:stretch>
              <a:fillRect/>
            </a:stretch>
          </p:blipFill>
          <p:spPr>
            <a:xfrm>
              <a:off x="5886593" y="4248749"/>
              <a:ext cx="122819" cy="210602"/>
            </a:xfrm>
            <a:prstGeom prst="rect">
              <a:avLst/>
            </a:prstGeom>
          </p:spPr>
        </p:pic>
        <p:pic>
          <p:nvPicPr>
            <p:cNvPr id="199" name="object 199"/>
            <p:cNvPicPr/>
            <p:nvPr/>
          </p:nvPicPr>
          <p:blipFill>
            <a:blip r:embed="rId113" cstate="print"/>
            <a:stretch>
              <a:fillRect/>
            </a:stretch>
          </p:blipFill>
          <p:spPr>
            <a:xfrm>
              <a:off x="6040117" y="4250942"/>
              <a:ext cx="118433" cy="208409"/>
            </a:xfrm>
            <a:prstGeom prst="rect">
              <a:avLst/>
            </a:prstGeom>
          </p:spPr>
        </p:pic>
        <p:sp>
          <p:nvSpPr>
            <p:cNvPr id="200" name="object 200"/>
            <p:cNvSpPr/>
            <p:nvPr/>
          </p:nvSpPr>
          <p:spPr>
            <a:xfrm>
              <a:off x="6200367" y="4424241"/>
              <a:ext cx="33020" cy="35560"/>
            </a:xfrm>
            <a:custGeom>
              <a:avLst/>
              <a:gdLst/>
              <a:ahLst/>
              <a:cxnLst/>
              <a:rect l="l" t="t" r="r" b="b"/>
              <a:pathLst>
                <a:path w="33020" h="35560">
                  <a:moveTo>
                    <a:pt x="23979" y="0"/>
                  </a:moveTo>
                  <a:lnTo>
                    <a:pt x="15206" y="0"/>
                  </a:lnTo>
                  <a:lnTo>
                    <a:pt x="6433" y="0"/>
                  </a:lnTo>
                  <a:lnTo>
                    <a:pt x="0" y="8770"/>
                  </a:lnTo>
                  <a:lnTo>
                    <a:pt x="0" y="26310"/>
                  </a:lnTo>
                  <a:lnTo>
                    <a:pt x="6433" y="35110"/>
                  </a:lnTo>
                  <a:lnTo>
                    <a:pt x="23979" y="35110"/>
                  </a:lnTo>
                  <a:lnTo>
                    <a:pt x="32751" y="26310"/>
                  </a:lnTo>
                  <a:lnTo>
                    <a:pt x="32751" y="8770"/>
                  </a:lnTo>
                  <a:lnTo>
                    <a:pt x="23979" y="0"/>
                  </a:lnTo>
                  <a:close/>
                </a:path>
              </a:pathLst>
            </a:custGeom>
            <a:solidFill>
              <a:srgbClr val="000000"/>
            </a:solidFill>
          </p:spPr>
          <p:txBody>
            <a:bodyPr wrap="square" lIns="0" tIns="0" rIns="0" bIns="0" rtlCol="0"/>
            <a:lstStyle/>
            <a:p>
              <a:endParaRPr/>
            </a:p>
          </p:txBody>
        </p:sp>
        <p:pic>
          <p:nvPicPr>
            <p:cNvPr id="201" name="object 201"/>
            <p:cNvPicPr/>
            <p:nvPr/>
          </p:nvPicPr>
          <p:blipFill>
            <a:blip r:embed="rId114" cstate="print"/>
            <a:stretch>
              <a:fillRect/>
            </a:stretch>
          </p:blipFill>
          <p:spPr>
            <a:xfrm>
              <a:off x="6263824" y="4250942"/>
              <a:ext cx="127498" cy="210602"/>
            </a:xfrm>
            <a:prstGeom prst="rect">
              <a:avLst/>
            </a:prstGeom>
          </p:spPr>
        </p:pic>
      </p:grpSp>
      <p:grpSp>
        <p:nvGrpSpPr>
          <p:cNvPr id="202" name="object 202"/>
          <p:cNvGrpSpPr/>
          <p:nvPr/>
        </p:nvGrpSpPr>
        <p:grpSpPr>
          <a:xfrm>
            <a:off x="6729076" y="4250942"/>
            <a:ext cx="342265" cy="208915"/>
            <a:chOff x="6729076" y="4250942"/>
            <a:chExt cx="342265" cy="208915"/>
          </a:xfrm>
        </p:grpSpPr>
        <p:pic>
          <p:nvPicPr>
            <p:cNvPr id="203" name="object 203"/>
            <p:cNvPicPr/>
            <p:nvPr/>
          </p:nvPicPr>
          <p:blipFill>
            <a:blip r:embed="rId115" cstate="print"/>
            <a:stretch>
              <a:fillRect/>
            </a:stretch>
          </p:blipFill>
          <p:spPr>
            <a:xfrm>
              <a:off x="6729076" y="4250942"/>
              <a:ext cx="116093" cy="208409"/>
            </a:xfrm>
            <a:prstGeom prst="rect">
              <a:avLst/>
            </a:prstGeom>
          </p:spPr>
        </p:pic>
        <p:pic>
          <p:nvPicPr>
            <p:cNvPr id="204" name="object 204"/>
            <p:cNvPicPr/>
            <p:nvPr/>
          </p:nvPicPr>
          <p:blipFill>
            <a:blip r:embed="rId116" cstate="print"/>
            <a:stretch>
              <a:fillRect/>
            </a:stretch>
          </p:blipFill>
          <p:spPr>
            <a:xfrm>
              <a:off x="6882601" y="4250942"/>
              <a:ext cx="118433" cy="208409"/>
            </a:xfrm>
            <a:prstGeom prst="rect">
              <a:avLst/>
            </a:prstGeom>
          </p:spPr>
        </p:pic>
        <p:sp>
          <p:nvSpPr>
            <p:cNvPr id="205" name="object 205"/>
            <p:cNvSpPr/>
            <p:nvPr/>
          </p:nvSpPr>
          <p:spPr>
            <a:xfrm>
              <a:off x="7038465" y="4424241"/>
              <a:ext cx="33020" cy="35560"/>
            </a:xfrm>
            <a:custGeom>
              <a:avLst/>
              <a:gdLst/>
              <a:ahLst/>
              <a:cxnLst/>
              <a:rect l="l" t="t" r="r" b="b"/>
              <a:pathLst>
                <a:path w="33020" h="35560">
                  <a:moveTo>
                    <a:pt x="23979" y="0"/>
                  </a:moveTo>
                  <a:lnTo>
                    <a:pt x="15206" y="0"/>
                  </a:lnTo>
                  <a:lnTo>
                    <a:pt x="6433" y="0"/>
                  </a:lnTo>
                  <a:lnTo>
                    <a:pt x="0" y="8770"/>
                  </a:lnTo>
                  <a:lnTo>
                    <a:pt x="0" y="26310"/>
                  </a:lnTo>
                  <a:lnTo>
                    <a:pt x="6433" y="35110"/>
                  </a:lnTo>
                  <a:lnTo>
                    <a:pt x="23979" y="35110"/>
                  </a:lnTo>
                  <a:lnTo>
                    <a:pt x="32751" y="26310"/>
                  </a:lnTo>
                  <a:lnTo>
                    <a:pt x="32751" y="8770"/>
                  </a:lnTo>
                  <a:lnTo>
                    <a:pt x="23979" y="0"/>
                  </a:lnTo>
                  <a:close/>
                </a:path>
              </a:pathLst>
            </a:custGeom>
            <a:solidFill>
              <a:srgbClr val="000000"/>
            </a:solidFill>
          </p:spPr>
          <p:txBody>
            <a:bodyPr wrap="square" lIns="0" tIns="0" rIns="0" bIns="0" rtlCol="0"/>
            <a:lstStyle/>
            <a:p>
              <a:endParaRPr/>
            </a:p>
          </p:txBody>
        </p:sp>
      </p:grpSp>
      <p:pic>
        <p:nvPicPr>
          <p:cNvPr id="206" name="object 206"/>
          <p:cNvPicPr/>
          <p:nvPr/>
        </p:nvPicPr>
        <p:blipFill>
          <a:blip r:embed="rId117" cstate="print"/>
          <a:stretch>
            <a:fillRect/>
          </a:stretch>
        </p:blipFill>
        <p:spPr>
          <a:xfrm>
            <a:off x="7126193" y="4250942"/>
            <a:ext cx="83341" cy="204024"/>
          </a:xfrm>
          <a:prstGeom prst="rect">
            <a:avLst/>
          </a:prstGeom>
        </p:spPr>
      </p:pic>
      <p:sp>
        <p:nvSpPr>
          <p:cNvPr id="207" name="object 207"/>
          <p:cNvSpPr/>
          <p:nvPr/>
        </p:nvSpPr>
        <p:spPr>
          <a:xfrm>
            <a:off x="6715917" y="4518580"/>
            <a:ext cx="526415" cy="0"/>
          </a:xfrm>
          <a:custGeom>
            <a:avLst/>
            <a:gdLst/>
            <a:ahLst/>
            <a:cxnLst/>
            <a:rect l="l" t="t" r="r" b="b"/>
            <a:pathLst>
              <a:path w="526415">
                <a:moveTo>
                  <a:pt x="0" y="0"/>
                </a:moveTo>
                <a:lnTo>
                  <a:pt x="0" y="0"/>
                </a:lnTo>
                <a:lnTo>
                  <a:pt x="526369" y="0"/>
                </a:lnTo>
              </a:path>
            </a:pathLst>
          </a:custGeom>
          <a:ln w="15356">
            <a:solidFill>
              <a:srgbClr val="000000"/>
            </a:solidFill>
          </a:ln>
        </p:spPr>
        <p:txBody>
          <a:bodyPr wrap="square" lIns="0" tIns="0" rIns="0" bIns="0" rtlCol="0"/>
          <a:lstStyle/>
          <a:p>
            <a:endParaRPr/>
          </a:p>
        </p:txBody>
      </p:sp>
      <p:grpSp>
        <p:nvGrpSpPr>
          <p:cNvPr id="208" name="object 208"/>
          <p:cNvGrpSpPr/>
          <p:nvPr/>
        </p:nvGrpSpPr>
        <p:grpSpPr>
          <a:xfrm>
            <a:off x="1310313" y="4637036"/>
            <a:ext cx="869315" cy="206375"/>
            <a:chOff x="1310313" y="4637036"/>
            <a:chExt cx="869315" cy="206375"/>
          </a:xfrm>
        </p:grpSpPr>
        <p:pic>
          <p:nvPicPr>
            <p:cNvPr id="209" name="object 209"/>
            <p:cNvPicPr/>
            <p:nvPr/>
          </p:nvPicPr>
          <p:blipFill>
            <a:blip r:embed="rId118" cstate="print"/>
            <a:stretch>
              <a:fillRect/>
            </a:stretch>
          </p:blipFill>
          <p:spPr>
            <a:xfrm>
              <a:off x="1310313" y="4637036"/>
              <a:ext cx="136028" cy="206217"/>
            </a:xfrm>
            <a:prstGeom prst="rect">
              <a:avLst/>
            </a:prstGeom>
          </p:spPr>
        </p:pic>
        <p:pic>
          <p:nvPicPr>
            <p:cNvPr id="210" name="object 210"/>
            <p:cNvPicPr/>
            <p:nvPr/>
          </p:nvPicPr>
          <p:blipFill>
            <a:blip r:embed="rId119" cstate="print"/>
            <a:stretch>
              <a:fillRect/>
            </a:stretch>
          </p:blipFill>
          <p:spPr>
            <a:xfrm>
              <a:off x="1470467" y="4641421"/>
              <a:ext cx="419019" cy="201832"/>
            </a:xfrm>
            <a:prstGeom prst="rect">
              <a:avLst/>
            </a:prstGeom>
          </p:spPr>
        </p:pic>
        <p:sp>
          <p:nvSpPr>
            <p:cNvPr id="211" name="object 211"/>
            <p:cNvSpPr/>
            <p:nvPr/>
          </p:nvSpPr>
          <p:spPr>
            <a:xfrm>
              <a:off x="1911413" y="4641430"/>
              <a:ext cx="267970" cy="200025"/>
            </a:xfrm>
            <a:custGeom>
              <a:avLst/>
              <a:gdLst/>
              <a:ahLst/>
              <a:cxnLst/>
              <a:rect l="l" t="t" r="r" b="b"/>
              <a:pathLst>
                <a:path w="267969" h="200025">
                  <a:moveTo>
                    <a:pt x="74599" y="120650"/>
                  </a:moveTo>
                  <a:lnTo>
                    <a:pt x="0" y="120650"/>
                  </a:lnTo>
                  <a:lnTo>
                    <a:pt x="0" y="140411"/>
                  </a:lnTo>
                  <a:lnTo>
                    <a:pt x="74599" y="140411"/>
                  </a:lnTo>
                  <a:lnTo>
                    <a:pt x="74599" y="120650"/>
                  </a:lnTo>
                  <a:close/>
                </a:path>
                <a:path w="267969" h="200025">
                  <a:moveTo>
                    <a:pt x="267627" y="146989"/>
                  </a:moveTo>
                  <a:lnTo>
                    <a:pt x="261048" y="146989"/>
                  </a:lnTo>
                  <a:lnTo>
                    <a:pt x="257759" y="154419"/>
                  </a:lnTo>
                  <a:lnTo>
                    <a:pt x="254469" y="160413"/>
                  </a:lnTo>
                  <a:lnTo>
                    <a:pt x="212115" y="185585"/>
                  </a:lnTo>
                  <a:lnTo>
                    <a:pt x="195249" y="186486"/>
                  </a:lnTo>
                  <a:lnTo>
                    <a:pt x="175514" y="186486"/>
                  </a:lnTo>
                  <a:lnTo>
                    <a:pt x="162128" y="185991"/>
                  </a:lnTo>
                  <a:lnTo>
                    <a:pt x="154101" y="184277"/>
                  </a:lnTo>
                  <a:lnTo>
                    <a:pt x="150190" y="180911"/>
                  </a:lnTo>
                  <a:lnTo>
                    <a:pt x="149161" y="175488"/>
                  </a:lnTo>
                  <a:lnTo>
                    <a:pt x="149161" y="32918"/>
                  </a:lnTo>
                  <a:lnTo>
                    <a:pt x="150228" y="19507"/>
                  </a:lnTo>
                  <a:lnTo>
                    <a:pt x="154381" y="11239"/>
                  </a:lnTo>
                  <a:lnTo>
                    <a:pt x="163055" y="6680"/>
                  </a:lnTo>
                  <a:lnTo>
                    <a:pt x="177711" y="4381"/>
                  </a:lnTo>
                  <a:lnTo>
                    <a:pt x="177711" y="0"/>
                  </a:lnTo>
                  <a:lnTo>
                    <a:pt x="92138" y="0"/>
                  </a:lnTo>
                  <a:lnTo>
                    <a:pt x="92138" y="4381"/>
                  </a:lnTo>
                  <a:lnTo>
                    <a:pt x="105511" y="6680"/>
                  </a:lnTo>
                  <a:lnTo>
                    <a:pt x="113525" y="11239"/>
                  </a:lnTo>
                  <a:lnTo>
                    <a:pt x="117436" y="19507"/>
                  </a:lnTo>
                  <a:lnTo>
                    <a:pt x="118465" y="32918"/>
                  </a:lnTo>
                  <a:lnTo>
                    <a:pt x="118465" y="166725"/>
                  </a:lnTo>
                  <a:lnTo>
                    <a:pt x="117436" y="178866"/>
                  </a:lnTo>
                  <a:lnTo>
                    <a:pt x="113525" y="186474"/>
                  </a:lnTo>
                  <a:lnTo>
                    <a:pt x="105511" y="190792"/>
                  </a:lnTo>
                  <a:lnTo>
                    <a:pt x="92138" y="193065"/>
                  </a:lnTo>
                  <a:lnTo>
                    <a:pt x="92138" y="199631"/>
                  </a:lnTo>
                  <a:lnTo>
                    <a:pt x="254469" y="199631"/>
                  </a:lnTo>
                  <a:lnTo>
                    <a:pt x="267627" y="146989"/>
                  </a:lnTo>
                  <a:close/>
                </a:path>
              </a:pathLst>
            </a:custGeom>
            <a:solidFill>
              <a:srgbClr val="000000"/>
            </a:solidFill>
          </p:spPr>
          <p:txBody>
            <a:bodyPr wrap="square" lIns="0" tIns="0" rIns="0" bIns="0" rtlCol="0"/>
            <a:lstStyle/>
            <a:p>
              <a:endParaRPr/>
            </a:p>
          </p:txBody>
        </p:sp>
      </p:grpSp>
      <p:pic>
        <p:nvPicPr>
          <p:cNvPr id="212" name="object 212"/>
          <p:cNvPicPr/>
          <p:nvPr/>
        </p:nvPicPr>
        <p:blipFill>
          <a:blip r:embed="rId120" cstate="print"/>
          <a:stretch>
            <a:fillRect/>
          </a:stretch>
        </p:blipFill>
        <p:spPr>
          <a:xfrm>
            <a:off x="2448900" y="4637036"/>
            <a:ext cx="473849" cy="204024"/>
          </a:xfrm>
          <a:prstGeom prst="rect">
            <a:avLst/>
          </a:prstGeom>
        </p:spPr>
      </p:pic>
      <p:grpSp>
        <p:nvGrpSpPr>
          <p:cNvPr id="213" name="object 213"/>
          <p:cNvGrpSpPr/>
          <p:nvPr/>
        </p:nvGrpSpPr>
        <p:grpSpPr>
          <a:xfrm>
            <a:off x="3363731" y="4637036"/>
            <a:ext cx="513715" cy="206375"/>
            <a:chOff x="3363731" y="4637036"/>
            <a:chExt cx="513715" cy="206375"/>
          </a:xfrm>
        </p:grpSpPr>
        <p:pic>
          <p:nvPicPr>
            <p:cNvPr id="214" name="object 214"/>
            <p:cNvPicPr/>
            <p:nvPr/>
          </p:nvPicPr>
          <p:blipFill>
            <a:blip r:embed="rId121" cstate="print"/>
            <a:stretch>
              <a:fillRect/>
            </a:stretch>
          </p:blipFill>
          <p:spPr>
            <a:xfrm>
              <a:off x="3363731" y="4641421"/>
              <a:ext cx="129428" cy="201832"/>
            </a:xfrm>
            <a:prstGeom prst="rect">
              <a:avLst/>
            </a:prstGeom>
          </p:spPr>
        </p:pic>
        <p:pic>
          <p:nvPicPr>
            <p:cNvPr id="215" name="object 215"/>
            <p:cNvPicPr/>
            <p:nvPr/>
          </p:nvPicPr>
          <p:blipFill>
            <a:blip r:embed="rId122" cstate="print"/>
            <a:stretch>
              <a:fillRect/>
            </a:stretch>
          </p:blipFill>
          <p:spPr>
            <a:xfrm>
              <a:off x="3512898" y="4637036"/>
              <a:ext cx="138201" cy="204024"/>
            </a:xfrm>
            <a:prstGeom prst="rect">
              <a:avLst/>
            </a:prstGeom>
          </p:spPr>
        </p:pic>
        <p:sp>
          <p:nvSpPr>
            <p:cNvPr id="216" name="object 216"/>
            <p:cNvSpPr/>
            <p:nvPr/>
          </p:nvSpPr>
          <p:spPr>
            <a:xfrm>
              <a:off x="3679641" y="4810336"/>
              <a:ext cx="33020" cy="33020"/>
            </a:xfrm>
            <a:custGeom>
              <a:avLst/>
              <a:gdLst/>
              <a:ahLst/>
              <a:cxnLst/>
              <a:rect l="l" t="t" r="r" b="b"/>
              <a:pathLst>
                <a:path w="33020" h="33020">
                  <a:moveTo>
                    <a:pt x="26318" y="0"/>
                  </a:moveTo>
                  <a:lnTo>
                    <a:pt x="17545" y="0"/>
                  </a:lnTo>
                  <a:lnTo>
                    <a:pt x="8772" y="0"/>
                  </a:lnTo>
                  <a:lnTo>
                    <a:pt x="0" y="6577"/>
                  </a:lnTo>
                  <a:lnTo>
                    <a:pt x="0" y="26339"/>
                  </a:lnTo>
                  <a:lnTo>
                    <a:pt x="8772" y="32917"/>
                  </a:lnTo>
                  <a:lnTo>
                    <a:pt x="26318" y="32917"/>
                  </a:lnTo>
                  <a:lnTo>
                    <a:pt x="32898" y="26339"/>
                  </a:lnTo>
                  <a:lnTo>
                    <a:pt x="32898" y="6577"/>
                  </a:lnTo>
                  <a:lnTo>
                    <a:pt x="26318" y="0"/>
                  </a:lnTo>
                  <a:close/>
                </a:path>
              </a:pathLst>
            </a:custGeom>
            <a:solidFill>
              <a:srgbClr val="000000"/>
            </a:solidFill>
          </p:spPr>
          <p:txBody>
            <a:bodyPr wrap="square" lIns="0" tIns="0" rIns="0" bIns="0" rtlCol="0"/>
            <a:lstStyle/>
            <a:p>
              <a:endParaRPr/>
            </a:p>
          </p:txBody>
        </p:sp>
        <p:pic>
          <p:nvPicPr>
            <p:cNvPr id="217" name="object 217"/>
            <p:cNvPicPr/>
            <p:nvPr/>
          </p:nvPicPr>
          <p:blipFill>
            <a:blip r:embed="rId123" cstate="print"/>
            <a:stretch>
              <a:fillRect/>
            </a:stretch>
          </p:blipFill>
          <p:spPr>
            <a:xfrm>
              <a:off x="3741050" y="4637036"/>
              <a:ext cx="136008" cy="206217"/>
            </a:xfrm>
            <a:prstGeom prst="rect">
              <a:avLst/>
            </a:prstGeom>
          </p:spPr>
        </p:pic>
      </p:grpSp>
      <p:grpSp>
        <p:nvGrpSpPr>
          <p:cNvPr id="218" name="object 218"/>
          <p:cNvGrpSpPr/>
          <p:nvPr/>
        </p:nvGrpSpPr>
        <p:grpSpPr>
          <a:xfrm>
            <a:off x="4243441" y="4634844"/>
            <a:ext cx="513715" cy="208915"/>
            <a:chOff x="4243441" y="4634844"/>
            <a:chExt cx="513715" cy="208915"/>
          </a:xfrm>
        </p:grpSpPr>
        <p:pic>
          <p:nvPicPr>
            <p:cNvPr id="219" name="object 219"/>
            <p:cNvPicPr/>
            <p:nvPr/>
          </p:nvPicPr>
          <p:blipFill>
            <a:blip r:embed="rId124" cstate="print"/>
            <a:stretch>
              <a:fillRect/>
            </a:stretch>
          </p:blipFill>
          <p:spPr>
            <a:xfrm>
              <a:off x="4243441" y="4641421"/>
              <a:ext cx="129545" cy="201832"/>
            </a:xfrm>
            <a:prstGeom prst="rect">
              <a:avLst/>
            </a:prstGeom>
          </p:spPr>
        </p:pic>
        <p:pic>
          <p:nvPicPr>
            <p:cNvPr id="220" name="object 220"/>
            <p:cNvPicPr/>
            <p:nvPr/>
          </p:nvPicPr>
          <p:blipFill>
            <a:blip r:embed="rId125" cstate="print"/>
            <a:stretch>
              <a:fillRect/>
            </a:stretch>
          </p:blipFill>
          <p:spPr>
            <a:xfrm>
              <a:off x="4399305" y="4634844"/>
              <a:ext cx="129253" cy="208409"/>
            </a:xfrm>
            <a:prstGeom prst="rect">
              <a:avLst/>
            </a:prstGeom>
          </p:spPr>
        </p:pic>
        <p:sp>
          <p:nvSpPr>
            <p:cNvPr id="221" name="object 221"/>
            <p:cNvSpPr/>
            <p:nvPr/>
          </p:nvSpPr>
          <p:spPr>
            <a:xfrm>
              <a:off x="4559263" y="4810336"/>
              <a:ext cx="35560" cy="33020"/>
            </a:xfrm>
            <a:custGeom>
              <a:avLst/>
              <a:gdLst/>
              <a:ahLst/>
              <a:cxnLst/>
              <a:rect l="l" t="t" r="r" b="b"/>
              <a:pathLst>
                <a:path w="35560" h="33020">
                  <a:moveTo>
                    <a:pt x="26318" y="0"/>
                  </a:moveTo>
                  <a:lnTo>
                    <a:pt x="17545" y="0"/>
                  </a:lnTo>
                  <a:lnTo>
                    <a:pt x="8772" y="0"/>
                  </a:lnTo>
                  <a:lnTo>
                    <a:pt x="0" y="6577"/>
                  </a:lnTo>
                  <a:lnTo>
                    <a:pt x="0" y="26339"/>
                  </a:lnTo>
                  <a:lnTo>
                    <a:pt x="8772" y="32917"/>
                  </a:lnTo>
                  <a:lnTo>
                    <a:pt x="26318" y="32917"/>
                  </a:lnTo>
                  <a:lnTo>
                    <a:pt x="35091" y="26339"/>
                  </a:lnTo>
                  <a:lnTo>
                    <a:pt x="35091" y="6577"/>
                  </a:lnTo>
                  <a:lnTo>
                    <a:pt x="26318" y="0"/>
                  </a:lnTo>
                  <a:close/>
                </a:path>
              </a:pathLst>
            </a:custGeom>
            <a:solidFill>
              <a:srgbClr val="000000"/>
            </a:solidFill>
          </p:spPr>
          <p:txBody>
            <a:bodyPr wrap="square" lIns="0" tIns="0" rIns="0" bIns="0" rtlCol="0"/>
            <a:lstStyle/>
            <a:p>
              <a:endParaRPr/>
            </a:p>
          </p:txBody>
        </p:sp>
        <p:pic>
          <p:nvPicPr>
            <p:cNvPr id="222" name="object 222"/>
            <p:cNvPicPr/>
            <p:nvPr/>
          </p:nvPicPr>
          <p:blipFill>
            <a:blip r:embed="rId126" cstate="print"/>
            <a:stretch>
              <a:fillRect/>
            </a:stretch>
          </p:blipFill>
          <p:spPr>
            <a:xfrm>
              <a:off x="4618626" y="4637036"/>
              <a:ext cx="138025" cy="204024"/>
            </a:xfrm>
            <a:prstGeom prst="rect">
              <a:avLst/>
            </a:prstGeom>
          </p:spPr>
        </p:pic>
      </p:grpSp>
      <p:grpSp>
        <p:nvGrpSpPr>
          <p:cNvPr id="223" name="object 223"/>
          <p:cNvGrpSpPr/>
          <p:nvPr/>
        </p:nvGrpSpPr>
        <p:grpSpPr>
          <a:xfrm>
            <a:off x="5046448" y="4637036"/>
            <a:ext cx="349250" cy="206375"/>
            <a:chOff x="5046448" y="4637036"/>
            <a:chExt cx="349250" cy="206375"/>
          </a:xfrm>
        </p:grpSpPr>
        <p:pic>
          <p:nvPicPr>
            <p:cNvPr id="224" name="object 224"/>
            <p:cNvPicPr/>
            <p:nvPr/>
          </p:nvPicPr>
          <p:blipFill>
            <a:blip r:embed="rId127" cstate="print"/>
            <a:stretch>
              <a:fillRect/>
            </a:stretch>
          </p:blipFill>
          <p:spPr>
            <a:xfrm>
              <a:off x="5046448" y="4641421"/>
              <a:ext cx="127206" cy="201832"/>
            </a:xfrm>
            <a:prstGeom prst="rect">
              <a:avLst/>
            </a:prstGeom>
          </p:spPr>
        </p:pic>
        <p:pic>
          <p:nvPicPr>
            <p:cNvPr id="225" name="object 225"/>
            <p:cNvPicPr/>
            <p:nvPr/>
          </p:nvPicPr>
          <p:blipFill>
            <a:blip r:embed="rId128" cstate="print"/>
            <a:stretch>
              <a:fillRect/>
            </a:stretch>
          </p:blipFill>
          <p:spPr>
            <a:xfrm>
              <a:off x="5193246" y="4637036"/>
              <a:ext cx="138318" cy="204024"/>
            </a:xfrm>
            <a:prstGeom prst="rect">
              <a:avLst/>
            </a:prstGeom>
          </p:spPr>
        </p:pic>
        <p:sp>
          <p:nvSpPr>
            <p:cNvPr id="226" name="object 226"/>
            <p:cNvSpPr/>
            <p:nvPr/>
          </p:nvSpPr>
          <p:spPr>
            <a:xfrm>
              <a:off x="5362270" y="4810336"/>
              <a:ext cx="33655" cy="33020"/>
            </a:xfrm>
            <a:custGeom>
              <a:avLst/>
              <a:gdLst/>
              <a:ahLst/>
              <a:cxnLst/>
              <a:rect l="l" t="t" r="r" b="b"/>
              <a:pathLst>
                <a:path w="33654" h="33020">
                  <a:moveTo>
                    <a:pt x="24271" y="0"/>
                  </a:moveTo>
                  <a:lnTo>
                    <a:pt x="15498" y="0"/>
                  </a:lnTo>
                  <a:lnTo>
                    <a:pt x="6725" y="0"/>
                  </a:lnTo>
                  <a:lnTo>
                    <a:pt x="0" y="6577"/>
                  </a:lnTo>
                  <a:lnTo>
                    <a:pt x="0" y="26339"/>
                  </a:lnTo>
                  <a:lnTo>
                    <a:pt x="6725" y="32917"/>
                  </a:lnTo>
                  <a:lnTo>
                    <a:pt x="24271" y="32917"/>
                  </a:lnTo>
                  <a:lnTo>
                    <a:pt x="33044" y="26339"/>
                  </a:lnTo>
                  <a:lnTo>
                    <a:pt x="33044" y="6577"/>
                  </a:lnTo>
                  <a:lnTo>
                    <a:pt x="24271" y="0"/>
                  </a:lnTo>
                  <a:close/>
                </a:path>
              </a:pathLst>
            </a:custGeom>
            <a:solidFill>
              <a:srgbClr val="000000"/>
            </a:solidFill>
          </p:spPr>
          <p:txBody>
            <a:bodyPr wrap="square" lIns="0" tIns="0" rIns="0" bIns="0" rtlCol="0"/>
            <a:lstStyle/>
            <a:p>
              <a:endParaRPr/>
            </a:p>
          </p:txBody>
        </p:sp>
      </p:grpSp>
      <p:pic>
        <p:nvPicPr>
          <p:cNvPr id="227" name="object 227"/>
          <p:cNvPicPr/>
          <p:nvPr/>
        </p:nvPicPr>
        <p:blipFill>
          <a:blip r:embed="rId129" cstate="print"/>
          <a:stretch>
            <a:fillRect/>
          </a:stretch>
        </p:blipFill>
        <p:spPr>
          <a:xfrm>
            <a:off x="5449998" y="4637036"/>
            <a:ext cx="83341" cy="204024"/>
          </a:xfrm>
          <a:prstGeom prst="rect">
            <a:avLst/>
          </a:prstGeom>
        </p:spPr>
      </p:pic>
      <p:grpSp>
        <p:nvGrpSpPr>
          <p:cNvPr id="228" name="object 228"/>
          <p:cNvGrpSpPr/>
          <p:nvPr/>
        </p:nvGrpSpPr>
        <p:grpSpPr>
          <a:xfrm>
            <a:off x="5886593" y="4632651"/>
            <a:ext cx="498475" cy="210820"/>
            <a:chOff x="5886593" y="4632651"/>
            <a:chExt cx="498475" cy="210820"/>
          </a:xfrm>
        </p:grpSpPr>
        <p:pic>
          <p:nvPicPr>
            <p:cNvPr id="229" name="object 229"/>
            <p:cNvPicPr/>
            <p:nvPr/>
          </p:nvPicPr>
          <p:blipFill>
            <a:blip r:embed="rId130" cstate="print"/>
            <a:stretch>
              <a:fillRect/>
            </a:stretch>
          </p:blipFill>
          <p:spPr>
            <a:xfrm>
              <a:off x="5886593" y="4632651"/>
              <a:ext cx="122819" cy="210602"/>
            </a:xfrm>
            <a:prstGeom prst="rect">
              <a:avLst/>
            </a:prstGeom>
          </p:spPr>
        </p:pic>
        <p:pic>
          <p:nvPicPr>
            <p:cNvPr id="230" name="object 230"/>
            <p:cNvPicPr/>
            <p:nvPr/>
          </p:nvPicPr>
          <p:blipFill>
            <a:blip r:embed="rId131" cstate="print"/>
            <a:stretch>
              <a:fillRect/>
            </a:stretch>
          </p:blipFill>
          <p:spPr>
            <a:xfrm>
              <a:off x="6044503" y="4637036"/>
              <a:ext cx="118433" cy="206217"/>
            </a:xfrm>
            <a:prstGeom prst="rect">
              <a:avLst/>
            </a:prstGeom>
          </p:spPr>
        </p:pic>
        <p:sp>
          <p:nvSpPr>
            <p:cNvPr id="231" name="object 231"/>
            <p:cNvSpPr/>
            <p:nvPr/>
          </p:nvSpPr>
          <p:spPr>
            <a:xfrm>
              <a:off x="6200367" y="4810336"/>
              <a:ext cx="33020" cy="33020"/>
            </a:xfrm>
            <a:custGeom>
              <a:avLst/>
              <a:gdLst/>
              <a:ahLst/>
              <a:cxnLst/>
              <a:rect l="l" t="t" r="r" b="b"/>
              <a:pathLst>
                <a:path w="33020" h="33020">
                  <a:moveTo>
                    <a:pt x="23979" y="0"/>
                  </a:moveTo>
                  <a:lnTo>
                    <a:pt x="15206" y="0"/>
                  </a:lnTo>
                  <a:lnTo>
                    <a:pt x="6433" y="0"/>
                  </a:lnTo>
                  <a:lnTo>
                    <a:pt x="0" y="6577"/>
                  </a:lnTo>
                  <a:lnTo>
                    <a:pt x="0" y="26339"/>
                  </a:lnTo>
                  <a:lnTo>
                    <a:pt x="6433" y="32917"/>
                  </a:lnTo>
                  <a:lnTo>
                    <a:pt x="23979" y="32917"/>
                  </a:lnTo>
                  <a:lnTo>
                    <a:pt x="32751" y="26339"/>
                  </a:lnTo>
                  <a:lnTo>
                    <a:pt x="32751" y="6577"/>
                  </a:lnTo>
                  <a:lnTo>
                    <a:pt x="23979" y="0"/>
                  </a:lnTo>
                  <a:close/>
                </a:path>
              </a:pathLst>
            </a:custGeom>
            <a:solidFill>
              <a:srgbClr val="000000"/>
            </a:solidFill>
          </p:spPr>
          <p:txBody>
            <a:bodyPr wrap="square" lIns="0" tIns="0" rIns="0" bIns="0" rtlCol="0"/>
            <a:lstStyle/>
            <a:p>
              <a:endParaRPr/>
            </a:p>
          </p:txBody>
        </p:sp>
        <p:pic>
          <p:nvPicPr>
            <p:cNvPr id="232" name="object 232"/>
            <p:cNvPicPr/>
            <p:nvPr/>
          </p:nvPicPr>
          <p:blipFill>
            <a:blip r:embed="rId132" cstate="print"/>
            <a:stretch>
              <a:fillRect/>
            </a:stretch>
          </p:blipFill>
          <p:spPr>
            <a:xfrm>
              <a:off x="6266164" y="4637036"/>
              <a:ext cx="118433" cy="206217"/>
            </a:xfrm>
            <a:prstGeom prst="rect">
              <a:avLst/>
            </a:prstGeom>
          </p:spPr>
        </p:pic>
      </p:grpSp>
      <p:grpSp>
        <p:nvGrpSpPr>
          <p:cNvPr id="233" name="object 233"/>
          <p:cNvGrpSpPr/>
          <p:nvPr/>
        </p:nvGrpSpPr>
        <p:grpSpPr>
          <a:xfrm>
            <a:off x="6729076" y="4637036"/>
            <a:ext cx="500380" cy="210820"/>
            <a:chOff x="6729076" y="4637036"/>
            <a:chExt cx="500380" cy="210820"/>
          </a:xfrm>
        </p:grpSpPr>
        <p:pic>
          <p:nvPicPr>
            <p:cNvPr id="234" name="object 234"/>
            <p:cNvPicPr/>
            <p:nvPr/>
          </p:nvPicPr>
          <p:blipFill>
            <a:blip r:embed="rId133" cstate="print"/>
            <a:stretch>
              <a:fillRect/>
            </a:stretch>
          </p:blipFill>
          <p:spPr>
            <a:xfrm>
              <a:off x="6729076" y="4637036"/>
              <a:ext cx="116093" cy="206217"/>
            </a:xfrm>
            <a:prstGeom prst="rect">
              <a:avLst/>
            </a:prstGeom>
          </p:spPr>
        </p:pic>
        <p:pic>
          <p:nvPicPr>
            <p:cNvPr id="235" name="object 235"/>
            <p:cNvPicPr/>
            <p:nvPr/>
          </p:nvPicPr>
          <p:blipFill>
            <a:blip r:embed="rId134" cstate="print"/>
            <a:stretch>
              <a:fillRect/>
            </a:stretch>
          </p:blipFill>
          <p:spPr>
            <a:xfrm>
              <a:off x="6875875" y="4637036"/>
              <a:ext cx="129545" cy="210602"/>
            </a:xfrm>
            <a:prstGeom prst="rect">
              <a:avLst/>
            </a:prstGeom>
          </p:spPr>
        </p:pic>
        <p:sp>
          <p:nvSpPr>
            <p:cNvPr id="236" name="object 236"/>
            <p:cNvSpPr/>
            <p:nvPr/>
          </p:nvSpPr>
          <p:spPr>
            <a:xfrm>
              <a:off x="7038465" y="4810335"/>
              <a:ext cx="33020" cy="33020"/>
            </a:xfrm>
            <a:custGeom>
              <a:avLst/>
              <a:gdLst/>
              <a:ahLst/>
              <a:cxnLst/>
              <a:rect l="l" t="t" r="r" b="b"/>
              <a:pathLst>
                <a:path w="33020" h="33020">
                  <a:moveTo>
                    <a:pt x="23979" y="0"/>
                  </a:moveTo>
                  <a:lnTo>
                    <a:pt x="15206" y="0"/>
                  </a:lnTo>
                  <a:lnTo>
                    <a:pt x="6433" y="0"/>
                  </a:lnTo>
                  <a:lnTo>
                    <a:pt x="0" y="6577"/>
                  </a:lnTo>
                  <a:lnTo>
                    <a:pt x="0" y="26339"/>
                  </a:lnTo>
                  <a:lnTo>
                    <a:pt x="6433" y="32917"/>
                  </a:lnTo>
                  <a:lnTo>
                    <a:pt x="23979" y="32917"/>
                  </a:lnTo>
                  <a:lnTo>
                    <a:pt x="32751" y="26339"/>
                  </a:lnTo>
                  <a:lnTo>
                    <a:pt x="32751" y="6577"/>
                  </a:lnTo>
                  <a:lnTo>
                    <a:pt x="23979" y="0"/>
                  </a:lnTo>
                  <a:close/>
                </a:path>
              </a:pathLst>
            </a:custGeom>
            <a:solidFill>
              <a:srgbClr val="000000"/>
            </a:solidFill>
          </p:spPr>
          <p:txBody>
            <a:bodyPr wrap="square" lIns="0" tIns="0" rIns="0" bIns="0" rtlCol="0"/>
            <a:lstStyle/>
            <a:p>
              <a:endParaRPr/>
            </a:p>
          </p:txBody>
        </p:sp>
        <p:pic>
          <p:nvPicPr>
            <p:cNvPr id="237" name="object 237"/>
            <p:cNvPicPr/>
            <p:nvPr/>
          </p:nvPicPr>
          <p:blipFill>
            <a:blip r:embed="rId135" cstate="print"/>
            <a:stretch>
              <a:fillRect/>
            </a:stretch>
          </p:blipFill>
          <p:spPr>
            <a:xfrm>
              <a:off x="7101922" y="4637036"/>
              <a:ext cx="127206" cy="210602"/>
            </a:xfrm>
            <a:prstGeom prst="rect">
              <a:avLst/>
            </a:prstGeom>
          </p:spPr>
        </p:pic>
      </p:grpSp>
      <p:sp>
        <p:nvSpPr>
          <p:cNvPr id="238" name="object 238"/>
          <p:cNvSpPr/>
          <p:nvPr/>
        </p:nvSpPr>
        <p:spPr>
          <a:xfrm>
            <a:off x="1367345" y="5007787"/>
            <a:ext cx="752475" cy="210820"/>
          </a:xfrm>
          <a:custGeom>
            <a:avLst/>
            <a:gdLst/>
            <a:ahLst/>
            <a:cxnLst/>
            <a:rect l="l" t="t" r="r" b="b"/>
            <a:pathLst>
              <a:path w="752475" h="210820">
                <a:moveTo>
                  <a:pt x="201841" y="98729"/>
                </a:moveTo>
                <a:lnTo>
                  <a:pt x="125044" y="98729"/>
                </a:lnTo>
                <a:lnTo>
                  <a:pt x="125044" y="105308"/>
                </a:lnTo>
                <a:lnTo>
                  <a:pt x="138201" y="105308"/>
                </a:lnTo>
                <a:lnTo>
                  <a:pt x="151371" y="111887"/>
                </a:lnTo>
                <a:lnTo>
                  <a:pt x="151371" y="179882"/>
                </a:lnTo>
                <a:lnTo>
                  <a:pt x="111887" y="197446"/>
                </a:lnTo>
                <a:lnTo>
                  <a:pt x="79184" y="191414"/>
                </a:lnTo>
                <a:lnTo>
                  <a:pt x="54292" y="173863"/>
                </a:lnTo>
                <a:lnTo>
                  <a:pt x="38455" y="145618"/>
                </a:lnTo>
                <a:lnTo>
                  <a:pt x="32905" y="107492"/>
                </a:lnTo>
                <a:lnTo>
                  <a:pt x="34480" y="86652"/>
                </a:lnTo>
                <a:lnTo>
                  <a:pt x="54838" y="37299"/>
                </a:lnTo>
                <a:lnTo>
                  <a:pt x="92798" y="16611"/>
                </a:lnTo>
                <a:lnTo>
                  <a:pt x="107505" y="15354"/>
                </a:lnTo>
                <a:lnTo>
                  <a:pt x="119900" y="16205"/>
                </a:lnTo>
                <a:lnTo>
                  <a:pt x="157226" y="37426"/>
                </a:lnTo>
                <a:lnTo>
                  <a:pt x="171107" y="65811"/>
                </a:lnTo>
                <a:lnTo>
                  <a:pt x="177685" y="65811"/>
                </a:lnTo>
                <a:lnTo>
                  <a:pt x="175488" y="2197"/>
                </a:lnTo>
                <a:lnTo>
                  <a:pt x="168910" y="2197"/>
                </a:lnTo>
                <a:lnTo>
                  <a:pt x="168910" y="8775"/>
                </a:lnTo>
                <a:lnTo>
                  <a:pt x="162331" y="13157"/>
                </a:lnTo>
                <a:lnTo>
                  <a:pt x="153555" y="13157"/>
                </a:lnTo>
                <a:lnTo>
                  <a:pt x="149174" y="10960"/>
                </a:lnTo>
                <a:lnTo>
                  <a:pt x="132727" y="5892"/>
                </a:lnTo>
                <a:lnTo>
                  <a:pt x="122859" y="3835"/>
                </a:lnTo>
                <a:lnTo>
                  <a:pt x="112979" y="2603"/>
                </a:lnTo>
                <a:lnTo>
                  <a:pt x="103111" y="2197"/>
                </a:lnTo>
                <a:lnTo>
                  <a:pt x="61087" y="10007"/>
                </a:lnTo>
                <a:lnTo>
                  <a:pt x="28524" y="31813"/>
                </a:lnTo>
                <a:lnTo>
                  <a:pt x="7480" y="65125"/>
                </a:lnTo>
                <a:lnTo>
                  <a:pt x="0" y="107492"/>
                </a:lnTo>
                <a:lnTo>
                  <a:pt x="1308" y="128943"/>
                </a:lnTo>
                <a:lnTo>
                  <a:pt x="24130" y="177685"/>
                </a:lnTo>
                <a:lnTo>
                  <a:pt x="59778" y="202374"/>
                </a:lnTo>
                <a:lnTo>
                  <a:pt x="105308" y="210604"/>
                </a:lnTo>
                <a:lnTo>
                  <a:pt x="126555" y="208724"/>
                </a:lnTo>
                <a:lnTo>
                  <a:pt x="148628" y="203746"/>
                </a:lnTo>
                <a:lnTo>
                  <a:pt x="168236" y="196723"/>
                </a:lnTo>
                <a:lnTo>
                  <a:pt x="182105" y="188645"/>
                </a:lnTo>
                <a:lnTo>
                  <a:pt x="182105" y="127228"/>
                </a:lnTo>
                <a:lnTo>
                  <a:pt x="182714" y="116713"/>
                </a:lnTo>
                <a:lnTo>
                  <a:pt x="185394" y="110515"/>
                </a:lnTo>
                <a:lnTo>
                  <a:pt x="191350" y="107188"/>
                </a:lnTo>
                <a:lnTo>
                  <a:pt x="201841" y="105308"/>
                </a:lnTo>
                <a:lnTo>
                  <a:pt x="201841" y="98729"/>
                </a:lnTo>
                <a:close/>
              </a:path>
              <a:path w="752475" h="210820">
                <a:moveTo>
                  <a:pt x="282981" y="201828"/>
                </a:moveTo>
                <a:lnTo>
                  <a:pt x="272161" y="199948"/>
                </a:lnTo>
                <a:lnTo>
                  <a:pt x="265442" y="196621"/>
                </a:lnTo>
                <a:lnTo>
                  <a:pt x="262013" y="190411"/>
                </a:lnTo>
                <a:lnTo>
                  <a:pt x="261061" y="179882"/>
                </a:lnTo>
                <a:lnTo>
                  <a:pt x="261061" y="0"/>
                </a:lnTo>
                <a:lnTo>
                  <a:pt x="248894" y="4216"/>
                </a:lnTo>
                <a:lnTo>
                  <a:pt x="237756" y="7404"/>
                </a:lnTo>
                <a:lnTo>
                  <a:pt x="212801" y="13157"/>
                </a:lnTo>
                <a:lnTo>
                  <a:pt x="212801" y="19735"/>
                </a:lnTo>
                <a:lnTo>
                  <a:pt x="214998" y="19735"/>
                </a:lnTo>
                <a:lnTo>
                  <a:pt x="217195" y="17538"/>
                </a:lnTo>
                <a:lnTo>
                  <a:pt x="232549" y="17538"/>
                </a:lnTo>
                <a:lnTo>
                  <a:pt x="236931" y="21932"/>
                </a:lnTo>
                <a:lnTo>
                  <a:pt x="236931" y="179882"/>
                </a:lnTo>
                <a:lnTo>
                  <a:pt x="235940" y="189484"/>
                </a:lnTo>
                <a:lnTo>
                  <a:pt x="232270" y="195795"/>
                </a:lnTo>
                <a:lnTo>
                  <a:pt x="224904" y="199644"/>
                </a:lnTo>
                <a:lnTo>
                  <a:pt x="212801" y="201828"/>
                </a:lnTo>
                <a:lnTo>
                  <a:pt x="212801" y="206222"/>
                </a:lnTo>
                <a:lnTo>
                  <a:pt x="282981" y="206222"/>
                </a:lnTo>
                <a:lnTo>
                  <a:pt x="282981" y="201828"/>
                </a:lnTo>
                <a:close/>
              </a:path>
              <a:path w="752475" h="210820">
                <a:moveTo>
                  <a:pt x="432181" y="136004"/>
                </a:moveTo>
                <a:lnTo>
                  <a:pt x="427151" y="108724"/>
                </a:lnTo>
                <a:lnTo>
                  <a:pt x="413258" y="87198"/>
                </a:lnTo>
                <a:lnTo>
                  <a:pt x="403669" y="80708"/>
                </a:lnTo>
                <a:lnTo>
                  <a:pt x="403669" y="146989"/>
                </a:lnTo>
                <a:lnTo>
                  <a:pt x="401269" y="169087"/>
                </a:lnTo>
                <a:lnTo>
                  <a:pt x="394335" y="185648"/>
                </a:lnTo>
                <a:lnTo>
                  <a:pt x="383286" y="196037"/>
                </a:lnTo>
                <a:lnTo>
                  <a:pt x="368554" y="199644"/>
                </a:lnTo>
                <a:lnTo>
                  <a:pt x="360400" y="198437"/>
                </a:lnTo>
                <a:lnTo>
                  <a:pt x="334276" y="169430"/>
                </a:lnTo>
                <a:lnTo>
                  <a:pt x="326885" y="122847"/>
                </a:lnTo>
                <a:lnTo>
                  <a:pt x="329285" y="103619"/>
                </a:lnTo>
                <a:lnTo>
                  <a:pt x="336207" y="89115"/>
                </a:lnTo>
                <a:lnTo>
                  <a:pt x="347230" y="79959"/>
                </a:lnTo>
                <a:lnTo>
                  <a:pt x="361975" y="76771"/>
                </a:lnTo>
                <a:lnTo>
                  <a:pt x="378663" y="81876"/>
                </a:lnTo>
                <a:lnTo>
                  <a:pt x="391871" y="96253"/>
                </a:lnTo>
                <a:lnTo>
                  <a:pt x="400545" y="118427"/>
                </a:lnTo>
                <a:lnTo>
                  <a:pt x="403669" y="146989"/>
                </a:lnTo>
                <a:lnTo>
                  <a:pt x="403669" y="80708"/>
                </a:lnTo>
                <a:lnTo>
                  <a:pt x="397852" y="76771"/>
                </a:lnTo>
                <a:lnTo>
                  <a:pt x="392430" y="73113"/>
                </a:lnTo>
                <a:lnTo>
                  <a:pt x="366356" y="67995"/>
                </a:lnTo>
                <a:lnTo>
                  <a:pt x="339077" y="73113"/>
                </a:lnTo>
                <a:lnTo>
                  <a:pt x="317563" y="87477"/>
                </a:lnTo>
                <a:lnTo>
                  <a:pt x="303441" y="109651"/>
                </a:lnTo>
                <a:lnTo>
                  <a:pt x="298373" y="138188"/>
                </a:lnTo>
                <a:lnTo>
                  <a:pt x="303403" y="165823"/>
                </a:lnTo>
                <a:lnTo>
                  <a:pt x="317284" y="188112"/>
                </a:lnTo>
                <a:lnTo>
                  <a:pt x="338150" y="202996"/>
                </a:lnTo>
                <a:lnTo>
                  <a:pt x="364159" y="208407"/>
                </a:lnTo>
                <a:lnTo>
                  <a:pt x="391287" y="202996"/>
                </a:lnTo>
                <a:lnTo>
                  <a:pt x="396189" y="199644"/>
                </a:lnTo>
                <a:lnTo>
                  <a:pt x="412991" y="187833"/>
                </a:lnTo>
                <a:lnTo>
                  <a:pt x="427113" y="164896"/>
                </a:lnTo>
                <a:lnTo>
                  <a:pt x="432181" y="136004"/>
                </a:lnTo>
                <a:close/>
              </a:path>
              <a:path w="752475" h="210820">
                <a:moveTo>
                  <a:pt x="649376" y="6578"/>
                </a:moveTo>
                <a:lnTo>
                  <a:pt x="587933" y="6578"/>
                </a:lnTo>
                <a:lnTo>
                  <a:pt x="587933" y="13157"/>
                </a:lnTo>
                <a:lnTo>
                  <a:pt x="598779" y="13982"/>
                </a:lnTo>
                <a:lnTo>
                  <a:pt x="605497" y="16446"/>
                </a:lnTo>
                <a:lnTo>
                  <a:pt x="608926" y="20561"/>
                </a:lnTo>
                <a:lnTo>
                  <a:pt x="609892" y="26314"/>
                </a:lnTo>
                <a:lnTo>
                  <a:pt x="609892" y="30695"/>
                </a:lnTo>
                <a:lnTo>
                  <a:pt x="607695" y="37299"/>
                </a:lnTo>
                <a:lnTo>
                  <a:pt x="605510" y="48272"/>
                </a:lnTo>
                <a:lnTo>
                  <a:pt x="561606" y="157949"/>
                </a:lnTo>
                <a:lnTo>
                  <a:pt x="508876" y="42913"/>
                </a:lnTo>
                <a:lnTo>
                  <a:pt x="502399" y="21932"/>
                </a:lnTo>
                <a:lnTo>
                  <a:pt x="502399" y="17538"/>
                </a:lnTo>
                <a:lnTo>
                  <a:pt x="506780" y="13157"/>
                </a:lnTo>
                <a:lnTo>
                  <a:pt x="526516" y="13157"/>
                </a:lnTo>
                <a:lnTo>
                  <a:pt x="526516" y="6578"/>
                </a:lnTo>
                <a:lnTo>
                  <a:pt x="445338" y="6578"/>
                </a:lnTo>
                <a:lnTo>
                  <a:pt x="445338" y="13157"/>
                </a:lnTo>
                <a:lnTo>
                  <a:pt x="455104" y="14249"/>
                </a:lnTo>
                <a:lnTo>
                  <a:pt x="462610" y="18643"/>
                </a:lnTo>
                <a:lnTo>
                  <a:pt x="469709" y="27965"/>
                </a:lnTo>
                <a:lnTo>
                  <a:pt x="478243" y="43878"/>
                </a:lnTo>
                <a:lnTo>
                  <a:pt x="550646" y="208407"/>
                </a:lnTo>
                <a:lnTo>
                  <a:pt x="555028" y="208407"/>
                </a:lnTo>
                <a:lnTo>
                  <a:pt x="629018" y="27038"/>
                </a:lnTo>
                <a:lnTo>
                  <a:pt x="634568" y="18364"/>
                </a:lnTo>
                <a:lnTo>
                  <a:pt x="640943" y="14224"/>
                </a:lnTo>
                <a:lnTo>
                  <a:pt x="649376" y="13157"/>
                </a:lnTo>
                <a:lnTo>
                  <a:pt x="649376" y="6578"/>
                </a:lnTo>
                <a:close/>
              </a:path>
              <a:path w="752475" h="210820">
                <a:moveTo>
                  <a:pt x="752475" y="157949"/>
                </a:moveTo>
                <a:lnTo>
                  <a:pt x="748093" y="155765"/>
                </a:lnTo>
                <a:lnTo>
                  <a:pt x="736854" y="171069"/>
                </a:lnTo>
                <a:lnTo>
                  <a:pt x="725614" y="181254"/>
                </a:lnTo>
                <a:lnTo>
                  <a:pt x="713320" y="187007"/>
                </a:lnTo>
                <a:lnTo>
                  <a:pt x="712736" y="187007"/>
                </a:lnTo>
                <a:lnTo>
                  <a:pt x="699808" y="188645"/>
                </a:lnTo>
                <a:lnTo>
                  <a:pt x="662533" y="162344"/>
                </a:lnTo>
                <a:lnTo>
                  <a:pt x="653808" y="124091"/>
                </a:lnTo>
                <a:lnTo>
                  <a:pt x="653757" y="122847"/>
                </a:lnTo>
                <a:lnTo>
                  <a:pt x="745896" y="122847"/>
                </a:lnTo>
                <a:lnTo>
                  <a:pt x="744715" y="114071"/>
                </a:lnTo>
                <a:lnTo>
                  <a:pt x="726160" y="78968"/>
                </a:lnTo>
                <a:lnTo>
                  <a:pt x="725373" y="78181"/>
                </a:lnTo>
                <a:lnTo>
                  <a:pt x="716559" y="72656"/>
                </a:lnTo>
                <a:lnTo>
                  <a:pt x="715200" y="72199"/>
                </a:lnTo>
                <a:lnTo>
                  <a:pt x="715200" y="114071"/>
                </a:lnTo>
                <a:lnTo>
                  <a:pt x="653757" y="114071"/>
                </a:lnTo>
                <a:lnTo>
                  <a:pt x="658279" y="98412"/>
                </a:lnTo>
                <a:lnTo>
                  <a:pt x="665276" y="87477"/>
                </a:lnTo>
                <a:lnTo>
                  <a:pt x="674725" y="81051"/>
                </a:lnTo>
                <a:lnTo>
                  <a:pt x="686650" y="78968"/>
                </a:lnTo>
                <a:lnTo>
                  <a:pt x="698207" y="80746"/>
                </a:lnTo>
                <a:lnTo>
                  <a:pt x="706678" y="86652"/>
                </a:lnTo>
                <a:lnTo>
                  <a:pt x="712279" y="97485"/>
                </a:lnTo>
                <a:lnTo>
                  <a:pt x="715200" y="114071"/>
                </a:lnTo>
                <a:lnTo>
                  <a:pt x="715200" y="72199"/>
                </a:lnTo>
                <a:lnTo>
                  <a:pt x="706513" y="69202"/>
                </a:lnTo>
                <a:lnTo>
                  <a:pt x="695426" y="67995"/>
                </a:lnTo>
                <a:lnTo>
                  <a:pt x="684288" y="68859"/>
                </a:lnTo>
                <a:lnTo>
                  <a:pt x="644779" y="94462"/>
                </a:lnTo>
                <a:lnTo>
                  <a:pt x="631825" y="142608"/>
                </a:lnTo>
                <a:lnTo>
                  <a:pt x="635800" y="170459"/>
                </a:lnTo>
                <a:lnTo>
                  <a:pt x="647179" y="191135"/>
                </a:lnTo>
                <a:lnTo>
                  <a:pt x="665137" y="203987"/>
                </a:lnTo>
                <a:lnTo>
                  <a:pt x="688848" y="208407"/>
                </a:lnTo>
                <a:lnTo>
                  <a:pt x="708977" y="205155"/>
                </a:lnTo>
                <a:lnTo>
                  <a:pt x="726427" y="195516"/>
                </a:lnTo>
                <a:lnTo>
                  <a:pt x="732764" y="188645"/>
                </a:lnTo>
                <a:lnTo>
                  <a:pt x="740994" y="179717"/>
                </a:lnTo>
                <a:lnTo>
                  <a:pt x="752475" y="157949"/>
                </a:lnTo>
                <a:close/>
              </a:path>
            </a:pathLst>
          </a:custGeom>
          <a:solidFill>
            <a:srgbClr val="000000"/>
          </a:solidFill>
        </p:spPr>
        <p:txBody>
          <a:bodyPr wrap="square" lIns="0" tIns="0" rIns="0" bIns="0" rtlCol="0"/>
          <a:lstStyle/>
          <a:p>
            <a:endParaRPr/>
          </a:p>
        </p:txBody>
      </p:sp>
      <p:pic>
        <p:nvPicPr>
          <p:cNvPr id="239" name="object 239"/>
          <p:cNvPicPr/>
          <p:nvPr/>
        </p:nvPicPr>
        <p:blipFill>
          <a:blip r:embed="rId136" cstate="print"/>
          <a:stretch>
            <a:fillRect/>
          </a:stretch>
        </p:blipFill>
        <p:spPr>
          <a:xfrm>
            <a:off x="2448900" y="5009975"/>
            <a:ext cx="473849" cy="204024"/>
          </a:xfrm>
          <a:prstGeom prst="rect">
            <a:avLst/>
          </a:prstGeom>
        </p:spPr>
      </p:pic>
      <p:grpSp>
        <p:nvGrpSpPr>
          <p:cNvPr id="240" name="object 240"/>
          <p:cNvGrpSpPr/>
          <p:nvPr/>
        </p:nvGrpSpPr>
        <p:grpSpPr>
          <a:xfrm>
            <a:off x="3363731" y="5007783"/>
            <a:ext cx="513715" cy="210820"/>
            <a:chOff x="3363731" y="5007783"/>
            <a:chExt cx="513715" cy="210820"/>
          </a:xfrm>
        </p:grpSpPr>
        <p:pic>
          <p:nvPicPr>
            <p:cNvPr id="241" name="object 241"/>
            <p:cNvPicPr/>
            <p:nvPr/>
          </p:nvPicPr>
          <p:blipFill>
            <a:blip r:embed="rId137" cstate="print"/>
            <a:stretch>
              <a:fillRect/>
            </a:stretch>
          </p:blipFill>
          <p:spPr>
            <a:xfrm>
              <a:off x="3363731" y="5009975"/>
              <a:ext cx="285175" cy="206217"/>
            </a:xfrm>
            <a:prstGeom prst="rect">
              <a:avLst/>
            </a:prstGeom>
          </p:spPr>
        </p:pic>
        <p:sp>
          <p:nvSpPr>
            <p:cNvPr id="242" name="object 242"/>
            <p:cNvSpPr/>
            <p:nvPr/>
          </p:nvSpPr>
          <p:spPr>
            <a:xfrm>
              <a:off x="3670839" y="5167927"/>
              <a:ext cx="50800" cy="50800"/>
            </a:xfrm>
            <a:custGeom>
              <a:avLst/>
              <a:gdLst/>
              <a:ahLst/>
              <a:cxnLst/>
              <a:rect l="l" t="t" r="r" b="b"/>
              <a:pathLst>
                <a:path w="50800" h="50800">
                  <a:moveTo>
                    <a:pt x="26347" y="0"/>
                  </a:moveTo>
                  <a:lnTo>
                    <a:pt x="15754" y="1918"/>
                  </a:lnTo>
                  <a:lnTo>
                    <a:pt x="7416" y="7125"/>
                  </a:lnTo>
                  <a:lnTo>
                    <a:pt x="1957" y="14799"/>
                  </a:lnTo>
                  <a:lnTo>
                    <a:pt x="0" y="24118"/>
                  </a:lnTo>
                  <a:lnTo>
                    <a:pt x="1957" y="34720"/>
                  </a:lnTo>
                  <a:lnTo>
                    <a:pt x="7416" y="43054"/>
                  </a:lnTo>
                  <a:lnTo>
                    <a:pt x="15754" y="48504"/>
                  </a:lnTo>
                  <a:lnTo>
                    <a:pt x="26347" y="50458"/>
                  </a:lnTo>
                  <a:lnTo>
                    <a:pt x="35668" y="48504"/>
                  </a:lnTo>
                  <a:lnTo>
                    <a:pt x="43345" y="43054"/>
                  </a:lnTo>
                  <a:lnTo>
                    <a:pt x="48553" y="34720"/>
                  </a:lnTo>
                  <a:lnTo>
                    <a:pt x="50473" y="24118"/>
                  </a:lnTo>
                  <a:lnTo>
                    <a:pt x="48553" y="14799"/>
                  </a:lnTo>
                  <a:lnTo>
                    <a:pt x="43345" y="7125"/>
                  </a:lnTo>
                  <a:lnTo>
                    <a:pt x="35668" y="1918"/>
                  </a:lnTo>
                  <a:lnTo>
                    <a:pt x="26347" y="0"/>
                  </a:lnTo>
                  <a:close/>
                </a:path>
              </a:pathLst>
            </a:custGeom>
            <a:solidFill>
              <a:srgbClr val="000000"/>
            </a:solidFill>
          </p:spPr>
          <p:txBody>
            <a:bodyPr wrap="square" lIns="0" tIns="0" rIns="0" bIns="0" rtlCol="0"/>
            <a:lstStyle/>
            <a:p>
              <a:endParaRPr/>
            </a:p>
          </p:txBody>
        </p:sp>
        <p:pic>
          <p:nvPicPr>
            <p:cNvPr id="243" name="object 243"/>
            <p:cNvPicPr/>
            <p:nvPr/>
          </p:nvPicPr>
          <p:blipFill>
            <a:blip r:embed="rId138" cstate="print"/>
            <a:stretch>
              <a:fillRect/>
            </a:stretch>
          </p:blipFill>
          <p:spPr>
            <a:xfrm>
              <a:off x="3743244" y="5007783"/>
              <a:ext cx="133814" cy="210602"/>
            </a:xfrm>
            <a:prstGeom prst="rect">
              <a:avLst/>
            </a:prstGeom>
          </p:spPr>
        </p:pic>
      </p:grpSp>
      <p:sp>
        <p:nvSpPr>
          <p:cNvPr id="244" name="object 244"/>
          <p:cNvSpPr/>
          <p:nvPr/>
        </p:nvSpPr>
        <p:spPr>
          <a:xfrm>
            <a:off x="3357152" y="5277613"/>
            <a:ext cx="528955" cy="0"/>
          </a:xfrm>
          <a:custGeom>
            <a:avLst/>
            <a:gdLst/>
            <a:ahLst/>
            <a:cxnLst/>
            <a:rect l="l" t="t" r="r" b="b"/>
            <a:pathLst>
              <a:path w="528954">
                <a:moveTo>
                  <a:pt x="0" y="0"/>
                </a:moveTo>
                <a:lnTo>
                  <a:pt x="0" y="0"/>
                </a:lnTo>
                <a:lnTo>
                  <a:pt x="528679" y="0"/>
                </a:lnTo>
              </a:path>
            </a:pathLst>
          </a:custGeom>
          <a:ln w="15356">
            <a:solidFill>
              <a:srgbClr val="000000"/>
            </a:solidFill>
          </a:ln>
        </p:spPr>
        <p:txBody>
          <a:bodyPr wrap="square" lIns="0" tIns="0" rIns="0" bIns="0" rtlCol="0"/>
          <a:lstStyle/>
          <a:p>
            <a:endParaRPr/>
          </a:p>
        </p:txBody>
      </p:sp>
      <p:grpSp>
        <p:nvGrpSpPr>
          <p:cNvPr id="245" name="object 245"/>
          <p:cNvGrpSpPr/>
          <p:nvPr/>
        </p:nvGrpSpPr>
        <p:grpSpPr>
          <a:xfrm>
            <a:off x="4245488" y="5007783"/>
            <a:ext cx="511175" cy="210820"/>
            <a:chOff x="4245488" y="5007783"/>
            <a:chExt cx="511175" cy="210820"/>
          </a:xfrm>
        </p:grpSpPr>
        <p:pic>
          <p:nvPicPr>
            <p:cNvPr id="246" name="object 246"/>
            <p:cNvPicPr/>
            <p:nvPr/>
          </p:nvPicPr>
          <p:blipFill>
            <a:blip r:embed="rId139" cstate="print"/>
            <a:stretch>
              <a:fillRect/>
            </a:stretch>
          </p:blipFill>
          <p:spPr>
            <a:xfrm>
              <a:off x="4245488" y="5007783"/>
              <a:ext cx="283070" cy="210602"/>
            </a:xfrm>
            <a:prstGeom prst="rect">
              <a:avLst/>
            </a:prstGeom>
          </p:spPr>
        </p:pic>
        <p:sp>
          <p:nvSpPr>
            <p:cNvPr id="247" name="object 247"/>
            <p:cNvSpPr/>
            <p:nvPr/>
          </p:nvSpPr>
          <p:spPr>
            <a:xfrm>
              <a:off x="4550491" y="5167927"/>
              <a:ext cx="50800" cy="50800"/>
            </a:xfrm>
            <a:custGeom>
              <a:avLst/>
              <a:gdLst/>
              <a:ahLst/>
              <a:cxnLst/>
              <a:rect l="l" t="t" r="r" b="b"/>
              <a:pathLst>
                <a:path w="50800" h="50800">
                  <a:moveTo>
                    <a:pt x="26318" y="0"/>
                  </a:moveTo>
                  <a:lnTo>
                    <a:pt x="16654" y="1918"/>
                  </a:lnTo>
                  <a:lnTo>
                    <a:pt x="8224" y="7125"/>
                  </a:lnTo>
                  <a:lnTo>
                    <a:pt x="2261" y="14799"/>
                  </a:lnTo>
                  <a:lnTo>
                    <a:pt x="0" y="24118"/>
                  </a:lnTo>
                  <a:lnTo>
                    <a:pt x="1973" y="34720"/>
                  </a:lnTo>
                  <a:lnTo>
                    <a:pt x="7456" y="43054"/>
                  </a:lnTo>
                  <a:lnTo>
                    <a:pt x="15791" y="48504"/>
                  </a:lnTo>
                  <a:lnTo>
                    <a:pt x="26318" y="50458"/>
                  </a:lnTo>
                  <a:lnTo>
                    <a:pt x="35662" y="48504"/>
                  </a:lnTo>
                  <a:lnTo>
                    <a:pt x="43388" y="43054"/>
                  </a:lnTo>
                  <a:lnTo>
                    <a:pt x="48648" y="34720"/>
                  </a:lnTo>
                  <a:lnTo>
                    <a:pt x="50589" y="24118"/>
                  </a:lnTo>
                  <a:lnTo>
                    <a:pt x="48648" y="14799"/>
                  </a:lnTo>
                  <a:lnTo>
                    <a:pt x="43388" y="7125"/>
                  </a:lnTo>
                  <a:lnTo>
                    <a:pt x="35662" y="1918"/>
                  </a:lnTo>
                  <a:lnTo>
                    <a:pt x="26318" y="0"/>
                  </a:lnTo>
                  <a:close/>
                </a:path>
              </a:pathLst>
            </a:custGeom>
            <a:solidFill>
              <a:srgbClr val="000000"/>
            </a:solidFill>
          </p:spPr>
          <p:txBody>
            <a:bodyPr wrap="square" lIns="0" tIns="0" rIns="0" bIns="0" rtlCol="0"/>
            <a:lstStyle/>
            <a:p>
              <a:endParaRPr/>
            </a:p>
          </p:txBody>
        </p:sp>
        <p:pic>
          <p:nvPicPr>
            <p:cNvPr id="248" name="object 248"/>
            <p:cNvPicPr/>
            <p:nvPr/>
          </p:nvPicPr>
          <p:blipFill>
            <a:blip r:embed="rId140" cstate="print"/>
            <a:stretch>
              <a:fillRect/>
            </a:stretch>
          </p:blipFill>
          <p:spPr>
            <a:xfrm>
              <a:off x="4623013" y="5007783"/>
              <a:ext cx="133639" cy="210602"/>
            </a:xfrm>
            <a:prstGeom prst="rect">
              <a:avLst/>
            </a:prstGeom>
          </p:spPr>
        </p:pic>
      </p:grpSp>
      <p:sp>
        <p:nvSpPr>
          <p:cNvPr id="249" name="object 249"/>
          <p:cNvSpPr/>
          <p:nvPr/>
        </p:nvSpPr>
        <p:spPr>
          <a:xfrm>
            <a:off x="4239055" y="5277613"/>
            <a:ext cx="526415" cy="0"/>
          </a:xfrm>
          <a:custGeom>
            <a:avLst/>
            <a:gdLst/>
            <a:ahLst/>
            <a:cxnLst/>
            <a:rect l="l" t="t" r="r" b="b"/>
            <a:pathLst>
              <a:path w="526414">
                <a:moveTo>
                  <a:pt x="0" y="0"/>
                </a:moveTo>
                <a:lnTo>
                  <a:pt x="0" y="0"/>
                </a:lnTo>
                <a:lnTo>
                  <a:pt x="526369" y="0"/>
                </a:lnTo>
              </a:path>
            </a:pathLst>
          </a:custGeom>
          <a:ln w="15356">
            <a:solidFill>
              <a:srgbClr val="000000"/>
            </a:solidFill>
          </a:ln>
        </p:spPr>
        <p:txBody>
          <a:bodyPr wrap="square" lIns="0" tIns="0" rIns="0" bIns="0" rtlCol="0"/>
          <a:lstStyle/>
          <a:p>
            <a:endParaRPr/>
          </a:p>
        </p:txBody>
      </p:sp>
      <p:grpSp>
        <p:nvGrpSpPr>
          <p:cNvPr id="250" name="object 250"/>
          <p:cNvGrpSpPr/>
          <p:nvPr/>
        </p:nvGrpSpPr>
        <p:grpSpPr>
          <a:xfrm>
            <a:off x="5048495" y="5007783"/>
            <a:ext cx="509270" cy="210820"/>
            <a:chOff x="5048495" y="5007783"/>
            <a:chExt cx="509270" cy="210820"/>
          </a:xfrm>
        </p:grpSpPr>
        <p:pic>
          <p:nvPicPr>
            <p:cNvPr id="251" name="object 251"/>
            <p:cNvPicPr/>
            <p:nvPr/>
          </p:nvPicPr>
          <p:blipFill>
            <a:blip r:embed="rId141" cstate="print"/>
            <a:stretch>
              <a:fillRect/>
            </a:stretch>
          </p:blipFill>
          <p:spPr>
            <a:xfrm>
              <a:off x="5048495" y="5007783"/>
              <a:ext cx="285409" cy="210602"/>
            </a:xfrm>
            <a:prstGeom prst="rect">
              <a:avLst/>
            </a:prstGeom>
          </p:spPr>
        </p:pic>
        <p:sp>
          <p:nvSpPr>
            <p:cNvPr id="252" name="object 252"/>
            <p:cNvSpPr/>
            <p:nvPr/>
          </p:nvSpPr>
          <p:spPr>
            <a:xfrm>
              <a:off x="5353497" y="5167927"/>
              <a:ext cx="50800" cy="50800"/>
            </a:xfrm>
            <a:custGeom>
              <a:avLst/>
              <a:gdLst/>
              <a:ahLst/>
              <a:cxnLst/>
              <a:rect l="l" t="t" r="r" b="b"/>
              <a:pathLst>
                <a:path w="50800" h="50800">
                  <a:moveTo>
                    <a:pt x="24271" y="0"/>
                  </a:moveTo>
                  <a:lnTo>
                    <a:pt x="14927" y="1918"/>
                  </a:lnTo>
                  <a:lnTo>
                    <a:pt x="7201" y="7125"/>
                  </a:lnTo>
                  <a:lnTo>
                    <a:pt x="1941" y="14799"/>
                  </a:lnTo>
                  <a:lnTo>
                    <a:pt x="0" y="24118"/>
                  </a:lnTo>
                  <a:lnTo>
                    <a:pt x="1941" y="34720"/>
                  </a:lnTo>
                  <a:lnTo>
                    <a:pt x="7201" y="43054"/>
                  </a:lnTo>
                  <a:lnTo>
                    <a:pt x="14927" y="48504"/>
                  </a:lnTo>
                  <a:lnTo>
                    <a:pt x="24271" y="50458"/>
                  </a:lnTo>
                  <a:lnTo>
                    <a:pt x="34798" y="48504"/>
                  </a:lnTo>
                  <a:lnTo>
                    <a:pt x="43133" y="43054"/>
                  </a:lnTo>
                  <a:lnTo>
                    <a:pt x="48616" y="34720"/>
                  </a:lnTo>
                  <a:lnTo>
                    <a:pt x="50589" y="24118"/>
                  </a:lnTo>
                  <a:lnTo>
                    <a:pt x="48616" y="14799"/>
                  </a:lnTo>
                  <a:lnTo>
                    <a:pt x="43133" y="7125"/>
                  </a:lnTo>
                  <a:lnTo>
                    <a:pt x="34798" y="1918"/>
                  </a:lnTo>
                  <a:lnTo>
                    <a:pt x="24271" y="0"/>
                  </a:lnTo>
                  <a:close/>
                </a:path>
              </a:pathLst>
            </a:custGeom>
            <a:solidFill>
              <a:srgbClr val="000000"/>
            </a:solidFill>
          </p:spPr>
          <p:txBody>
            <a:bodyPr wrap="square" lIns="0" tIns="0" rIns="0" bIns="0" rtlCol="0"/>
            <a:lstStyle/>
            <a:p>
              <a:endParaRPr/>
            </a:p>
          </p:txBody>
        </p:sp>
        <p:pic>
          <p:nvPicPr>
            <p:cNvPr id="253" name="object 253"/>
            <p:cNvPicPr/>
            <p:nvPr/>
          </p:nvPicPr>
          <p:blipFill>
            <a:blip r:embed="rId142" cstate="print"/>
            <a:stretch>
              <a:fillRect/>
            </a:stretch>
          </p:blipFill>
          <p:spPr>
            <a:xfrm>
              <a:off x="5423680" y="5007783"/>
              <a:ext cx="133931" cy="210602"/>
            </a:xfrm>
            <a:prstGeom prst="rect">
              <a:avLst/>
            </a:prstGeom>
          </p:spPr>
        </p:pic>
      </p:grpSp>
      <p:sp>
        <p:nvSpPr>
          <p:cNvPr id="254" name="object 254"/>
          <p:cNvSpPr/>
          <p:nvPr/>
        </p:nvSpPr>
        <p:spPr>
          <a:xfrm>
            <a:off x="5039722" y="5277613"/>
            <a:ext cx="527050" cy="0"/>
          </a:xfrm>
          <a:custGeom>
            <a:avLst/>
            <a:gdLst/>
            <a:ahLst/>
            <a:cxnLst/>
            <a:rect l="l" t="t" r="r" b="b"/>
            <a:pathLst>
              <a:path w="527050">
                <a:moveTo>
                  <a:pt x="0" y="0"/>
                </a:moveTo>
                <a:lnTo>
                  <a:pt x="0" y="0"/>
                </a:lnTo>
                <a:lnTo>
                  <a:pt x="526662" y="0"/>
                </a:lnTo>
              </a:path>
            </a:pathLst>
          </a:custGeom>
          <a:ln w="15356">
            <a:solidFill>
              <a:srgbClr val="000000"/>
            </a:solidFill>
          </a:ln>
        </p:spPr>
        <p:txBody>
          <a:bodyPr wrap="square" lIns="0" tIns="0" rIns="0" bIns="0" rtlCol="0"/>
          <a:lstStyle/>
          <a:p>
            <a:endParaRPr/>
          </a:p>
        </p:txBody>
      </p:sp>
      <p:grpSp>
        <p:nvGrpSpPr>
          <p:cNvPr id="255" name="object 255"/>
          <p:cNvGrpSpPr/>
          <p:nvPr/>
        </p:nvGrpSpPr>
        <p:grpSpPr>
          <a:xfrm>
            <a:off x="5884545" y="5007783"/>
            <a:ext cx="513715" cy="210820"/>
            <a:chOff x="5884545" y="5007783"/>
            <a:chExt cx="513715" cy="210820"/>
          </a:xfrm>
        </p:grpSpPr>
        <p:pic>
          <p:nvPicPr>
            <p:cNvPr id="256" name="object 256"/>
            <p:cNvPicPr/>
            <p:nvPr/>
          </p:nvPicPr>
          <p:blipFill>
            <a:blip r:embed="rId143" cstate="print"/>
            <a:stretch>
              <a:fillRect/>
            </a:stretch>
          </p:blipFill>
          <p:spPr>
            <a:xfrm>
              <a:off x="5884545" y="5007783"/>
              <a:ext cx="285116" cy="210602"/>
            </a:xfrm>
            <a:prstGeom prst="rect">
              <a:avLst/>
            </a:prstGeom>
          </p:spPr>
        </p:pic>
        <p:sp>
          <p:nvSpPr>
            <p:cNvPr id="257" name="object 257"/>
            <p:cNvSpPr/>
            <p:nvPr/>
          </p:nvSpPr>
          <p:spPr>
            <a:xfrm>
              <a:off x="6191594" y="5167927"/>
              <a:ext cx="50800" cy="50800"/>
            </a:xfrm>
            <a:custGeom>
              <a:avLst/>
              <a:gdLst/>
              <a:ahLst/>
              <a:cxnLst/>
              <a:rect l="l" t="t" r="r" b="b"/>
              <a:pathLst>
                <a:path w="50800" h="50800">
                  <a:moveTo>
                    <a:pt x="23979" y="0"/>
                  </a:moveTo>
                  <a:lnTo>
                    <a:pt x="14680" y="1918"/>
                  </a:lnTo>
                  <a:lnTo>
                    <a:pt x="7054" y="7125"/>
                  </a:lnTo>
                  <a:lnTo>
                    <a:pt x="1896" y="14799"/>
                  </a:lnTo>
                  <a:lnTo>
                    <a:pt x="0" y="24118"/>
                  </a:lnTo>
                  <a:lnTo>
                    <a:pt x="1896" y="34720"/>
                  </a:lnTo>
                  <a:lnTo>
                    <a:pt x="7054" y="43054"/>
                  </a:lnTo>
                  <a:lnTo>
                    <a:pt x="14680" y="48504"/>
                  </a:lnTo>
                  <a:lnTo>
                    <a:pt x="23979" y="50458"/>
                  </a:lnTo>
                  <a:lnTo>
                    <a:pt x="34629" y="48504"/>
                  </a:lnTo>
                  <a:lnTo>
                    <a:pt x="42950" y="43054"/>
                  </a:lnTo>
                  <a:lnTo>
                    <a:pt x="48364" y="34720"/>
                  </a:lnTo>
                  <a:lnTo>
                    <a:pt x="50297" y="24118"/>
                  </a:lnTo>
                  <a:lnTo>
                    <a:pt x="48364" y="14799"/>
                  </a:lnTo>
                  <a:lnTo>
                    <a:pt x="42950" y="7125"/>
                  </a:lnTo>
                  <a:lnTo>
                    <a:pt x="34629" y="1918"/>
                  </a:lnTo>
                  <a:lnTo>
                    <a:pt x="23979" y="0"/>
                  </a:lnTo>
                  <a:close/>
                </a:path>
              </a:pathLst>
            </a:custGeom>
            <a:solidFill>
              <a:srgbClr val="000000"/>
            </a:solidFill>
          </p:spPr>
          <p:txBody>
            <a:bodyPr wrap="square" lIns="0" tIns="0" rIns="0" bIns="0" rtlCol="0"/>
            <a:lstStyle/>
            <a:p>
              <a:endParaRPr/>
            </a:p>
          </p:txBody>
        </p:sp>
        <p:pic>
          <p:nvPicPr>
            <p:cNvPr id="258" name="object 258"/>
            <p:cNvPicPr/>
            <p:nvPr/>
          </p:nvPicPr>
          <p:blipFill>
            <a:blip r:embed="rId144" cstate="print"/>
            <a:stretch>
              <a:fillRect/>
            </a:stretch>
          </p:blipFill>
          <p:spPr>
            <a:xfrm>
              <a:off x="6261777" y="5007783"/>
              <a:ext cx="135978" cy="210602"/>
            </a:xfrm>
            <a:prstGeom prst="rect">
              <a:avLst/>
            </a:prstGeom>
          </p:spPr>
        </p:pic>
      </p:grpSp>
      <p:sp>
        <p:nvSpPr>
          <p:cNvPr id="259" name="object 259"/>
          <p:cNvSpPr/>
          <p:nvPr/>
        </p:nvSpPr>
        <p:spPr>
          <a:xfrm>
            <a:off x="5877819" y="5277613"/>
            <a:ext cx="527050" cy="0"/>
          </a:xfrm>
          <a:custGeom>
            <a:avLst/>
            <a:gdLst/>
            <a:ahLst/>
            <a:cxnLst/>
            <a:rect l="l" t="t" r="r" b="b"/>
            <a:pathLst>
              <a:path w="527050">
                <a:moveTo>
                  <a:pt x="0" y="0"/>
                </a:moveTo>
                <a:lnTo>
                  <a:pt x="0" y="0"/>
                </a:lnTo>
                <a:lnTo>
                  <a:pt x="526662" y="0"/>
                </a:lnTo>
              </a:path>
            </a:pathLst>
          </a:custGeom>
          <a:ln w="15356">
            <a:solidFill>
              <a:srgbClr val="000000"/>
            </a:solidFill>
          </a:ln>
        </p:spPr>
        <p:txBody>
          <a:bodyPr wrap="square" lIns="0" tIns="0" rIns="0" bIns="0" rtlCol="0"/>
          <a:lstStyle/>
          <a:p>
            <a:endParaRPr/>
          </a:p>
        </p:txBody>
      </p:sp>
      <p:grpSp>
        <p:nvGrpSpPr>
          <p:cNvPr id="260" name="object 260"/>
          <p:cNvGrpSpPr/>
          <p:nvPr/>
        </p:nvGrpSpPr>
        <p:grpSpPr>
          <a:xfrm>
            <a:off x="6722350" y="5007783"/>
            <a:ext cx="511175" cy="210820"/>
            <a:chOff x="6722350" y="5007783"/>
            <a:chExt cx="511175" cy="210820"/>
          </a:xfrm>
        </p:grpSpPr>
        <p:pic>
          <p:nvPicPr>
            <p:cNvPr id="261" name="object 261"/>
            <p:cNvPicPr/>
            <p:nvPr/>
          </p:nvPicPr>
          <p:blipFill>
            <a:blip r:embed="rId145" cstate="print"/>
            <a:stretch>
              <a:fillRect/>
            </a:stretch>
          </p:blipFill>
          <p:spPr>
            <a:xfrm>
              <a:off x="6722350" y="5007783"/>
              <a:ext cx="287456" cy="206217"/>
            </a:xfrm>
            <a:prstGeom prst="rect">
              <a:avLst/>
            </a:prstGeom>
          </p:spPr>
        </p:pic>
        <p:sp>
          <p:nvSpPr>
            <p:cNvPr id="262" name="object 262"/>
            <p:cNvSpPr/>
            <p:nvPr/>
          </p:nvSpPr>
          <p:spPr>
            <a:xfrm>
              <a:off x="7029692" y="5167927"/>
              <a:ext cx="50800" cy="50800"/>
            </a:xfrm>
            <a:custGeom>
              <a:avLst/>
              <a:gdLst/>
              <a:ahLst/>
              <a:cxnLst/>
              <a:rect l="l" t="t" r="r" b="b"/>
              <a:pathLst>
                <a:path w="50800" h="50800">
                  <a:moveTo>
                    <a:pt x="23979" y="0"/>
                  </a:moveTo>
                  <a:lnTo>
                    <a:pt x="14680" y="1918"/>
                  </a:lnTo>
                  <a:lnTo>
                    <a:pt x="7054" y="7125"/>
                  </a:lnTo>
                  <a:lnTo>
                    <a:pt x="1896" y="14799"/>
                  </a:lnTo>
                  <a:lnTo>
                    <a:pt x="0" y="24118"/>
                  </a:lnTo>
                  <a:lnTo>
                    <a:pt x="1896" y="34720"/>
                  </a:lnTo>
                  <a:lnTo>
                    <a:pt x="7054" y="43054"/>
                  </a:lnTo>
                  <a:lnTo>
                    <a:pt x="14680" y="48504"/>
                  </a:lnTo>
                  <a:lnTo>
                    <a:pt x="23979" y="50458"/>
                  </a:lnTo>
                  <a:lnTo>
                    <a:pt x="34629" y="48504"/>
                  </a:lnTo>
                  <a:lnTo>
                    <a:pt x="42950" y="43054"/>
                  </a:lnTo>
                  <a:lnTo>
                    <a:pt x="48364" y="34720"/>
                  </a:lnTo>
                  <a:lnTo>
                    <a:pt x="50297" y="24118"/>
                  </a:lnTo>
                  <a:lnTo>
                    <a:pt x="48364" y="14799"/>
                  </a:lnTo>
                  <a:lnTo>
                    <a:pt x="42950" y="7125"/>
                  </a:lnTo>
                  <a:lnTo>
                    <a:pt x="34629" y="1918"/>
                  </a:lnTo>
                  <a:lnTo>
                    <a:pt x="23979" y="0"/>
                  </a:lnTo>
                  <a:close/>
                </a:path>
              </a:pathLst>
            </a:custGeom>
            <a:solidFill>
              <a:srgbClr val="000000"/>
            </a:solidFill>
          </p:spPr>
          <p:txBody>
            <a:bodyPr wrap="square" lIns="0" tIns="0" rIns="0" bIns="0" rtlCol="0"/>
            <a:lstStyle/>
            <a:p>
              <a:endParaRPr/>
            </a:p>
          </p:txBody>
        </p:sp>
        <p:pic>
          <p:nvPicPr>
            <p:cNvPr id="263" name="object 263"/>
            <p:cNvPicPr/>
            <p:nvPr/>
          </p:nvPicPr>
          <p:blipFill>
            <a:blip r:embed="rId146" cstate="print"/>
            <a:stretch>
              <a:fillRect/>
            </a:stretch>
          </p:blipFill>
          <p:spPr>
            <a:xfrm>
              <a:off x="7099875" y="5007783"/>
              <a:ext cx="133639" cy="210602"/>
            </a:xfrm>
            <a:prstGeom prst="rect">
              <a:avLst/>
            </a:prstGeom>
          </p:spPr>
        </p:pic>
      </p:grpSp>
      <p:sp>
        <p:nvSpPr>
          <p:cNvPr id="264" name="object 264"/>
          <p:cNvSpPr/>
          <p:nvPr/>
        </p:nvSpPr>
        <p:spPr>
          <a:xfrm>
            <a:off x="6715917" y="5277613"/>
            <a:ext cx="526415" cy="0"/>
          </a:xfrm>
          <a:custGeom>
            <a:avLst/>
            <a:gdLst/>
            <a:ahLst/>
            <a:cxnLst/>
            <a:rect l="l" t="t" r="r" b="b"/>
            <a:pathLst>
              <a:path w="526415">
                <a:moveTo>
                  <a:pt x="0" y="0"/>
                </a:moveTo>
                <a:lnTo>
                  <a:pt x="0" y="0"/>
                </a:lnTo>
                <a:lnTo>
                  <a:pt x="526369" y="0"/>
                </a:lnTo>
              </a:path>
            </a:pathLst>
          </a:custGeom>
          <a:ln w="15356">
            <a:solidFill>
              <a:srgbClr val="000000"/>
            </a:solidFill>
          </a:ln>
        </p:spPr>
        <p:txBody>
          <a:bodyPr wrap="square" lIns="0" tIns="0" rIns="0" bIns="0" rtlCol="0"/>
          <a:lstStyle/>
          <a:p>
            <a:endParaRPr/>
          </a:p>
        </p:txBody>
      </p:sp>
      <p:grpSp>
        <p:nvGrpSpPr>
          <p:cNvPr id="265" name="object 265"/>
          <p:cNvGrpSpPr/>
          <p:nvPr/>
        </p:nvGrpSpPr>
        <p:grpSpPr>
          <a:xfrm>
            <a:off x="1233530" y="5391685"/>
            <a:ext cx="989965" cy="210820"/>
            <a:chOff x="1233530" y="5391685"/>
            <a:chExt cx="989965" cy="210820"/>
          </a:xfrm>
        </p:grpSpPr>
        <p:pic>
          <p:nvPicPr>
            <p:cNvPr id="266" name="object 266"/>
            <p:cNvPicPr/>
            <p:nvPr/>
          </p:nvPicPr>
          <p:blipFill>
            <a:blip r:embed="rId147" cstate="print"/>
            <a:stretch>
              <a:fillRect/>
            </a:stretch>
          </p:blipFill>
          <p:spPr>
            <a:xfrm>
              <a:off x="1233530" y="5396070"/>
              <a:ext cx="370751" cy="206217"/>
            </a:xfrm>
            <a:prstGeom prst="rect">
              <a:avLst/>
            </a:prstGeom>
          </p:spPr>
        </p:pic>
        <p:pic>
          <p:nvPicPr>
            <p:cNvPr id="267" name="object 267"/>
            <p:cNvPicPr/>
            <p:nvPr/>
          </p:nvPicPr>
          <p:blipFill>
            <a:blip r:embed="rId148" cstate="print"/>
            <a:stretch>
              <a:fillRect/>
            </a:stretch>
          </p:blipFill>
          <p:spPr>
            <a:xfrm>
              <a:off x="1637180" y="5396070"/>
              <a:ext cx="197447" cy="206217"/>
            </a:xfrm>
            <a:prstGeom prst="rect">
              <a:avLst/>
            </a:prstGeom>
          </p:spPr>
        </p:pic>
        <p:sp>
          <p:nvSpPr>
            <p:cNvPr id="268" name="object 268"/>
            <p:cNvSpPr/>
            <p:nvPr/>
          </p:nvSpPr>
          <p:spPr>
            <a:xfrm>
              <a:off x="1836820" y="5400455"/>
              <a:ext cx="278765" cy="201930"/>
            </a:xfrm>
            <a:custGeom>
              <a:avLst/>
              <a:gdLst/>
              <a:ahLst/>
              <a:cxnLst/>
              <a:rect l="l" t="t" r="r" b="b"/>
              <a:pathLst>
                <a:path w="278764" h="201929">
                  <a:moveTo>
                    <a:pt x="72405" y="0"/>
                  </a:moveTo>
                  <a:lnTo>
                    <a:pt x="0" y="0"/>
                  </a:lnTo>
                  <a:lnTo>
                    <a:pt x="0" y="4385"/>
                  </a:lnTo>
                  <a:lnTo>
                    <a:pt x="9732" y="6783"/>
                  </a:lnTo>
                  <a:lnTo>
                    <a:pt x="15868" y="11240"/>
                  </a:lnTo>
                  <a:lnTo>
                    <a:pt x="17028" y="12105"/>
                  </a:lnTo>
                  <a:lnTo>
                    <a:pt x="23452" y="22280"/>
                  </a:lnTo>
                  <a:lnTo>
                    <a:pt x="30734" y="39495"/>
                  </a:lnTo>
                  <a:lnTo>
                    <a:pt x="87757" y="201832"/>
                  </a:lnTo>
                  <a:lnTo>
                    <a:pt x="92143" y="201832"/>
                  </a:lnTo>
                  <a:lnTo>
                    <a:pt x="114394" y="140408"/>
                  </a:lnTo>
                  <a:lnTo>
                    <a:pt x="98723" y="140408"/>
                  </a:lnTo>
                  <a:lnTo>
                    <a:pt x="57052" y="28532"/>
                  </a:lnTo>
                  <a:lnTo>
                    <a:pt x="54968" y="22280"/>
                  </a:lnTo>
                  <a:lnTo>
                    <a:pt x="54859" y="21954"/>
                  </a:lnTo>
                  <a:lnTo>
                    <a:pt x="52666" y="17569"/>
                  </a:lnTo>
                  <a:lnTo>
                    <a:pt x="52666" y="8770"/>
                  </a:lnTo>
                  <a:lnTo>
                    <a:pt x="57052" y="6577"/>
                  </a:lnTo>
                  <a:lnTo>
                    <a:pt x="72405" y="4385"/>
                  </a:lnTo>
                  <a:lnTo>
                    <a:pt x="72405" y="0"/>
                  </a:lnTo>
                  <a:close/>
                </a:path>
                <a:path w="278764" h="201929">
                  <a:moveTo>
                    <a:pt x="169966" y="74605"/>
                  </a:moveTo>
                  <a:lnTo>
                    <a:pt x="138230" y="74605"/>
                  </a:lnTo>
                  <a:lnTo>
                    <a:pt x="186481" y="201832"/>
                  </a:lnTo>
                  <a:lnTo>
                    <a:pt x="190867" y="201832"/>
                  </a:lnTo>
                  <a:lnTo>
                    <a:pt x="206940" y="153431"/>
                  </a:lnTo>
                  <a:lnTo>
                    <a:pt x="210594" y="142600"/>
                  </a:lnTo>
                  <a:lnTo>
                    <a:pt x="197447" y="142600"/>
                  </a:lnTo>
                  <a:lnTo>
                    <a:pt x="169966" y="74605"/>
                  </a:lnTo>
                  <a:close/>
                </a:path>
                <a:path w="278764" h="201929">
                  <a:moveTo>
                    <a:pt x="278625" y="0"/>
                  </a:moveTo>
                  <a:lnTo>
                    <a:pt x="217186" y="0"/>
                  </a:lnTo>
                  <a:lnTo>
                    <a:pt x="217186" y="4385"/>
                  </a:lnTo>
                  <a:lnTo>
                    <a:pt x="227089" y="6132"/>
                  </a:lnTo>
                  <a:lnTo>
                    <a:pt x="233909" y="8499"/>
                  </a:lnTo>
                  <a:lnTo>
                    <a:pt x="237850" y="12105"/>
                  </a:lnTo>
                  <a:lnTo>
                    <a:pt x="238994" y="17038"/>
                  </a:lnTo>
                  <a:lnTo>
                    <a:pt x="239118" y="24147"/>
                  </a:lnTo>
                  <a:lnTo>
                    <a:pt x="236924" y="32917"/>
                  </a:lnTo>
                  <a:lnTo>
                    <a:pt x="234731" y="39495"/>
                  </a:lnTo>
                  <a:lnTo>
                    <a:pt x="197447" y="142600"/>
                  </a:lnTo>
                  <a:lnTo>
                    <a:pt x="210594" y="142600"/>
                  </a:lnTo>
                  <a:lnTo>
                    <a:pt x="232516" y="79666"/>
                  </a:lnTo>
                  <a:lnTo>
                    <a:pt x="252306" y="26339"/>
                  </a:lnTo>
                  <a:lnTo>
                    <a:pt x="278625" y="4385"/>
                  </a:lnTo>
                  <a:lnTo>
                    <a:pt x="278625" y="0"/>
                  </a:lnTo>
                  <a:close/>
                </a:path>
                <a:path w="278764" h="201929">
                  <a:moveTo>
                    <a:pt x="171128" y="0"/>
                  </a:moveTo>
                  <a:lnTo>
                    <a:pt x="92143" y="0"/>
                  </a:lnTo>
                  <a:lnTo>
                    <a:pt x="92143" y="4385"/>
                  </a:lnTo>
                  <a:lnTo>
                    <a:pt x="102801" y="5447"/>
                  </a:lnTo>
                  <a:lnTo>
                    <a:pt x="109963" y="9596"/>
                  </a:lnTo>
                  <a:lnTo>
                    <a:pt x="115892" y="18272"/>
                  </a:lnTo>
                  <a:lnTo>
                    <a:pt x="122848" y="32917"/>
                  </a:lnTo>
                  <a:lnTo>
                    <a:pt x="131621" y="57035"/>
                  </a:lnTo>
                  <a:lnTo>
                    <a:pt x="98723" y="140408"/>
                  </a:lnTo>
                  <a:lnTo>
                    <a:pt x="114394" y="140408"/>
                  </a:lnTo>
                  <a:lnTo>
                    <a:pt x="138230" y="74605"/>
                  </a:lnTo>
                  <a:lnTo>
                    <a:pt x="169966" y="74605"/>
                  </a:lnTo>
                  <a:lnTo>
                    <a:pt x="155776" y="39495"/>
                  </a:lnTo>
                  <a:lnTo>
                    <a:pt x="155776" y="37302"/>
                  </a:lnTo>
                  <a:lnTo>
                    <a:pt x="151389" y="24147"/>
                  </a:lnTo>
                  <a:lnTo>
                    <a:pt x="149196" y="19762"/>
                  </a:lnTo>
                  <a:lnTo>
                    <a:pt x="149196" y="8770"/>
                  </a:lnTo>
                  <a:lnTo>
                    <a:pt x="155776" y="4385"/>
                  </a:lnTo>
                  <a:lnTo>
                    <a:pt x="171128" y="4385"/>
                  </a:lnTo>
                  <a:lnTo>
                    <a:pt x="171128" y="0"/>
                  </a:lnTo>
                  <a:close/>
                </a:path>
              </a:pathLst>
            </a:custGeom>
            <a:solidFill>
              <a:srgbClr val="000000"/>
            </a:solidFill>
          </p:spPr>
          <p:txBody>
            <a:bodyPr wrap="square" lIns="0" tIns="0" rIns="0" bIns="0" rtlCol="0"/>
            <a:lstStyle/>
            <a:p>
              <a:endParaRPr/>
            </a:p>
          </p:txBody>
        </p:sp>
        <p:pic>
          <p:nvPicPr>
            <p:cNvPr id="269" name="object 269"/>
            <p:cNvPicPr/>
            <p:nvPr/>
          </p:nvPicPr>
          <p:blipFill>
            <a:blip r:embed="rId149" cstate="print"/>
            <a:stretch>
              <a:fillRect/>
            </a:stretch>
          </p:blipFill>
          <p:spPr>
            <a:xfrm>
              <a:off x="2137377" y="5391685"/>
              <a:ext cx="85564" cy="83375"/>
            </a:xfrm>
            <a:prstGeom prst="rect">
              <a:avLst/>
            </a:prstGeom>
          </p:spPr>
        </p:pic>
      </p:grpSp>
      <p:grpSp>
        <p:nvGrpSpPr>
          <p:cNvPr id="270" name="object 270"/>
          <p:cNvGrpSpPr/>
          <p:nvPr/>
        </p:nvGrpSpPr>
        <p:grpSpPr>
          <a:xfrm>
            <a:off x="2402843" y="5396070"/>
            <a:ext cx="596900" cy="206375"/>
            <a:chOff x="2402843" y="5396070"/>
            <a:chExt cx="596900" cy="206375"/>
          </a:xfrm>
        </p:grpSpPr>
        <p:pic>
          <p:nvPicPr>
            <p:cNvPr id="271" name="object 271"/>
            <p:cNvPicPr/>
            <p:nvPr/>
          </p:nvPicPr>
          <p:blipFill>
            <a:blip r:embed="rId150" cstate="print"/>
            <a:stretch>
              <a:fillRect/>
            </a:stretch>
          </p:blipFill>
          <p:spPr>
            <a:xfrm>
              <a:off x="2402843" y="5396070"/>
              <a:ext cx="85535" cy="201832"/>
            </a:xfrm>
            <a:prstGeom prst="rect">
              <a:avLst/>
            </a:prstGeom>
          </p:spPr>
        </p:pic>
        <p:pic>
          <p:nvPicPr>
            <p:cNvPr id="272" name="object 272"/>
            <p:cNvPicPr/>
            <p:nvPr/>
          </p:nvPicPr>
          <p:blipFill>
            <a:blip r:embed="rId151" cstate="print"/>
            <a:stretch>
              <a:fillRect/>
            </a:stretch>
          </p:blipFill>
          <p:spPr>
            <a:xfrm>
              <a:off x="2527885" y="5396070"/>
              <a:ext cx="471656" cy="206217"/>
            </a:xfrm>
            <a:prstGeom prst="rect">
              <a:avLst/>
            </a:prstGeom>
          </p:spPr>
        </p:pic>
      </p:grpSp>
      <p:grpSp>
        <p:nvGrpSpPr>
          <p:cNvPr id="273" name="object 273"/>
          <p:cNvGrpSpPr/>
          <p:nvPr/>
        </p:nvGrpSpPr>
        <p:grpSpPr>
          <a:xfrm>
            <a:off x="3368118" y="5393877"/>
            <a:ext cx="509270" cy="208915"/>
            <a:chOff x="3368118" y="5393877"/>
            <a:chExt cx="509270" cy="208915"/>
          </a:xfrm>
        </p:grpSpPr>
        <p:pic>
          <p:nvPicPr>
            <p:cNvPr id="274" name="object 274"/>
            <p:cNvPicPr/>
            <p:nvPr/>
          </p:nvPicPr>
          <p:blipFill>
            <a:blip r:embed="rId152" cstate="print"/>
            <a:stretch>
              <a:fillRect/>
            </a:stretch>
          </p:blipFill>
          <p:spPr>
            <a:xfrm>
              <a:off x="3368118" y="5393877"/>
              <a:ext cx="131621" cy="208409"/>
            </a:xfrm>
            <a:prstGeom prst="rect">
              <a:avLst/>
            </a:prstGeom>
          </p:spPr>
        </p:pic>
        <p:pic>
          <p:nvPicPr>
            <p:cNvPr id="275" name="object 275"/>
            <p:cNvPicPr/>
            <p:nvPr/>
          </p:nvPicPr>
          <p:blipFill>
            <a:blip r:embed="rId153" cstate="print"/>
            <a:stretch>
              <a:fillRect/>
            </a:stretch>
          </p:blipFill>
          <p:spPr>
            <a:xfrm>
              <a:off x="3526058" y="5396070"/>
              <a:ext cx="116269" cy="206217"/>
            </a:xfrm>
            <a:prstGeom prst="rect">
              <a:avLst/>
            </a:prstGeom>
          </p:spPr>
        </p:pic>
        <p:sp>
          <p:nvSpPr>
            <p:cNvPr id="276" name="object 276"/>
            <p:cNvSpPr/>
            <p:nvPr/>
          </p:nvSpPr>
          <p:spPr>
            <a:xfrm>
              <a:off x="3679641" y="5569381"/>
              <a:ext cx="33020" cy="33020"/>
            </a:xfrm>
            <a:custGeom>
              <a:avLst/>
              <a:gdLst/>
              <a:ahLst/>
              <a:cxnLst/>
              <a:rect l="l" t="t" r="r" b="b"/>
              <a:pathLst>
                <a:path w="33020" h="33020">
                  <a:moveTo>
                    <a:pt x="26318" y="0"/>
                  </a:moveTo>
                  <a:lnTo>
                    <a:pt x="17545" y="0"/>
                  </a:lnTo>
                  <a:lnTo>
                    <a:pt x="8772" y="0"/>
                  </a:lnTo>
                  <a:lnTo>
                    <a:pt x="0" y="6583"/>
                  </a:lnTo>
                  <a:lnTo>
                    <a:pt x="0" y="24132"/>
                  </a:lnTo>
                  <a:lnTo>
                    <a:pt x="8772" y="32905"/>
                  </a:lnTo>
                  <a:lnTo>
                    <a:pt x="26318" y="32905"/>
                  </a:lnTo>
                  <a:lnTo>
                    <a:pt x="32898" y="24132"/>
                  </a:lnTo>
                  <a:lnTo>
                    <a:pt x="32898" y="6583"/>
                  </a:lnTo>
                  <a:lnTo>
                    <a:pt x="26318" y="0"/>
                  </a:lnTo>
                  <a:close/>
                </a:path>
              </a:pathLst>
            </a:custGeom>
            <a:solidFill>
              <a:srgbClr val="000000"/>
            </a:solidFill>
          </p:spPr>
          <p:txBody>
            <a:bodyPr wrap="square" lIns="0" tIns="0" rIns="0" bIns="0" rtlCol="0"/>
            <a:lstStyle/>
            <a:p>
              <a:endParaRPr/>
            </a:p>
          </p:txBody>
        </p:sp>
        <p:pic>
          <p:nvPicPr>
            <p:cNvPr id="277" name="object 277"/>
            <p:cNvPicPr/>
            <p:nvPr/>
          </p:nvPicPr>
          <p:blipFill>
            <a:blip r:embed="rId154" cstate="print"/>
            <a:stretch>
              <a:fillRect/>
            </a:stretch>
          </p:blipFill>
          <p:spPr>
            <a:xfrm>
              <a:off x="3738857" y="5396070"/>
              <a:ext cx="138201" cy="201832"/>
            </a:xfrm>
            <a:prstGeom prst="rect">
              <a:avLst/>
            </a:prstGeom>
          </p:spPr>
        </p:pic>
      </p:grpSp>
      <p:grpSp>
        <p:nvGrpSpPr>
          <p:cNvPr id="278" name="object 278"/>
          <p:cNvGrpSpPr/>
          <p:nvPr/>
        </p:nvGrpSpPr>
        <p:grpSpPr>
          <a:xfrm>
            <a:off x="4243441" y="5393877"/>
            <a:ext cx="511175" cy="210820"/>
            <a:chOff x="4243441" y="5393877"/>
            <a:chExt cx="511175" cy="210820"/>
          </a:xfrm>
        </p:grpSpPr>
        <p:pic>
          <p:nvPicPr>
            <p:cNvPr id="279" name="object 279"/>
            <p:cNvPicPr/>
            <p:nvPr/>
          </p:nvPicPr>
          <p:blipFill>
            <a:blip r:embed="rId155" cstate="print"/>
            <a:stretch>
              <a:fillRect/>
            </a:stretch>
          </p:blipFill>
          <p:spPr>
            <a:xfrm>
              <a:off x="4243441" y="5400455"/>
              <a:ext cx="129545" cy="199639"/>
            </a:xfrm>
            <a:prstGeom prst="rect">
              <a:avLst/>
            </a:prstGeom>
          </p:spPr>
        </p:pic>
        <p:pic>
          <p:nvPicPr>
            <p:cNvPr id="280" name="object 280"/>
            <p:cNvPicPr/>
            <p:nvPr/>
          </p:nvPicPr>
          <p:blipFill>
            <a:blip r:embed="rId156" cstate="print"/>
            <a:stretch>
              <a:fillRect/>
            </a:stretch>
          </p:blipFill>
          <p:spPr>
            <a:xfrm>
              <a:off x="4396966" y="5396070"/>
              <a:ext cx="129545" cy="208412"/>
            </a:xfrm>
            <a:prstGeom prst="rect">
              <a:avLst/>
            </a:prstGeom>
          </p:spPr>
        </p:pic>
        <p:sp>
          <p:nvSpPr>
            <p:cNvPr id="281" name="object 281"/>
            <p:cNvSpPr/>
            <p:nvPr/>
          </p:nvSpPr>
          <p:spPr>
            <a:xfrm>
              <a:off x="4559263" y="5569381"/>
              <a:ext cx="35560" cy="33020"/>
            </a:xfrm>
            <a:custGeom>
              <a:avLst/>
              <a:gdLst/>
              <a:ahLst/>
              <a:cxnLst/>
              <a:rect l="l" t="t" r="r" b="b"/>
              <a:pathLst>
                <a:path w="35560" h="33020">
                  <a:moveTo>
                    <a:pt x="26318" y="0"/>
                  </a:moveTo>
                  <a:lnTo>
                    <a:pt x="17545" y="0"/>
                  </a:lnTo>
                  <a:lnTo>
                    <a:pt x="8772" y="0"/>
                  </a:lnTo>
                  <a:lnTo>
                    <a:pt x="0" y="6583"/>
                  </a:lnTo>
                  <a:lnTo>
                    <a:pt x="0" y="24132"/>
                  </a:lnTo>
                  <a:lnTo>
                    <a:pt x="8772" y="32905"/>
                  </a:lnTo>
                  <a:lnTo>
                    <a:pt x="26318" y="32905"/>
                  </a:lnTo>
                  <a:lnTo>
                    <a:pt x="35091" y="24132"/>
                  </a:lnTo>
                  <a:lnTo>
                    <a:pt x="35091" y="6583"/>
                  </a:lnTo>
                  <a:lnTo>
                    <a:pt x="26318" y="0"/>
                  </a:lnTo>
                  <a:close/>
                </a:path>
              </a:pathLst>
            </a:custGeom>
            <a:solidFill>
              <a:srgbClr val="000000"/>
            </a:solidFill>
          </p:spPr>
          <p:txBody>
            <a:bodyPr wrap="square" lIns="0" tIns="0" rIns="0" bIns="0" rtlCol="0"/>
            <a:lstStyle/>
            <a:p>
              <a:endParaRPr/>
            </a:p>
          </p:txBody>
        </p:sp>
        <p:pic>
          <p:nvPicPr>
            <p:cNvPr id="282" name="object 282"/>
            <p:cNvPicPr/>
            <p:nvPr/>
          </p:nvPicPr>
          <p:blipFill>
            <a:blip r:embed="rId157" cstate="print"/>
            <a:stretch>
              <a:fillRect/>
            </a:stretch>
          </p:blipFill>
          <p:spPr>
            <a:xfrm>
              <a:off x="4625059" y="5393877"/>
              <a:ext cx="129545" cy="208409"/>
            </a:xfrm>
            <a:prstGeom prst="rect">
              <a:avLst/>
            </a:prstGeom>
          </p:spPr>
        </p:pic>
      </p:grpSp>
      <p:grpSp>
        <p:nvGrpSpPr>
          <p:cNvPr id="283" name="object 283"/>
          <p:cNvGrpSpPr/>
          <p:nvPr/>
        </p:nvGrpSpPr>
        <p:grpSpPr>
          <a:xfrm>
            <a:off x="5046448" y="5391685"/>
            <a:ext cx="511175" cy="210820"/>
            <a:chOff x="5046448" y="5391685"/>
            <a:chExt cx="511175" cy="210820"/>
          </a:xfrm>
        </p:grpSpPr>
        <p:pic>
          <p:nvPicPr>
            <p:cNvPr id="284" name="object 284"/>
            <p:cNvPicPr/>
            <p:nvPr/>
          </p:nvPicPr>
          <p:blipFill>
            <a:blip r:embed="rId158" cstate="print"/>
            <a:stretch>
              <a:fillRect/>
            </a:stretch>
          </p:blipFill>
          <p:spPr>
            <a:xfrm>
              <a:off x="5046448" y="5400455"/>
              <a:ext cx="127206" cy="199639"/>
            </a:xfrm>
            <a:prstGeom prst="rect">
              <a:avLst/>
            </a:prstGeom>
          </p:spPr>
        </p:pic>
        <p:pic>
          <p:nvPicPr>
            <p:cNvPr id="285" name="object 285"/>
            <p:cNvPicPr/>
            <p:nvPr/>
          </p:nvPicPr>
          <p:blipFill>
            <a:blip r:embed="rId159" cstate="print"/>
            <a:stretch>
              <a:fillRect/>
            </a:stretch>
          </p:blipFill>
          <p:spPr>
            <a:xfrm>
              <a:off x="5199972" y="5391685"/>
              <a:ext cx="122819" cy="210602"/>
            </a:xfrm>
            <a:prstGeom prst="rect">
              <a:avLst/>
            </a:prstGeom>
          </p:spPr>
        </p:pic>
        <p:sp>
          <p:nvSpPr>
            <p:cNvPr id="286" name="object 286"/>
            <p:cNvSpPr/>
            <p:nvPr/>
          </p:nvSpPr>
          <p:spPr>
            <a:xfrm>
              <a:off x="5362270" y="5569381"/>
              <a:ext cx="33655" cy="33020"/>
            </a:xfrm>
            <a:custGeom>
              <a:avLst/>
              <a:gdLst/>
              <a:ahLst/>
              <a:cxnLst/>
              <a:rect l="l" t="t" r="r" b="b"/>
              <a:pathLst>
                <a:path w="33654" h="33020">
                  <a:moveTo>
                    <a:pt x="24271" y="0"/>
                  </a:moveTo>
                  <a:lnTo>
                    <a:pt x="15498" y="0"/>
                  </a:lnTo>
                  <a:lnTo>
                    <a:pt x="6725" y="0"/>
                  </a:lnTo>
                  <a:lnTo>
                    <a:pt x="0" y="6583"/>
                  </a:lnTo>
                  <a:lnTo>
                    <a:pt x="0" y="24132"/>
                  </a:lnTo>
                  <a:lnTo>
                    <a:pt x="6725" y="32905"/>
                  </a:lnTo>
                  <a:lnTo>
                    <a:pt x="24271" y="32905"/>
                  </a:lnTo>
                  <a:lnTo>
                    <a:pt x="33044" y="24132"/>
                  </a:lnTo>
                  <a:lnTo>
                    <a:pt x="33044" y="6583"/>
                  </a:lnTo>
                  <a:lnTo>
                    <a:pt x="24271" y="0"/>
                  </a:lnTo>
                  <a:close/>
                </a:path>
              </a:pathLst>
            </a:custGeom>
            <a:solidFill>
              <a:srgbClr val="000000"/>
            </a:solidFill>
          </p:spPr>
          <p:txBody>
            <a:bodyPr wrap="square" lIns="0" tIns="0" rIns="0" bIns="0" rtlCol="0"/>
            <a:lstStyle/>
            <a:p>
              <a:endParaRPr/>
            </a:p>
          </p:txBody>
        </p:sp>
        <p:pic>
          <p:nvPicPr>
            <p:cNvPr id="287" name="object 287"/>
            <p:cNvPicPr/>
            <p:nvPr/>
          </p:nvPicPr>
          <p:blipFill>
            <a:blip r:embed="rId160" cstate="print"/>
            <a:stretch>
              <a:fillRect/>
            </a:stretch>
          </p:blipFill>
          <p:spPr>
            <a:xfrm>
              <a:off x="5419293" y="5396070"/>
              <a:ext cx="138318" cy="201832"/>
            </a:xfrm>
            <a:prstGeom prst="rect">
              <a:avLst/>
            </a:prstGeom>
          </p:spPr>
        </p:pic>
      </p:grpSp>
      <p:grpSp>
        <p:nvGrpSpPr>
          <p:cNvPr id="288" name="object 288"/>
          <p:cNvGrpSpPr/>
          <p:nvPr/>
        </p:nvGrpSpPr>
        <p:grpSpPr>
          <a:xfrm>
            <a:off x="5886593" y="5391685"/>
            <a:ext cx="509270" cy="213360"/>
            <a:chOff x="5886593" y="5391685"/>
            <a:chExt cx="509270" cy="213360"/>
          </a:xfrm>
        </p:grpSpPr>
        <p:pic>
          <p:nvPicPr>
            <p:cNvPr id="289" name="object 289"/>
            <p:cNvPicPr/>
            <p:nvPr/>
          </p:nvPicPr>
          <p:blipFill>
            <a:blip r:embed="rId161" cstate="print"/>
            <a:stretch>
              <a:fillRect/>
            </a:stretch>
          </p:blipFill>
          <p:spPr>
            <a:xfrm>
              <a:off x="5886593" y="5391685"/>
              <a:ext cx="122819" cy="210602"/>
            </a:xfrm>
            <a:prstGeom prst="rect">
              <a:avLst/>
            </a:prstGeom>
          </p:spPr>
        </p:pic>
        <p:pic>
          <p:nvPicPr>
            <p:cNvPr id="290" name="object 290"/>
            <p:cNvPicPr/>
            <p:nvPr/>
          </p:nvPicPr>
          <p:blipFill>
            <a:blip r:embed="rId162" cstate="print"/>
            <a:stretch>
              <a:fillRect/>
            </a:stretch>
          </p:blipFill>
          <p:spPr>
            <a:xfrm>
              <a:off x="6038070" y="5396070"/>
              <a:ext cx="129253" cy="208412"/>
            </a:xfrm>
            <a:prstGeom prst="rect">
              <a:avLst/>
            </a:prstGeom>
          </p:spPr>
        </p:pic>
        <p:sp>
          <p:nvSpPr>
            <p:cNvPr id="291" name="object 291"/>
            <p:cNvSpPr/>
            <p:nvPr/>
          </p:nvSpPr>
          <p:spPr>
            <a:xfrm>
              <a:off x="6200367" y="5569381"/>
              <a:ext cx="33020" cy="33020"/>
            </a:xfrm>
            <a:custGeom>
              <a:avLst/>
              <a:gdLst/>
              <a:ahLst/>
              <a:cxnLst/>
              <a:rect l="l" t="t" r="r" b="b"/>
              <a:pathLst>
                <a:path w="33020" h="33020">
                  <a:moveTo>
                    <a:pt x="23979" y="0"/>
                  </a:moveTo>
                  <a:lnTo>
                    <a:pt x="15206" y="0"/>
                  </a:lnTo>
                  <a:lnTo>
                    <a:pt x="6433" y="0"/>
                  </a:lnTo>
                  <a:lnTo>
                    <a:pt x="0" y="6583"/>
                  </a:lnTo>
                  <a:lnTo>
                    <a:pt x="0" y="24132"/>
                  </a:lnTo>
                  <a:lnTo>
                    <a:pt x="6433" y="32905"/>
                  </a:lnTo>
                  <a:lnTo>
                    <a:pt x="23979" y="32905"/>
                  </a:lnTo>
                  <a:lnTo>
                    <a:pt x="32751" y="24132"/>
                  </a:lnTo>
                  <a:lnTo>
                    <a:pt x="32751" y="6583"/>
                  </a:lnTo>
                  <a:lnTo>
                    <a:pt x="23979" y="0"/>
                  </a:lnTo>
                  <a:close/>
                </a:path>
              </a:pathLst>
            </a:custGeom>
            <a:solidFill>
              <a:srgbClr val="000000"/>
            </a:solidFill>
          </p:spPr>
          <p:txBody>
            <a:bodyPr wrap="square" lIns="0" tIns="0" rIns="0" bIns="0" rtlCol="0"/>
            <a:lstStyle/>
            <a:p>
              <a:endParaRPr/>
            </a:p>
          </p:txBody>
        </p:sp>
        <p:pic>
          <p:nvPicPr>
            <p:cNvPr id="292" name="object 292"/>
            <p:cNvPicPr/>
            <p:nvPr/>
          </p:nvPicPr>
          <p:blipFill>
            <a:blip r:embed="rId163" cstate="print"/>
            <a:stretch>
              <a:fillRect/>
            </a:stretch>
          </p:blipFill>
          <p:spPr>
            <a:xfrm>
              <a:off x="6257391" y="5396070"/>
              <a:ext cx="138318" cy="201832"/>
            </a:xfrm>
            <a:prstGeom prst="rect">
              <a:avLst/>
            </a:prstGeom>
          </p:spPr>
        </p:pic>
      </p:grpSp>
      <p:grpSp>
        <p:nvGrpSpPr>
          <p:cNvPr id="293" name="object 293"/>
          <p:cNvGrpSpPr/>
          <p:nvPr/>
        </p:nvGrpSpPr>
        <p:grpSpPr>
          <a:xfrm>
            <a:off x="6720304" y="5391684"/>
            <a:ext cx="504825" cy="210820"/>
            <a:chOff x="6720304" y="5391684"/>
            <a:chExt cx="504825" cy="210820"/>
          </a:xfrm>
        </p:grpSpPr>
        <p:pic>
          <p:nvPicPr>
            <p:cNvPr id="294" name="object 294"/>
            <p:cNvPicPr/>
            <p:nvPr/>
          </p:nvPicPr>
          <p:blipFill>
            <a:blip r:embed="rId164" cstate="print"/>
            <a:stretch>
              <a:fillRect/>
            </a:stretch>
          </p:blipFill>
          <p:spPr>
            <a:xfrm>
              <a:off x="6720304" y="5391684"/>
              <a:ext cx="278683" cy="210602"/>
            </a:xfrm>
            <a:prstGeom prst="rect">
              <a:avLst/>
            </a:prstGeom>
          </p:spPr>
        </p:pic>
        <p:sp>
          <p:nvSpPr>
            <p:cNvPr id="295" name="object 295"/>
            <p:cNvSpPr/>
            <p:nvPr/>
          </p:nvSpPr>
          <p:spPr>
            <a:xfrm>
              <a:off x="7038465" y="5569381"/>
              <a:ext cx="33020" cy="33020"/>
            </a:xfrm>
            <a:custGeom>
              <a:avLst/>
              <a:gdLst/>
              <a:ahLst/>
              <a:cxnLst/>
              <a:rect l="l" t="t" r="r" b="b"/>
              <a:pathLst>
                <a:path w="33020" h="33020">
                  <a:moveTo>
                    <a:pt x="23979" y="0"/>
                  </a:moveTo>
                  <a:lnTo>
                    <a:pt x="15206" y="0"/>
                  </a:lnTo>
                  <a:lnTo>
                    <a:pt x="6433" y="0"/>
                  </a:lnTo>
                  <a:lnTo>
                    <a:pt x="0" y="6583"/>
                  </a:lnTo>
                  <a:lnTo>
                    <a:pt x="0" y="24132"/>
                  </a:lnTo>
                  <a:lnTo>
                    <a:pt x="6433" y="32905"/>
                  </a:lnTo>
                  <a:lnTo>
                    <a:pt x="23979" y="32905"/>
                  </a:lnTo>
                  <a:lnTo>
                    <a:pt x="32751" y="24132"/>
                  </a:lnTo>
                  <a:lnTo>
                    <a:pt x="32751" y="6583"/>
                  </a:lnTo>
                  <a:lnTo>
                    <a:pt x="23979" y="0"/>
                  </a:lnTo>
                  <a:close/>
                </a:path>
              </a:pathLst>
            </a:custGeom>
            <a:solidFill>
              <a:srgbClr val="000000"/>
            </a:solidFill>
          </p:spPr>
          <p:txBody>
            <a:bodyPr wrap="square" lIns="0" tIns="0" rIns="0" bIns="0" rtlCol="0"/>
            <a:lstStyle/>
            <a:p>
              <a:endParaRPr/>
            </a:p>
          </p:txBody>
        </p:sp>
        <p:pic>
          <p:nvPicPr>
            <p:cNvPr id="296" name="object 296"/>
            <p:cNvPicPr/>
            <p:nvPr/>
          </p:nvPicPr>
          <p:blipFill>
            <a:blip r:embed="rId165" cstate="print"/>
            <a:stretch>
              <a:fillRect/>
            </a:stretch>
          </p:blipFill>
          <p:spPr>
            <a:xfrm>
              <a:off x="7101922" y="5391684"/>
              <a:ext cx="122819" cy="210602"/>
            </a:xfrm>
            <a:prstGeom prst="rect">
              <a:avLst/>
            </a:prstGeom>
          </p:spPr>
        </p:pic>
      </p:grpSp>
      <p:sp>
        <p:nvSpPr>
          <p:cNvPr id="297" name="object 297"/>
          <p:cNvSpPr txBox="1">
            <a:spLocks noGrp="1"/>
          </p:cNvSpPr>
          <p:nvPr>
            <p:ph type="sldNum" sz="quarter" idx="7"/>
          </p:nvPr>
        </p:nvSpPr>
        <p:spPr>
          <a:xfrm>
            <a:off x="460057" y="6521193"/>
            <a:ext cx="280034" cy="2317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spcBef>
                <a:spcPts val="20"/>
              </a:spcBef>
            </a:pPr>
            <a:fld id="{81D60167-4931-47E6-BA6A-407CBD079E47}" type="slidenum">
              <a:rPr lang="en-US" altLang="ja-JP" spc="-50" smtClean="0"/>
              <a:pPr marL="38100">
                <a:lnSpc>
                  <a:spcPts val="1450"/>
                </a:lnSpc>
                <a:spcBef>
                  <a:spcPts val="20"/>
                </a:spcBef>
              </a:pPr>
              <a:t>90</a:t>
            </a:fld>
            <a:endParaRPr spc="-25">
              <a:latin typeface="Lucida Sans"/>
              <a:cs typeface="Lucida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6691" y="-75120"/>
            <a:ext cx="10515600" cy="1325563"/>
          </a:xfrm>
          <a:prstGeom prst="rect">
            <a:avLst/>
          </a:prstGeom>
        </p:spPr>
        <p:txBody>
          <a:bodyPr vert="horz" wrap="square" lIns="0" tIns="259778" rIns="0" bIns="0" rtlCol="0">
            <a:spAutoFit/>
          </a:bodyPr>
          <a:lstStyle/>
          <a:p>
            <a:pPr marL="12700">
              <a:lnSpc>
                <a:spcPct val="100000"/>
              </a:lnSpc>
              <a:spcBef>
                <a:spcPts val="130"/>
              </a:spcBef>
            </a:pPr>
            <a:r>
              <a:t>Extrinsic</a:t>
            </a:r>
            <a:r>
              <a:rPr spc="-15"/>
              <a:t> </a:t>
            </a:r>
            <a:r>
              <a:t>word</a:t>
            </a:r>
            <a:r>
              <a:rPr spc="-90"/>
              <a:t> </a:t>
            </a:r>
            <a:r>
              <a:t>vector</a:t>
            </a:r>
            <a:r>
              <a:rPr spc="-30"/>
              <a:t> </a:t>
            </a:r>
            <a:r>
              <a:rPr spc="-10"/>
              <a:t>evaluation</a:t>
            </a:r>
          </a:p>
        </p:txBody>
      </p:sp>
      <p:sp>
        <p:nvSpPr>
          <p:cNvPr id="3" name="object 3"/>
          <p:cNvSpPr txBox="1"/>
          <p:nvPr/>
        </p:nvSpPr>
        <p:spPr>
          <a:xfrm>
            <a:off x="485457" y="1158303"/>
            <a:ext cx="9602470" cy="1125855"/>
          </a:xfrm>
          <a:prstGeom prst="rect">
            <a:avLst/>
          </a:prstGeom>
        </p:spPr>
        <p:txBody>
          <a:bodyPr vert="horz" wrap="square" lIns="0" tIns="11430" rIns="0" bIns="0" rtlCol="0">
            <a:spAutoFit/>
          </a:bodyPr>
          <a:lstStyle/>
          <a:p>
            <a:pPr marL="355600" marR="5080" indent="-343535">
              <a:lnSpc>
                <a:spcPct val="100400"/>
              </a:lnSpc>
              <a:spcBef>
                <a:spcPts val="90"/>
              </a:spcBef>
              <a:buClr>
                <a:srgbClr val="8B1515"/>
              </a:buClr>
              <a:buFont typeface="Times New Roman"/>
              <a:buChar char="•"/>
              <a:tabLst>
                <a:tab pos="355600" algn="l"/>
              </a:tabLst>
            </a:pPr>
            <a:r>
              <a:rPr sz="2400">
                <a:latin typeface="Calibri"/>
                <a:cs typeface="Calibri"/>
              </a:rPr>
              <a:t>One</a:t>
            </a:r>
            <a:r>
              <a:rPr sz="2400" spc="-45">
                <a:latin typeface="Calibri"/>
                <a:cs typeface="Calibri"/>
              </a:rPr>
              <a:t> </a:t>
            </a:r>
            <a:r>
              <a:rPr sz="2400">
                <a:latin typeface="Calibri"/>
                <a:cs typeface="Calibri"/>
              </a:rPr>
              <a:t>example</a:t>
            </a:r>
            <a:r>
              <a:rPr sz="2400" spc="-40">
                <a:latin typeface="Calibri"/>
                <a:cs typeface="Calibri"/>
              </a:rPr>
              <a:t> </a:t>
            </a:r>
            <a:r>
              <a:rPr sz="2400">
                <a:latin typeface="Calibri"/>
                <a:cs typeface="Calibri"/>
              </a:rPr>
              <a:t>where</a:t>
            </a:r>
            <a:r>
              <a:rPr sz="2400" spc="-45">
                <a:latin typeface="Calibri"/>
                <a:cs typeface="Calibri"/>
              </a:rPr>
              <a:t> </a:t>
            </a:r>
            <a:r>
              <a:rPr sz="2400">
                <a:latin typeface="Calibri"/>
                <a:cs typeface="Calibri"/>
              </a:rPr>
              <a:t>good</a:t>
            </a:r>
            <a:r>
              <a:rPr sz="2400" spc="-40">
                <a:latin typeface="Calibri"/>
                <a:cs typeface="Calibri"/>
              </a:rPr>
              <a:t> </a:t>
            </a:r>
            <a:r>
              <a:rPr sz="2400">
                <a:latin typeface="Calibri"/>
                <a:cs typeface="Calibri"/>
              </a:rPr>
              <a:t>word</a:t>
            </a:r>
            <a:r>
              <a:rPr sz="2400" spc="-35">
                <a:latin typeface="Calibri"/>
                <a:cs typeface="Calibri"/>
              </a:rPr>
              <a:t> </a:t>
            </a:r>
            <a:r>
              <a:rPr sz="2400">
                <a:latin typeface="Calibri"/>
                <a:cs typeface="Calibri"/>
              </a:rPr>
              <a:t>vectors</a:t>
            </a:r>
            <a:r>
              <a:rPr sz="2400" spc="-15">
                <a:latin typeface="Calibri"/>
                <a:cs typeface="Calibri"/>
              </a:rPr>
              <a:t> </a:t>
            </a:r>
            <a:r>
              <a:rPr sz="2400">
                <a:latin typeface="Calibri"/>
                <a:cs typeface="Calibri"/>
              </a:rPr>
              <a:t>should</a:t>
            </a:r>
            <a:r>
              <a:rPr sz="2400" spc="-35">
                <a:latin typeface="Calibri"/>
                <a:cs typeface="Calibri"/>
              </a:rPr>
              <a:t> </a:t>
            </a:r>
            <a:r>
              <a:rPr sz="2400">
                <a:latin typeface="Calibri"/>
                <a:cs typeface="Calibri"/>
              </a:rPr>
              <a:t>help</a:t>
            </a:r>
            <a:r>
              <a:rPr sz="2400" spc="-35">
                <a:latin typeface="Calibri"/>
                <a:cs typeface="Calibri"/>
              </a:rPr>
              <a:t> </a:t>
            </a:r>
            <a:r>
              <a:rPr sz="2400" spc="-10">
                <a:latin typeface="Calibri"/>
                <a:cs typeface="Calibri"/>
              </a:rPr>
              <a:t>directly:</a:t>
            </a:r>
            <a:r>
              <a:rPr sz="2400" spc="-85">
                <a:latin typeface="Calibri"/>
                <a:cs typeface="Calibri"/>
              </a:rPr>
              <a:t> </a:t>
            </a:r>
            <a:r>
              <a:rPr sz="2400" b="1">
                <a:solidFill>
                  <a:srgbClr val="89007E"/>
                </a:solidFill>
                <a:latin typeface="Calibri"/>
                <a:cs typeface="Calibri"/>
              </a:rPr>
              <a:t>named</a:t>
            </a:r>
            <a:r>
              <a:rPr sz="2400" b="1" spc="5">
                <a:solidFill>
                  <a:srgbClr val="89007E"/>
                </a:solidFill>
                <a:latin typeface="Calibri"/>
                <a:cs typeface="Calibri"/>
              </a:rPr>
              <a:t> </a:t>
            </a:r>
            <a:r>
              <a:rPr sz="2400" b="1" spc="-10">
                <a:solidFill>
                  <a:srgbClr val="89007E"/>
                </a:solidFill>
                <a:latin typeface="Calibri"/>
                <a:cs typeface="Calibri"/>
              </a:rPr>
              <a:t>entity </a:t>
            </a:r>
            <a:r>
              <a:rPr sz="2400" b="1">
                <a:solidFill>
                  <a:srgbClr val="89007E"/>
                </a:solidFill>
                <a:latin typeface="Calibri"/>
                <a:cs typeface="Calibri"/>
              </a:rPr>
              <a:t>recognition</a:t>
            </a:r>
            <a:r>
              <a:rPr sz="2400">
                <a:latin typeface="Calibri"/>
                <a:cs typeface="Calibri"/>
              </a:rPr>
              <a:t>:</a:t>
            </a:r>
            <a:r>
              <a:rPr sz="2400" spc="-45">
                <a:latin typeface="Calibri"/>
                <a:cs typeface="Calibri"/>
              </a:rPr>
              <a:t> </a:t>
            </a:r>
            <a:r>
              <a:rPr sz="2400" spc="-10">
                <a:latin typeface="Calibri"/>
                <a:cs typeface="Calibri"/>
              </a:rPr>
              <a:t>identifying</a:t>
            </a:r>
            <a:r>
              <a:rPr sz="2400" spc="-70">
                <a:latin typeface="Calibri"/>
                <a:cs typeface="Calibri"/>
              </a:rPr>
              <a:t> </a:t>
            </a:r>
            <a:r>
              <a:rPr sz="2400">
                <a:latin typeface="Calibri"/>
                <a:cs typeface="Calibri"/>
              </a:rPr>
              <a:t>references</a:t>
            </a:r>
            <a:r>
              <a:rPr sz="2400" spc="-35">
                <a:latin typeface="Calibri"/>
                <a:cs typeface="Calibri"/>
              </a:rPr>
              <a:t> </a:t>
            </a:r>
            <a:r>
              <a:rPr sz="2400">
                <a:latin typeface="Calibri"/>
                <a:cs typeface="Calibri"/>
              </a:rPr>
              <a:t>to</a:t>
            </a:r>
            <a:r>
              <a:rPr sz="2400" spc="-60">
                <a:latin typeface="Calibri"/>
                <a:cs typeface="Calibri"/>
              </a:rPr>
              <a:t> </a:t>
            </a:r>
            <a:r>
              <a:rPr sz="2400">
                <a:latin typeface="Calibri"/>
                <a:cs typeface="Calibri"/>
              </a:rPr>
              <a:t>a</a:t>
            </a:r>
            <a:r>
              <a:rPr sz="2400" spc="-25">
                <a:latin typeface="Calibri"/>
                <a:cs typeface="Calibri"/>
              </a:rPr>
              <a:t> </a:t>
            </a:r>
            <a:r>
              <a:rPr sz="2400">
                <a:latin typeface="Calibri"/>
                <a:cs typeface="Calibri"/>
              </a:rPr>
              <a:t>person,</a:t>
            </a:r>
            <a:r>
              <a:rPr sz="2400" spc="-70">
                <a:latin typeface="Calibri"/>
                <a:cs typeface="Calibri"/>
              </a:rPr>
              <a:t> </a:t>
            </a:r>
            <a:r>
              <a:rPr sz="2400">
                <a:latin typeface="Calibri"/>
                <a:cs typeface="Calibri"/>
              </a:rPr>
              <a:t>organization</a:t>
            </a:r>
            <a:r>
              <a:rPr sz="2400" spc="-55">
                <a:latin typeface="Calibri"/>
                <a:cs typeface="Calibri"/>
              </a:rPr>
              <a:t> </a:t>
            </a:r>
            <a:r>
              <a:rPr sz="2400">
                <a:latin typeface="Calibri"/>
                <a:cs typeface="Calibri"/>
              </a:rPr>
              <a:t>or</a:t>
            </a:r>
            <a:r>
              <a:rPr sz="2400" spc="-15">
                <a:latin typeface="Calibri"/>
                <a:cs typeface="Calibri"/>
              </a:rPr>
              <a:t> </a:t>
            </a:r>
            <a:r>
              <a:rPr sz="2400" spc="-10">
                <a:latin typeface="Calibri"/>
                <a:cs typeface="Calibri"/>
              </a:rPr>
              <a:t>location: </a:t>
            </a:r>
            <a:r>
              <a:rPr sz="2400">
                <a:solidFill>
                  <a:srgbClr val="007B92"/>
                </a:solidFill>
                <a:latin typeface="Calibri"/>
                <a:cs typeface="Calibri"/>
              </a:rPr>
              <a:t>Chris</a:t>
            </a:r>
            <a:r>
              <a:rPr sz="2400" spc="-15">
                <a:solidFill>
                  <a:srgbClr val="007B92"/>
                </a:solidFill>
                <a:latin typeface="Calibri"/>
                <a:cs typeface="Calibri"/>
              </a:rPr>
              <a:t> </a:t>
            </a:r>
            <a:r>
              <a:rPr sz="2400">
                <a:solidFill>
                  <a:srgbClr val="007B92"/>
                </a:solidFill>
                <a:latin typeface="Calibri"/>
                <a:cs typeface="Calibri"/>
              </a:rPr>
              <a:t>Manning</a:t>
            </a:r>
            <a:r>
              <a:rPr sz="2400" spc="-85">
                <a:solidFill>
                  <a:srgbClr val="007B92"/>
                </a:solidFill>
                <a:latin typeface="Calibri"/>
                <a:cs typeface="Calibri"/>
              </a:rPr>
              <a:t> </a:t>
            </a:r>
            <a:r>
              <a:rPr sz="2400">
                <a:latin typeface="Calibri"/>
                <a:cs typeface="Calibri"/>
              </a:rPr>
              <a:t>lives</a:t>
            </a:r>
            <a:r>
              <a:rPr sz="2400" spc="-10">
                <a:latin typeface="Calibri"/>
                <a:cs typeface="Calibri"/>
              </a:rPr>
              <a:t> </a:t>
            </a:r>
            <a:r>
              <a:rPr sz="2400">
                <a:latin typeface="Calibri"/>
                <a:cs typeface="Calibri"/>
              </a:rPr>
              <a:t>in</a:t>
            </a:r>
            <a:r>
              <a:rPr sz="2400" spc="-35">
                <a:latin typeface="Calibri"/>
                <a:cs typeface="Calibri"/>
              </a:rPr>
              <a:t> </a:t>
            </a:r>
            <a:r>
              <a:rPr sz="2400">
                <a:solidFill>
                  <a:srgbClr val="89007E"/>
                </a:solidFill>
                <a:latin typeface="Calibri"/>
                <a:cs typeface="Calibri"/>
              </a:rPr>
              <a:t>Palo</a:t>
            </a:r>
            <a:r>
              <a:rPr sz="2400" spc="-40">
                <a:solidFill>
                  <a:srgbClr val="89007E"/>
                </a:solidFill>
                <a:latin typeface="Calibri"/>
                <a:cs typeface="Calibri"/>
              </a:rPr>
              <a:t> </a:t>
            </a:r>
            <a:r>
              <a:rPr sz="2400" spc="-10">
                <a:solidFill>
                  <a:srgbClr val="89007E"/>
                </a:solidFill>
                <a:latin typeface="Calibri"/>
                <a:cs typeface="Calibri"/>
              </a:rPr>
              <a:t>Alto</a:t>
            </a:r>
            <a:r>
              <a:rPr sz="2400" spc="-10">
                <a:latin typeface="Calibri"/>
                <a:cs typeface="Calibri"/>
              </a:rPr>
              <a:t>.</a:t>
            </a:r>
            <a:endParaRPr sz="2400">
              <a:latin typeface="Calibri"/>
              <a:cs typeface="Calibri"/>
            </a:endParaRPr>
          </a:p>
        </p:txBody>
      </p:sp>
      <p:graphicFrame>
        <p:nvGraphicFramePr>
          <p:cNvPr id="4" name="object 4"/>
          <p:cNvGraphicFramePr>
            <a:graphicFrameLocks noGrp="1"/>
          </p:cNvGraphicFramePr>
          <p:nvPr/>
        </p:nvGraphicFramePr>
        <p:xfrm>
          <a:off x="1477091" y="2854799"/>
          <a:ext cx="4483734" cy="3272155"/>
        </p:xfrm>
        <a:graphic>
          <a:graphicData uri="http://schemas.openxmlformats.org/drawingml/2006/table">
            <a:tbl>
              <a:tblPr firstRow="1" bandRow="1">
                <a:tableStyleId>{2D5ABB26-0587-4C30-8999-92F81FD0307C}</a:tableStyleId>
              </a:tblPr>
              <a:tblGrid>
                <a:gridCol w="1169670">
                  <a:extLst>
                    <a:ext uri="{9D8B030D-6E8A-4147-A177-3AD203B41FA5}">
                      <a16:colId xmlns:a16="http://schemas.microsoft.com/office/drawing/2014/main" val="20000"/>
                    </a:ext>
                  </a:extLst>
                </a:gridCol>
                <a:gridCol w="3314064">
                  <a:extLst>
                    <a:ext uri="{9D8B030D-6E8A-4147-A177-3AD203B41FA5}">
                      <a16:colId xmlns:a16="http://schemas.microsoft.com/office/drawing/2014/main" val="20001"/>
                    </a:ext>
                  </a:extLst>
                </a:gridCol>
              </a:tblGrid>
              <a:tr h="335280">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936875">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bl>
          </a:graphicData>
        </a:graphic>
      </p:graphicFrame>
      <p:sp>
        <p:nvSpPr>
          <p:cNvPr id="5" name="object 5"/>
          <p:cNvSpPr/>
          <p:nvPr/>
        </p:nvSpPr>
        <p:spPr>
          <a:xfrm>
            <a:off x="1728228" y="2913303"/>
            <a:ext cx="675005" cy="182245"/>
          </a:xfrm>
          <a:custGeom>
            <a:avLst/>
            <a:gdLst/>
            <a:ahLst/>
            <a:cxnLst/>
            <a:rect l="l" t="t" r="r" b="b"/>
            <a:pathLst>
              <a:path w="675005" h="182244">
                <a:moveTo>
                  <a:pt x="222415" y="5435"/>
                </a:moveTo>
                <a:lnTo>
                  <a:pt x="170510" y="5435"/>
                </a:lnTo>
                <a:lnTo>
                  <a:pt x="111226" y="139115"/>
                </a:lnTo>
                <a:lnTo>
                  <a:pt x="51904" y="5435"/>
                </a:lnTo>
                <a:lnTo>
                  <a:pt x="0" y="5435"/>
                </a:lnTo>
                <a:lnTo>
                  <a:pt x="0" y="11125"/>
                </a:lnTo>
                <a:lnTo>
                  <a:pt x="12369" y="12992"/>
                </a:lnTo>
                <a:lnTo>
                  <a:pt x="19697" y="16802"/>
                </a:lnTo>
                <a:lnTo>
                  <a:pt x="23215" y="23774"/>
                </a:lnTo>
                <a:lnTo>
                  <a:pt x="24117" y="35090"/>
                </a:lnTo>
                <a:lnTo>
                  <a:pt x="24117" y="140843"/>
                </a:lnTo>
                <a:lnTo>
                  <a:pt x="23215" y="157594"/>
                </a:lnTo>
                <a:lnTo>
                  <a:pt x="19697" y="167347"/>
                </a:lnTo>
                <a:lnTo>
                  <a:pt x="12369" y="172186"/>
                </a:lnTo>
                <a:lnTo>
                  <a:pt x="0" y="174205"/>
                </a:lnTo>
                <a:lnTo>
                  <a:pt x="0" y="179882"/>
                </a:lnTo>
                <a:lnTo>
                  <a:pt x="61175" y="179882"/>
                </a:lnTo>
                <a:lnTo>
                  <a:pt x="61175" y="174205"/>
                </a:lnTo>
                <a:lnTo>
                  <a:pt x="48806" y="172643"/>
                </a:lnTo>
                <a:lnTo>
                  <a:pt x="41478" y="167259"/>
                </a:lnTo>
                <a:lnTo>
                  <a:pt x="37985" y="157010"/>
                </a:lnTo>
                <a:lnTo>
                  <a:pt x="37084" y="140843"/>
                </a:lnTo>
                <a:lnTo>
                  <a:pt x="37084" y="35090"/>
                </a:lnTo>
                <a:lnTo>
                  <a:pt x="101955" y="179882"/>
                </a:lnTo>
                <a:lnTo>
                  <a:pt x="105664" y="179882"/>
                </a:lnTo>
                <a:lnTo>
                  <a:pt x="172364" y="29654"/>
                </a:lnTo>
                <a:lnTo>
                  <a:pt x="172364" y="148259"/>
                </a:lnTo>
                <a:lnTo>
                  <a:pt x="171475" y="161455"/>
                </a:lnTo>
                <a:lnTo>
                  <a:pt x="167970" y="168922"/>
                </a:lnTo>
                <a:lnTo>
                  <a:pt x="160642" y="172554"/>
                </a:lnTo>
                <a:lnTo>
                  <a:pt x="148285" y="174205"/>
                </a:lnTo>
                <a:lnTo>
                  <a:pt x="148285" y="179882"/>
                </a:lnTo>
                <a:lnTo>
                  <a:pt x="222415" y="179882"/>
                </a:lnTo>
                <a:lnTo>
                  <a:pt x="222415" y="174205"/>
                </a:lnTo>
                <a:lnTo>
                  <a:pt x="210058" y="172339"/>
                </a:lnTo>
                <a:lnTo>
                  <a:pt x="202730" y="168516"/>
                </a:lnTo>
                <a:lnTo>
                  <a:pt x="199224" y="161556"/>
                </a:lnTo>
                <a:lnTo>
                  <a:pt x="198335" y="150241"/>
                </a:lnTo>
                <a:lnTo>
                  <a:pt x="198335" y="35090"/>
                </a:lnTo>
                <a:lnTo>
                  <a:pt x="199224" y="23774"/>
                </a:lnTo>
                <a:lnTo>
                  <a:pt x="202730" y="16802"/>
                </a:lnTo>
                <a:lnTo>
                  <a:pt x="210058" y="12992"/>
                </a:lnTo>
                <a:lnTo>
                  <a:pt x="222415" y="11125"/>
                </a:lnTo>
                <a:lnTo>
                  <a:pt x="222415" y="5435"/>
                </a:lnTo>
                <a:close/>
              </a:path>
              <a:path w="675005" h="182244">
                <a:moveTo>
                  <a:pt x="352171" y="118605"/>
                </a:moveTo>
                <a:lnTo>
                  <a:pt x="347878" y="94437"/>
                </a:lnTo>
                <a:lnTo>
                  <a:pt x="335953" y="75704"/>
                </a:lnTo>
                <a:lnTo>
                  <a:pt x="328053" y="70459"/>
                </a:lnTo>
                <a:lnTo>
                  <a:pt x="328053" y="128003"/>
                </a:lnTo>
                <a:lnTo>
                  <a:pt x="326085" y="146888"/>
                </a:lnTo>
                <a:lnTo>
                  <a:pt x="326009" y="147726"/>
                </a:lnTo>
                <a:lnTo>
                  <a:pt x="319951" y="162217"/>
                </a:lnTo>
                <a:lnTo>
                  <a:pt x="310083" y="171157"/>
                </a:lnTo>
                <a:lnTo>
                  <a:pt x="296557" y="174205"/>
                </a:lnTo>
                <a:lnTo>
                  <a:pt x="289382" y="173177"/>
                </a:lnTo>
                <a:lnTo>
                  <a:pt x="262978" y="134607"/>
                </a:lnTo>
                <a:lnTo>
                  <a:pt x="259499" y="107492"/>
                </a:lnTo>
                <a:lnTo>
                  <a:pt x="261823" y="90906"/>
                </a:lnTo>
                <a:lnTo>
                  <a:pt x="268300" y="78028"/>
                </a:lnTo>
                <a:lnTo>
                  <a:pt x="278269" y="69684"/>
                </a:lnTo>
                <a:lnTo>
                  <a:pt x="291007" y="66725"/>
                </a:lnTo>
                <a:lnTo>
                  <a:pt x="306171" y="71043"/>
                </a:lnTo>
                <a:lnTo>
                  <a:pt x="317868" y="83362"/>
                </a:lnTo>
                <a:lnTo>
                  <a:pt x="325399" y="102679"/>
                </a:lnTo>
                <a:lnTo>
                  <a:pt x="328053" y="128003"/>
                </a:lnTo>
                <a:lnTo>
                  <a:pt x="328053" y="70459"/>
                </a:lnTo>
                <a:lnTo>
                  <a:pt x="322440" y="66725"/>
                </a:lnTo>
                <a:lnTo>
                  <a:pt x="317804" y="63639"/>
                </a:lnTo>
                <a:lnTo>
                  <a:pt x="294703" y="59309"/>
                </a:lnTo>
                <a:lnTo>
                  <a:pt x="270878" y="63639"/>
                </a:lnTo>
                <a:lnTo>
                  <a:pt x="252768" y="75958"/>
                </a:lnTo>
                <a:lnTo>
                  <a:pt x="241274" y="95275"/>
                </a:lnTo>
                <a:lnTo>
                  <a:pt x="237248" y="120586"/>
                </a:lnTo>
                <a:lnTo>
                  <a:pt x="241503" y="144919"/>
                </a:lnTo>
                <a:lnTo>
                  <a:pt x="253238" y="164261"/>
                </a:lnTo>
                <a:lnTo>
                  <a:pt x="270878" y="177012"/>
                </a:lnTo>
                <a:lnTo>
                  <a:pt x="292849" y="181622"/>
                </a:lnTo>
                <a:lnTo>
                  <a:pt x="316191" y="176745"/>
                </a:lnTo>
                <a:lnTo>
                  <a:pt x="319760" y="174205"/>
                </a:lnTo>
                <a:lnTo>
                  <a:pt x="335026" y="163360"/>
                </a:lnTo>
                <a:lnTo>
                  <a:pt x="347599" y="143357"/>
                </a:lnTo>
                <a:lnTo>
                  <a:pt x="352171" y="118605"/>
                </a:lnTo>
                <a:close/>
              </a:path>
              <a:path w="675005" h="182244">
                <a:moveTo>
                  <a:pt x="487451" y="165061"/>
                </a:moveTo>
                <a:lnTo>
                  <a:pt x="472630" y="165061"/>
                </a:lnTo>
                <a:lnTo>
                  <a:pt x="470776" y="161353"/>
                </a:lnTo>
                <a:lnTo>
                  <a:pt x="470776" y="70421"/>
                </a:lnTo>
                <a:lnTo>
                  <a:pt x="470776" y="1739"/>
                </a:lnTo>
                <a:lnTo>
                  <a:pt x="468934" y="0"/>
                </a:lnTo>
                <a:lnTo>
                  <a:pt x="459981" y="3543"/>
                </a:lnTo>
                <a:lnTo>
                  <a:pt x="451561" y="6426"/>
                </a:lnTo>
                <a:lnTo>
                  <a:pt x="442087" y="9321"/>
                </a:lnTo>
                <a:lnTo>
                  <a:pt x="430022" y="12852"/>
                </a:lnTo>
                <a:lnTo>
                  <a:pt x="430022" y="16560"/>
                </a:lnTo>
                <a:lnTo>
                  <a:pt x="446697" y="16560"/>
                </a:lnTo>
                <a:lnTo>
                  <a:pt x="448551" y="18542"/>
                </a:lnTo>
                <a:lnTo>
                  <a:pt x="448551" y="70421"/>
                </a:lnTo>
                <a:lnTo>
                  <a:pt x="448551" y="92659"/>
                </a:lnTo>
                <a:lnTo>
                  <a:pt x="448551" y="153949"/>
                </a:lnTo>
                <a:lnTo>
                  <a:pt x="444842" y="161353"/>
                </a:lnTo>
                <a:lnTo>
                  <a:pt x="433717" y="168770"/>
                </a:lnTo>
                <a:lnTo>
                  <a:pt x="426313" y="168770"/>
                </a:lnTo>
                <a:lnTo>
                  <a:pt x="391896" y="137388"/>
                </a:lnTo>
                <a:lnTo>
                  <a:pt x="389229" y="114896"/>
                </a:lnTo>
                <a:lnTo>
                  <a:pt x="391579" y="94869"/>
                </a:lnTo>
                <a:lnTo>
                  <a:pt x="398272" y="79692"/>
                </a:lnTo>
                <a:lnTo>
                  <a:pt x="408787" y="70078"/>
                </a:lnTo>
                <a:lnTo>
                  <a:pt x="422605" y="66725"/>
                </a:lnTo>
                <a:lnTo>
                  <a:pt x="432130" y="68694"/>
                </a:lnTo>
                <a:lnTo>
                  <a:pt x="440436" y="74129"/>
                </a:lnTo>
                <a:lnTo>
                  <a:pt x="446316" y="82359"/>
                </a:lnTo>
                <a:lnTo>
                  <a:pt x="448551" y="92659"/>
                </a:lnTo>
                <a:lnTo>
                  <a:pt x="448551" y="70421"/>
                </a:lnTo>
                <a:lnTo>
                  <a:pt x="444195" y="66725"/>
                </a:lnTo>
                <a:lnTo>
                  <a:pt x="441858" y="64731"/>
                </a:lnTo>
                <a:lnTo>
                  <a:pt x="435343" y="61341"/>
                </a:lnTo>
                <a:lnTo>
                  <a:pt x="428485" y="59728"/>
                </a:lnTo>
                <a:lnTo>
                  <a:pt x="420751" y="59309"/>
                </a:lnTo>
                <a:lnTo>
                  <a:pt x="399834" y="64516"/>
                </a:lnTo>
                <a:lnTo>
                  <a:pt x="382752" y="78765"/>
                </a:lnTo>
                <a:lnTo>
                  <a:pt x="371221" y="99961"/>
                </a:lnTo>
                <a:lnTo>
                  <a:pt x="366991" y="126022"/>
                </a:lnTo>
                <a:lnTo>
                  <a:pt x="370611" y="148780"/>
                </a:lnTo>
                <a:lnTo>
                  <a:pt x="380657" y="166331"/>
                </a:lnTo>
                <a:lnTo>
                  <a:pt x="395922" y="177622"/>
                </a:lnTo>
                <a:lnTo>
                  <a:pt x="415201" y="181622"/>
                </a:lnTo>
                <a:lnTo>
                  <a:pt x="425361" y="180594"/>
                </a:lnTo>
                <a:lnTo>
                  <a:pt x="433641" y="177622"/>
                </a:lnTo>
                <a:lnTo>
                  <a:pt x="433793" y="177622"/>
                </a:lnTo>
                <a:lnTo>
                  <a:pt x="441515" y="172339"/>
                </a:lnTo>
                <a:lnTo>
                  <a:pt x="444969" y="168770"/>
                </a:lnTo>
                <a:lnTo>
                  <a:pt x="448551" y="165061"/>
                </a:lnTo>
                <a:lnTo>
                  <a:pt x="448551" y="181622"/>
                </a:lnTo>
                <a:lnTo>
                  <a:pt x="450405" y="181622"/>
                </a:lnTo>
                <a:lnTo>
                  <a:pt x="487451" y="168770"/>
                </a:lnTo>
                <a:lnTo>
                  <a:pt x="487451" y="165061"/>
                </a:lnTo>
                <a:close/>
              </a:path>
              <a:path w="675005" h="182244">
                <a:moveTo>
                  <a:pt x="602386" y="139115"/>
                </a:moveTo>
                <a:lnTo>
                  <a:pt x="596823" y="137147"/>
                </a:lnTo>
                <a:lnTo>
                  <a:pt x="588111" y="149009"/>
                </a:lnTo>
                <a:lnTo>
                  <a:pt x="578523" y="157060"/>
                </a:lnTo>
                <a:lnTo>
                  <a:pt x="567766" y="161696"/>
                </a:lnTo>
                <a:lnTo>
                  <a:pt x="567423" y="161696"/>
                </a:lnTo>
                <a:lnTo>
                  <a:pt x="556044" y="163080"/>
                </a:lnTo>
                <a:lnTo>
                  <a:pt x="522681" y="140843"/>
                </a:lnTo>
                <a:lnTo>
                  <a:pt x="515277" y="107492"/>
                </a:lnTo>
                <a:lnTo>
                  <a:pt x="596823" y="107492"/>
                </a:lnTo>
                <a:lnTo>
                  <a:pt x="595376" y="98094"/>
                </a:lnTo>
                <a:lnTo>
                  <a:pt x="579805" y="68453"/>
                </a:lnTo>
                <a:lnTo>
                  <a:pt x="579196" y="67856"/>
                </a:lnTo>
                <a:lnTo>
                  <a:pt x="571106" y="63195"/>
                </a:lnTo>
                <a:lnTo>
                  <a:pt x="569036" y="62547"/>
                </a:lnTo>
                <a:lnTo>
                  <a:pt x="569036" y="98094"/>
                </a:lnTo>
                <a:lnTo>
                  <a:pt x="517131" y="98094"/>
                </a:lnTo>
                <a:lnTo>
                  <a:pt x="519912" y="84924"/>
                </a:lnTo>
                <a:lnTo>
                  <a:pt x="525462" y="75679"/>
                </a:lnTo>
                <a:lnTo>
                  <a:pt x="533806" y="70231"/>
                </a:lnTo>
                <a:lnTo>
                  <a:pt x="544918" y="68453"/>
                </a:lnTo>
                <a:lnTo>
                  <a:pt x="554685" y="69951"/>
                </a:lnTo>
                <a:lnTo>
                  <a:pt x="561835" y="74930"/>
                </a:lnTo>
                <a:lnTo>
                  <a:pt x="566559" y="84086"/>
                </a:lnTo>
                <a:lnTo>
                  <a:pt x="569036" y="98094"/>
                </a:lnTo>
                <a:lnTo>
                  <a:pt x="569036" y="62547"/>
                </a:lnTo>
                <a:lnTo>
                  <a:pt x="561975" y="60299"/>
                </a:lnTo>
                <a:lnTo>
                  <a:pt x="552335" y="59309"/>
                </a:lnTo>
                <a:lnTo>
                  <a:pt x="542658" y="60032"/>
                </a:lnTo>
                <a:lnTo>
                  <a:pt x="508469" y="81826"/>
                </a:lnTo>
                <a:lnTo>
                  <a:pt x="496747" y="124294"/>
                </a:lnTo>
                <a:lnTo>
                  <a:pt x="500138" y="148056"/>
                </a:lnTo>
                <a:lnTo>
                  <a:pt x="509943" y="166116"/>
                </a:lnTo>
                <a:lnTo>
                  <a:pt x="525665" y="177596"/>
                </a:lnTo>
                <a:lnTo>
                  <a:pt x="546773" y="181622"/>
                </a:lnTo>
                <a:lnTo>
                  <a:pt x="564070" y="178866"/>
                </a:lnTo>
                <a:lnTo>
                  <a:pt x="579450" y="170751"/>
                </a:lnTo>
                <a:lnTo>
                  <a:pt x="586905" y="163080"/>
                </a:lnTo>
                <a:lnTo>
                  <a:pt x="592302" y="157530"/>
                </a:lnTo>
                <a:lnTo>
                  <a:pt x="592594" y="157060"/>
                </a:lnTo>
                <a:lnTo>
                  <a:pt x="602386" y="139115"/>
                </a:lnTo>
                <a:close/>
              </a:path>
              <a:path w="675005" h="182244">
                <a:moveTo>
                  <a:pt x="674674" y="176187"/>
                </a:moveTo>
                <a:lnTo>
                  <a:pt x="664451" y="174536"/>
                </a:lnTo>
                <a:lnTo>
                  <a:pt x="658228" y="171729"/>
                </a:lnTo>
                <a:lnTo>
                  <a:pt x="655129" y="166522"/>
                </a:lnTo>
                <a:lnTo>
                  <a:pt x="654291" y="157645"/>
                </a:lnTo>
                <a:lnTo>
                  <a:pt x="654291" y="0"/>
                </a:lnTo>
                <a:lnTo>
                  <a:pt x="643966" y="3543"/>
                </a:lnTo>
                <a:lnTo>
                  <a:pt x="611644" y="12852"/>
                </a:lnTo>
                <a:lnTo>
                  <a:pt x="611644" y="16560"/>
                </a:lnTo>
                <a:lnTo>
                  <a:pt x="630174" y="16560"/>
                </a:lnTo>
                <a:lnTo>
                  <a:pt x="632028" y="20269"/>
                </a:lnTo>
                <a:lnTo>
                  <a:pt x="632028" y="157645"/>
                </a:lnTo>
                <a:lnTo>
                  <a:pt x="631190" y="165684"/>
                </a:lnTo>
                <a:lnTo>
                  <a:pt x="628091" y="170992"/>
                </a:lnTo>
                <a:lnTo>
                  <a:pt x="621868" y="174256"/>
                </a:lnTo>
                <a:lnTo>
                  <a:pt x="611644" y="176187"/>
                </a:lnTo>
                <a:lnTo>
                  <a:pt x="611644" y="179882"/>
                </a:lnTo>
                <a:lnTo>
                  <a:pt x="674674" y="179882"/>
                </a:lnTo>
                <a:lnTo>
                  <a:pt x="674674" y="176187"/>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2818079" y="2918737"/>
            <a:ext cx="418900" cy="178154"/>
          </a:xfrm>
          <a:prstGeom prst="rect">
            <a:avLst/>
          </a:prstGeom>
        </p:spPr>
      </p:pic>
      <p:pic>
        <p:nvPicPr>
          <p:cNvPr id="7" name="object 7"/>
          <p:cNvPicPr/>
          <p:nvPr/>
        </p:nvPicPr>
        <p:blipFill>
          <a:blip r:embed="rId3" cstate="print"/>
          <a:stretch>
            <a:fillRect/>
          </a:stretch>
        </p:blipFill>
        <p:spPr>
          <a:xfrm>
            <a:off x="3561334" y="2918737"/>
            <a:ext cx="428190" cy="176178"/>
          </a:xfrm>
          <a:prstGeom prst="rect">
            <a:avLst/>
          </a:prstGeom>
        </p:spPr>
      </p:pic>
      <p:pic>
        <p:nvPicPr>
          <p:cNvPr id="8" name="object 8"/>
          <p:cNvPicPr/>
          <p:nvPr/>
        </p:nvPicPr>
        <p:blipFill>
          <a:blip r:embed="rId4" cstate="print"/>
          <a:stretch>
            <a:fillRect/>
          </a:stretch>
        </p:blipFill>
        <p:spPr>
          <a:xfrm>
            <a:off x="4293398" y="2915031"/>
            <a:ext cx="504232" cy="181861"/>
          </a:xfrm>
          <a:prstGeom prst="rect">
            <a:avLst/>
          </a:prstGeom>
        </p:spPr>
      </p:pic>
      <p:sp>
        <p:nvSpPr>
          <p:cNvPr id="9" name="object 9"/>
          <p:cNvSpPr/>
          <p:nvPr/>
        </p:nvSpPr>
        <p:spPr>
          <a:xfrm>
            <a:off x="5092357" y="2915043"/>
            <a:ext cx="709930" cy="182245"/>
          </a:xfrm>
          <a:custGeom>
            <a:avLst/>
            <a:gdLst/>
            <a:ahLst/>
            <a:cxnLst/>
            <a:rect l="l" t="t" r="r" b="b"/>
            <a:pathLst>
              <a:path w="709929" h="182244">
                <a:moveTo>
                  <a:pt x="222351" y="3695"/>
                </a:moveTo>
                <a:lnTo>
                  <a:pt x="170472" y="3695"/>
                </a:lnTo>
                <a:lnTo>
                  <a:pt x="112903" y="137375"/>
                </a:lnTo>
                <a:lnTo>
                  <a:pt x="51879" y="3695"/>
                </a:lnTo>
                <a:lnTo>
                  <a:pt x="0" y="3695"/>
                </a:lnTo>
                <a:lnTo>
                  <a:pt x="0" y="9385"/>
                </a:lnTo>
                <a:lnTo>
                  <a:pt x="13436" y="11252"/>
                </a:lnTo>
                <a:lnTo>
                  <a:pt x="21310" y="15062"/>
                </a:lnTo>
                <a:lnTo>
                  <a:pt x="25019" y="22034"/>
                </a:lnTo>
                <a:lnTo>
                  <a:pt x="25946" y="33350"/>
                </a:lnTo>
                <a:lnTo>
                  <a:pt x="25946" y="139103"/>
                </a:lnTo>
                <a:lnTo>
                  <a:pt x="25019" y="155854"/>
                </a:lnTo>
                <a:lnTo>
                  <a:pt x="21310" y="165608"/>
                </a:lnTo>
                <a:lnTo>
                  <a:pt x="13436" y="170446"/>
                </a:lnTo>
                <a:lnTo>
                  <a:pt x="0" y="172466"/>
                </a:lnTo>
                <a:lnTo>
                  <a:pt x="0" y="178142"/>
                </a:lnTo>
                <a:lnTo>
                  <a:pt x="61023" y="178142"/>
                </a:lnTo>
                <a:lnTo>
                  <a:pt x="61023" y="172466"/>
                </a:lnTo>
                <a:lnTo>
                  <a:pt x="48729" y="170903"/>
                </a:lnTo>
                <a:lnTo>
                  <a:pt x="41440" y="165519"/>
                </a:lnTo>
                <a:lnTo>
                  <a:pt x="37947" y="155270"/>
                </a:lnTo>
                <a:lnTo>
                  <a:pt x="37058" y="139103"/>
                </a:lnTo>
                <a:lnTo>
                  <a:pt x="37058" y="33350"/>
                </a:lnTo>
                <a:lnTo>
                  <a:pt x="101790" y="178142"/>
                </a:lnTo>
                <a:lnTo>
                  <a:pt x="105486" y="178142"/>
                </a:lnTo>
                <a:lnTo>
                  <a:pt x="172199" y="27914"/>
                </a:lnTo>
                <a:lnTo>
                  <a:pt x="172199" y="146519"/>
                </a:lnTo>
                <a:lnTo>
                  <a:pt x="171602" y="159715"/>
                </a:lnTo>
                <a:lnTo>
                  <a:pt x="168770" y="167182"/>
                </a:lnTo>
                <a:lnTo>
                  <a:pt x="162090" y="170815"/>
                </a:lnTo>
                <a:lnTo>
                  <a:pt x="149961" y="172466"/>
                </a:lnTo>
                <a:lnTo>
                  <a:pt x="149961" y="178142"/>
                </a:lnTo>
                <a:lnTo>
                  <a:pt x="222351" y="178142"/>
                </a:lnTo>
                <a:lnTo>
                  <a:pt x="222351" y="172466"/>
                </a:lnTo>
                <a:lnTo>
                  <a:pt x="211061" y="170599"/>
                </a:lnTo>
                <a:lnTo>
                  <a:pt x="204279" y="166776"/>
                </a:lnTo>
                <a:lnTo>
                  <a:pt x="200977" y="159816"/>
                </a:lnTo>
                <a:lnTo>
                  <a:pt x="200113" y="148501"/>
                </a:lnTo>
                <a:lnTo>
                  <a:pt x="200113" y="33350"/>
                </a:lnTo>
                <a:lnTo>
                  <a:pt x="200977" y="22034"/>
                </a:lnTo>
                <a:lnTo>
                  <a:pt x="204279" y="15062"/>
                </a:lnTo>
                <a:lnTo>
                  <a:pt x="211061" y="11252"/>
                </a:lnTo>
                <a:lnTo>
                  <a:pt x="222351" y="9385"/>
                </a:lnTo>
                <a:lnTo>
                  <a:pt x="222351" y="3695"/>
                </a:lnTo>
                <a:close/>
              </a:path>
              <a:path w="709929" h="182244">
                <a:moveTo>
                  <a:pt x="413321" y="3695"/>
                </a:moveTo>
                <a:lnTo>
                  <a:pt x="354025" y="3695"/>
                </a:lnTo>
                <a:lnTo>
                  <a:pt x="354025" y="9385"/>
                </a:lnTo>
                <a:lnTo>
                  <a:pt x="366318" y="11671"/>
                </a:lnTo>
                <a:lnTo>
                  <a:pt x="373608" y="16979"/>
                </a:lnTo>
                <a:lnTo>
                  <a:pt x="377088" y="26822"/>
                </a:lnTo>
                <a:lnTo>
                  <a:pt x="377990" y="42735"/>
                </a:lnTo>
                <a:lnTo>
                  <a:pt x="377990" y="113157"/>
                </a:lnTo>
                <a:lnTo>
                  <a:pt x="365328" y="157391"/>
                </a:lnTo>
                <a:lnTo>
                  <a:pt x="328079" y="170738"/>
                </a:lnTo>
                <a:lnTo>
                  <a:pt x="315239" y="169405"/>
                </a:lnTo>
                <a:lnTo>
                  <a:pt x="285191" y="137312"/>
                </a:lnTo>
                <a:lnTo>
                  <a:pt x="283616" y="116865"/>
                </a:lnTo>
                <a:lnTo>
                  <a:pt x="283616" y="33350"/>
                </a:lnTo>
                <a:lnTo>
                  <a:pt x="284505" y="22034"/>
                </a:lnTo>
                <a:lnTo>
                  <a:pt x="287997" y="15062"/>
                </a:lnTo>
                <a:lnTo>
                  <a:pt x="295287" y="11252"/>
                </a:lnTo>
                <a:lnTo>
                  <a:pt x="307581" y="9385"/>
                </a:lnTo>
                <a:lnTo>
                  <a:pt x="307581" y="3695"/>
                </a:lnTo>
                <a:lnTo>
                  <a:pt x="233464" y="3695"/>
                </a:lnTo>
                <a:lnTo>
                  <a:pt x="233464" y="9385"/>
                </a:lnTo>
                <a:lnTo>
                  <a:pt x="245897" y="11252"/>
                </a:lnTo>
                <a:lnTo>
                  <a:pt x="253263" y="15062"/>
                </a:lnTo>
                <a:lnTo>
                  <a:pt x="256781" y="22034"/>
                </a:lnTo>
                <a:lnTo>
                  <a:pt x="257670" y="33350"/>
                </a:lnTo>
                <a:lnTo>
                  <a:pt x="257670" y="115138"/>
                </a:lnTo>
                <a:lnTo>
                  <a:pt x="261531" y="144322"/>
                </a:lnTo>
                <a:lnTo>
                  <a:pt x="273367" y="165176"/>
                </a:lnTo>
                <a:lnTo>
                  <a:pt x="293522" y="177685"/>
                </a:lnTo>
                <a:lnTo>
                  <a:pt x="322402" y="181851"/>
                </a:lnTo>
                <a:lnTo>
                  <a:pt x="341858" y="180098"/>
                </a:lnTo>
                <a:lnTo>
                  <a:pt x="379971" y="153936"/>
                </a:lnTo>
                <a:lnTo>
                  <a:pt x="389102" y="111429"/>
                </a:lnTo>
                <a:lnTo>
                  <a:pt x="389102" y="42735"/>
                </a:lnTo>
                <a:lnTo>
                  <a:pt x="390004" y="27101"/>
                </a:lnTo>
                <a:lnTo>
                  <a:pt x="393522" y="17729"/>
                </a:lnTo>
                <a:lnTo>
                  <a:pt x="400888" y="12509"/>
                </a:lnTo>
                <a:lnTo>
                  <a:pt x="413321" y="9385"/>
                </a:lnTo>
                <a:lnTo>
                  <a:pt x="413321" y="3695"/>
                </a:lnTo>
                <a:close/>
              </a:path>
              <a:path w="709929" h="182244">
                <a:moveTo>
                  <a:pt x="583780" y="148501"/>
                </a:moveTo>
                <a:lnTo>
                  <a:pt x="580072" y="142811"/>
                </a:lnTo>
                <a:lnTo>
                  <a:pt x="565289" y="154990"/>
                </a:lnTo>
                <a:lnTo>
                  <a:pt x="551078" y="163728"/>
                </a:lnTo>
                <a:lnTo>
                  <a:pt x="536549" y="168973"/>
                </a:lnTo>
                <a:lnTo>
                  <a:pt x="520788" y="170738"/>
                </a:lnTo>
                <a:lnTo>
                  <a:pt x="508584" y="169672"/>
                </a:lnTo>
                <a:lnTo>
                  <a:pt x="469150" y="142557"/>
                </a:lnTo>
                <a:lnTo>
                  <a:pt x="455815" y="88950"/>
                </a:lnTo>
                <a:lnTo>
                  <a:pt x="460197" y="57289"/>
                </a:lnTo>
                <a:lnTo>
                  <a:pt x="472770" y="32702"/>
                </a:lnTo>
                <a:lnTo>
                  <a:pt x="492607" y="16776"/>
                </a:lnTo>
                <a:lnTo>
                  <a:pt x="518807" y="11112"/>
                </a:lnTo>
                <a:lnTo>
                  <a:pt x="529602" y="12179"/>
                </a:lnTo>
                <a:lnTo>
                  <a:pt x="562787" y="33616"/>
                </a:lnTo>
                <a:lnTo>
                  <a:pt x="574395" y="59296"/>
                </a:lnTo>
                <a:lnTo>
                  <a:pt x="580072" y="59296"/>
                </a:lnTo>
                <a:lnTo>
                  <a:pt x="578104" y="0"/>
                </a:lnTo>
                <a:lnTo>
                  <a:pt x="572668" y="0"/>
                </a:lnTo>
                <a:lnTo>
                  <a:pt x="570687" y="5676"/>
                </a:lnTo>
                <a:lnTo>
                  <a:pt x="566978" y="9385"/>
                </a:lnTo>
                <a:lnTo>
                  <a:pt x="555866" y="9385"/>
                </a:lnTo>
                <a:lnTo>
                  <a:pt x="552157" y="7404"/>
                </a:lnTo>
                <a:lnTo>
                  <a:pt x="532765" y="2311"/>
                </a:lnTo>
                <a:lnTo>
                  <a:pt x="523049" y="635"/>
                </a:lnTo>
                <a:lnTo>
                  <a:pt x="513372" y="0"/>
                </a:lnTo>
                <a:lnTo>
                  <a:pt x="497789" y="1689"/>
                </a:lnTo>
                <a:lnTo>
                  <a:pt x="454075" y="24206"/>
                </a:lnTo>
                <a:lnTo>
                  <a:pt x="427926" y="71539"/>
                </a:lnTo>
                <a:lnTo>
                  <a:pt x="426161" y="92659"/>
                </a:lnTo>
                <a:lnTo>
                  <a:pt x="427532" y="110363"/>
                </a:lnTo>
                <a:lnTo>
                  <a:pt x="446671" y="153936"/>
                </a:lnTo>
                <a:lnTo>
                  <a:pt x="494334" y="179857"/>
                </a:lnTo>
                <a:lnTo>
                  <a:pt x="513372" y="181851"/>
                </a:lnTo>
                <a:lnTo>
                  <a:pt x="534797" y="179489"/>
                </a:lnTo>
                <a:lnTo>
                  <a:pt x="554139" y="172770"/>
                </a:lnTo>
                <a:lnTo>
                  <a:pt x="570699" y="162255"/>
                </a:lnTo>
                <a:lnTo>
                  <a:pt x="583780" y="148501"/>
                </a:lnTo>
                <a:close/>
              </a:path>
              <a:path w="709929" h="182244">
                <a:moveTo>
                  <a:pt x="709777" y="3695"/>
                </a:moveTo>
                <a:lnTo>
                  <a:pt x="613435" y="3695"/>
                </a:lnTo>
                <a:lnTo>
                  <a:pt x="598601" y="42735"/>
                </a:lnTo>
                <a:lnTo>
                  <a:pt x="602310" y="44475"/>
                </a:lnTo>
                <a:lnTo>
                  <a:pt x="609854" y="34315"/>
                </a:lnTo>
                <a:lnTo>
                  <a:pt x="616737" y="28130"/>
                </a:lnTo>
                <a:lnTo>
                  <a:pt x="624306" y="25044"/>
                </a:lnTo>
                <a:lnTo>
                  <a:pt x="633933" y="24206"/>
                </a:lnTo>
                <a:lnTo>
                  <a:pt x="689521" y="24206"/>
                </a:lnTo>
                <a:lnTo>
                  <a:pt x="637641" y="179882"/>
                </a:lnTo>
                <a:lnTo>
                  <a:pt x="656170" y="179882"/>
                </a:lnTo>
                <a:lnTo>
                  <a:pt x="709777" y="9385"/>
                </a:lnTo>
                <a:lnTo>
                  <a:pt x="709777" y="3695"/>
                </a:lnTo>
                <a:close/>
              </a:path>
            </a:pathLst>
          </a:custGeom>
          <a:solidFill>
            <a:srgbClr val="000000"/>
          </a:solidFill>
        </p:spPr>
        <p:txBody>
          <a:bodyPr wrap="square" lIns="0" tIns="0" rIns="0" bIns="0" rtlCol="0"/>
          <a:lstStyle/>
          <a:p>
            <a:endParaRPr/>
          </a:p>
        </p:txBody>
      </p:sp>
      <p:sp>
        <p:nvSpPr>
          <p:cNvPr id="10" name="object 10"/>
          <p:cNvSpPr/>
          <p:nvPr/>
        </p:nvSpPr>
        <p:spPr>
          <a:xfrm>
            <a:off x="1633702" y="3248862"/>
            <a:ext cx="864235" cy="182245"/>
          </a:xfrm>
          <a:custGeom>
            <a:avLst/>
            <a:gdLst/>
            <a:ahLst/>
            <a:cxnLst/>
            <a:rect l="l" t="t" r="r" b="b"/>
            <a:pathLst>
              <a:path w="864235" h="182245">
                <a:moveTo>
                  <a:pt x="176072" y="90932"/>
                </a:moveTo>
                <a:lnTo>
                  <a:pt x="162788" y="45478"/>
                </a:lnTo>
                <a:lnTo>
                  <a:pt x="146431" y="27597"/>
                </a:lnTo>
                <a:lnTo>
                  <a:pt x="146431" y="92659"/>
                </a:lnTo>
                <a:lnTo>
                  <a:pt x="144373" y="114592"/>
                </a:lnTo>
                <a:lnTo>
                  <a:pt x="114909" y="157645"/>
                </a:lnTo>
                <a:lnTo>
                  <a:pt x="63030" y="168757"/>
                </a:lnTo>
                <a:lnTo>
                  <a:pt x="53759" y="168757"/>
                </a:lnTo>
                <a:lnTo>
                  <a:pt x="50050" y="167030"/>
                </a:lnTo>
                <a:lnTo>
                  <a:pt x="50050" y="16802"/>
                </a:lnTo>
                <a:lnTo>
                  <a:pt x="53759" y="14820"/>
                </a:lnTo>
                <a:lnTo>
                  <a:pt x="63030" y="14820"/>
                </a:lnTo>
                <a:lnTo>
                  <a:pt x="105232" y="22745"/>
                </a:lnTo>
                <a:lnTo>
                  <a:pt x="138328" y="55473"/>
                </a:lnTo>
                <a:lnTo>
                  <a:pt x="146431" y="92659"/>
                </a:lnTo>
                <a:lnTo>
                  <a:pt x="146431" y="27597"/>
                </a:lnTo>
                <a:lnTo>
                  <a:pt x="96494" y="7404"/>
                </a:lnTo>
                <a:lnTo>
                  <a:pt x="70434" y="5676"/>
                </a:lnTo>
                <a:lnTo>
                  <a:pt x="0" y="5676"/>
                </a:lnTo>
                <a:lnTo>
                  <a:pt x="0" y="11112"/>
                </a:lnTo>
                <a:lnTo>
                  <a:pt x="12369" y="12814"/>
                </a:lnTo>
                <a:lnTo>
                  <a:pt x="19685" y="16027"/>
                </a:lnTo>
                <a:lnTo>
                  <a:pt x="23190" y="22339"/>
                </a:lnTo>
                <a:lnTo>
                  <a:pt x="24091" y="33350"/>
                </a:lnTo>
                <a:lnTo>
                  <a:pt x="24091" y="150228"/>
                </a:lnTo>
                <a:lnTo>
                  <a:pt x="23190" y="161556"/>
                </a:lnTo>
                <a:lnTo>
                  <a:pt x="19685" y="168541"/>
                </a:lnTo>
                <a:lnTo>
                  <a:pt x="12369" y="172440"/>
                </a:lnTo>
                <a:lnTo>
                  <a:pt x="0" y="174447"/>
                </a:lnTo>
                <a:lnTo>
                  <a:pt x="0" y="178155"/>
                </a:lnTo>
                <a:lnTo>
                  <a:pt x="74142" y="178155"/>
                </a:lnTo>
                <a:lnTo>
                  <a:pt x="96672" y="176758"/>
                </a:lnTo>
                <a:lnTo>
                  <a:pt x="116776" y="172567"/>
                </a:lnTo>
                <a:lnTo>
                  <a:pt x="126149" y="168757"/>
                </a:lnTo>
                <a:lnTo>
                  <a:pt x="134099" y="165544"/>
                </a:lnTo>
                <a:lnTo>
                  <a:pt x="148285" y="155663"/>
                </a:lnTo>
                <a:lnTo>
                  <a:pt x="159664" y="142951"/>
                </a:lnTo>
                <a:lnTo>
                  <a:pt x="168440" y="127469"/>
                </a:lnTo>
                <a:lnTo>
                  <a:pt x="174078" y="109905"/>
                </a:lnTo>
                <a:lnTo>
                  <a:pt x="176072" y="90932"/>
                </a:lnTo>
                <a:close/>
              </a:path>
              <a:path w="864235" h="182245">
                <a:moveTo>
                  <a:pt x="231686" y="5676"/>
                </a:moveTo>
                <a:lnTo>
                  <a:pt x="226136" y="0"/>
                </a:lnTo>
                <a:lnTo>
                  <a:pt x="211302" y="0"/>
                </a:lnTo>
                <a:lnTo>
                  <a:pt x="205752" y="5676"/>
                </a:lnTo>
                <a:lnTo>
                  <a:pt x="205752" y="20510"/>
                </a:lnTo>
                <a:lnTo>
                  <a:pt x="211302" y="25946"/>
                </a:lnTo>
                <a:lnTo>
                  <a:pt x="226136" y="25946"/>
                </a:lnTo>
                <a:lnTo>
                  <a:pt x="231686" y="20510"/>
                </a:lnTo>
                <a:lnTo>
                  <a:pt x="231686" y="5676"/>
                </a:lnTo>
                <a:close/>
              </a:path>
              <a:path w="864235" h="182245">
                <a:moveTo>
                  <a:pt x="252069" y="174447"/>
                </a:moveTo>
                <a:lnTo>
                  <a:pt x="241071" y="173570"/>
                </a:lnTo>
                <a:lnTo>
                  <a:pt x="234937" y="170243"/>
                </a:lnTo>
                <a:lnTo>
                  <a:pt x="232270" y="163398"/>
                </a:lnTo>
                <a:lnTo>
                  <a:pt x="231686" y="151955"/>
                </a:lnTo>
                <a:lnTo>
                  <a:pt x="231686" y="59296"/>
                </a:lnTo>
                <a:lnTo>
                  <a:pt x="190906" y="72402"/>
                </a:lnTo>
                <a:lnTo>
                  <a:pt x="190906" y="76098"/>
                </a:lnTo>
                <a:lnTo>
                  <a:pt x="207606" y="76098"/>
                </a:lnTo>
                <a:lnTo>
                  <a:pt x="209448" y="79806"/>
                </a:lnTo>
                <a:lnTo>
                  <a:pt x="209448" y="151955"/>
                </a:lnTo>
                <a:lnTo>
                  <a:pt x="208876" y="163398"/>
                </a:lnTo>
                <a:lnTo>
                  <a:pt x="206209" y="170243"/>
                </a:lnTo>
                <a:lnTo>
                  <a:pt x="200063" y="173570"/>
                </a:lnTo>
                <a:lnTo>
                  <a:pt x="189052" y="174447"/>
                </a:lnTo>
                <a:lnTo>
                  <a:pt x="189052" y="178155"/>
                </a:lnTo>
                <a:lnTo>
                  <a:pt x="252069" y="178155"/>
                </a:lnTo>
                <a:lnTo>
                  <a:pt x="252069" y="174447"/>
                </a:lnTo>
                <a:close/>
              </a:path>
              <a:path w="864235" h="182245">
                <a:moveTo>
                  <a:pt x="348449" y="148259"/>
                </a:moveTo>
                <a:lnTo>
                  <a:pt x="326212" y="116878"/>
                </a:lnTo>
                <a:lnTo>
                  <a:pt x="291007" y="96367"/>
                </a:lnTo>
                <a:lnTo>
                  <a:pt x="287299" y="88950"/>
                </a:lnTo>
                <a:lnTo>
                  <a:pt x="287299" y="81534"/>
                </a:lnTo>
                <a:lnTo>
                  <a:pt x="288925" y="75095"/>
                </a:lnTo>
                <a:lnTo>
                  <a:pt x="293319" y="69837"/>
                </a:lnTo>
                <a:lnTo>
                  <a:pt x="299808" y="66281"/>
                </a:lnTo>
                <a:lnTo>
                  <a:pt x="307682" y="64985"/>
                </a:lnTo>
                <a:lnTo>
                  <a:pt x="317525" y="66763"/>
                </a:lnTo>
                <a:lnTo>
                  <a:pt x="325285" y="72339"/>
                </a:lnTo>
                <a:lnTo>
                  <a:pt x="331647" y="82080"/>
                </a:lnTo>
                <a:lnTo>
                  <a:pt x="337324" y="96367"/>
                </a:lnTo>
                <a:lnTo>
                  <a:pt x="341033" y="96367"/>
                </a:lnTo>
                <a:lnTo>
                  <a:pt x="339636" y="69837"/>
                </a:lnTo>
                <a:lnTo>
                  <a:pt x="339547" y="68160"/>
                </a:lnTo>
                <a:lnTo>
                  <a:pt x="339445" y="66281"/>
                </a:lnTo>
                <a:lnTo>
                  <a:pt x="339382" y="64985"/>
                </a:lnTo>
                <a:lnTo>
                  <a:pt x="339267" y="63004"/>
                </a:lnTo>
                <a:lnTo>
                  <a:pt x="339178" y="61277"/>
                </a:lnTo>
                <a:lnTo>
                  <a:pt x="335470" y="61277"/>
                </a:lnTo>
                <a:lnTo>
                  <a:pt x="333629" y="63004"/>
                </a:lnTo>
                <a:lnTo>
                  <a:pt x="328066" y="63004"/>
                </a:lnTo>
                <a:lnTo>
                  <a:pt x="324358" y="61277"/>
                </a:lnTo>
                <a:lnTo>
                  <a:pt x="318795" y="59296"/>
                </a:lnTo>
                <a:lnTo>
                  <a:pt x="307682" y="59296"/>
                </a:lnTo>
                <a:lnTo>
                  <a:pt x="292506" y="61633"/>
                </a:lnTo>
                <a:lnTo>
                  <a:pt x="280797" y="68160"/>
                </a:lnTo>
                <a:lnTo>
                  <a:pt x="273265" y="78168"/>
                </a:lnTo>
                <a:lnTo>
                  <a:pt x="270598" y="90932"/>
                </a:lnTo>
                <a:lnTo>
                  <a:pt x="272402" y="101409"/>
                </a:lnTo>
                <a:lnTo>
                  <a:pt x="278028" y="110845"/>
                </a:lnTo>
                <a:lnTo>
                  <a:pt x="287820" y="119595"/>
                </a:lnTo>
                <a:lnTo>
                  <a:pt x="302120" y="127990"/>
                </a:lnTo>
                <a:lnTo>
                  <a:pt x="326212" y="142824"/>
                </a:lnTo>
                <a:lnTo>
                  <a:pt x="329920" y="148259"/>
                </a:lnTo>
                <a:lnTo>
                  <a:pt x="329920" y="157645"/>
                </a:lnTo>
                <a:lnTo>
                  <a:pt x="328561" y="165227"/>
                </a:lnTo>
                <a:lnTo>
                  <a:pt x="324586" y="171081"/>
                </a:lnTo>
                <a:lnTo>
                  <a:pt x="318185" y="174840"/>
                </a:lnTo>
                <a:lnTo>
                  <a:pt x="309537" y="176174"/>
                </a:lnTo>
                <a:lnTo>
                  <a:pt x="300266" y="176174"/>
                </a:lnTo>
                <a:lnTo>
                  <a:pt x="276212" y="139217"/>
                </a:lnTo>
                <a:lnTo>
                  <a:pt x="272453" y="139217"/>
                </a:lnTo>
                <a:lnTo>
                  <a:pt x="272453" y="179882"/>
                </a:lnTo>
                <a:lnTo>
                  <a:pt x="274332" y="179882"/>
                </a:lnTo>
                <a:lnTo>
                  <a:pt x="276186" y="178155"/>
                </a:lnTo>
                <a:lnTo>
                  <a:pt x="278041" y="176174"/>
                </a:lnTo>
                <a:lnTo>
                  <a:pt x="283591" y="176174"/>
                </a:lnTo>
                <a:lnTo>
                  <a:pt x="287299" y="178155"/>
                </a:lnTo>
                <a:lnTo>
                  <a:pt x="292862" y="178155"/>
                </a:lnTo>
                <a:lnTo>
                  <a:pt x="300266" y="179882"/>
                </a:lnTo>
                <a:lnTo>
                  <a:pt x="307682" y="181864"/>
                </a:lnTo>
                <a:lnTo>
                  <a:pt x="311391" y="181864"/>
                </a:lnTo>
                <a:lnTo>
                  <a:pt x="325780" y="179247"/>
                </a:lnTo>
                <a:lnTo>
                  <a:pt x="337566" y="172097"/>
                </a:lnTo>
                <a:lnTo>
                  <a:pt x="345516" y="161429"/>
                </a:lnTo>
                <a:lnTo>
                  <a:pt x="348348" y="148691"/>
                </a:lnTo>
                <a:lnTo>
                  <a:pt x="348449" y="148259"/>
                </a:lnTo>
                <a:close/>
              </a:path>
              <a:path w="864235" h="182245">
                <a:moveTo>
                  <a:pt x="467080" y="140843"/>
                </a:moveTo>
                <a:lnTo>
                  <a:pt x="463372" y="137134"/>
                </a:lnTo>
                <a:lnTo>
                  <a:pt x="454977" y="149047"/>
                </a:lnTo>
                <a:lnTo>
                  <a:pt x="446227" y="157175"/>
                </a:lnTo>
                <a:lnTo>
                  <a:pt x="436791" y="161836"/>
                </a:lnTo>
                <a:lnTo>
                  <a:pt x="426288" y="163322"/>
                </a:lnTo>
                <a:lnTo>
                  <a:pt x="410832" y="159346"/>
                </a:lnTo>
                <a:lnTo>
                  <a:pt x="398500" y="148374"/>
                </a:lnTo>
                <a:lnTo>
                  <a:pt x="390334" y="131851"/>
                </a:lnTo>
                <a:lnTo>
                  <a:pt x="387375" y="111188"/>
                </a:lnTo>
                <a:lnTo>
                  <a:pt x="389750" y="93294"/>
                </a:lnTo>
                <a:lnTo>
                  <a:pt x="396646" y="79222"/>
                </a:lnTo>
                <a:lnTo>
                  <a:pt x="407708" y="70015"/>
                </a:lnTo>
                <a:lnTo>
                  <a:pt x="422579" y="66713"/>
                </a:lnTo>
                <a:lnTo>
                  <a:pt x="431876" y="66713"/>
                </a:lnTo>
                <a:lnTo>
                  <a:pt x="435584" y="68694"/>
                </a:lnTo>
                <a:lnTo>
                  <a:pt x="437438" y="77838"/>
                </a:lnTo>
                <a:lnTo>
                  <a:pt x="439293" y="83515"/>
                </a:lnTo>
                <a:lnTo>
                  <a:pt x="441134" y="90932"/>
                </a:lnTo>
                <a:lnTo>
                  <a:pt x="446697" y="96367"/>
                </a:lnTo>
                <a:lnTo>
                  <a:pt x="457809" y="96367"/>
                </a:lnTo>
                <a:lnTo>
                  <a:pt x="463372" y="90932"/>
                </a:lnTo>
                <a:lnTo>
                  <a:pt x="463372" y="85242"/>
                </a:lnTo>
                <a:lnTo>
                  <a:pt x="460159" y="74942"/>
                </a:lnTo>
                <a:lnTo>
                  <a:pt x="451561" y="66713"/>
                </a:lnTo>
                <a:lnTo>
                  <a:pt x="439127" y="61264"/>
                </a:lnTo>
                <a:lnTo>
                  <a:pt x="424434" y="59296"/>
                </a:lnTo>
                <a:lnTo>
                  <a:pt x="414743" y="60020"/>
                </a:lnTo>
                <a:lnTo>
                  <a:pt x="378726" y="82765"/>
                </a:lnTo>
                <a:lnTo>
                  <a:pt x="367004" y="122313"/>
                </a:lnTo>
                <a:lnTo>
                  <a:pt x="370649" y="146519"/>
                </a:lnTo>
                <a:lnTo>
                  <a:pt x="380898" y="165328"/>
                </a:lnTo>
                <a:lnTo>
                  <a:pt x="396697" y="177520"/>
                </a:lnTo>
                <a:lnTo>
                  <a:pt x="417029" y="181864"/>
                </a:lnTo>
                <a:lnTo>
                  <a:pt x="425335" y="181127"/>
                </a:lnTo>
                <a:lnTo>
                  <a:pt x="457123" y="158318"/>
                </a:lnTo>
                <a:lnTo>
                  <a:pt x="467080" y="140843"/>
                </a:lnTo>
                <a:close/>
              </a:path>
              <a:path w="864235" h="182245">
                <a:moveTo>
                  <a:pt x="563460" y="63004"/>
                </a:moveTo>
                <a:lnTo>
                  <a:pt x="557898" y="59296"/>
                </a:lnTo>
                <a:lnTo>
                  <a:pt x="548627" y="59296"/>
                </a:lnTo>
                <a:lnTo>
                  <a:pt x="540842" y="60477"/>
                </a:lnTo>
                <a:lnTo>
                  <a:pt x="533577" y="64465"/>
                </a:lnTo>
                <a:lnTo>
                  <a:pt x="525957" y="71920"/>
                </a:lnTo>
                <a:lnTo>
                  <a:pt x="517131" y="83515"/>
                </a:lnTo>
                <a:lnTo>
                  <a:pt x="517131" y="59296"/>
                </a:lnTo>
                <a:lnTo>
                  <a:pt x="506679" y="63004"/>
                </a:lnTo>
                <a:lnTo>
                  <a:pt x="488442" y="68757"/>
                </a:lnTo>
                <a:lnTo>
                  <a:pt x="478193" y="72402"/>
                </a:lnTo>
                <a:lnTo>
                  <a:pt x="478193" y="76098"/>
                </a:lnTo>
                <a:lnTo>
                  <a:pt x="493026" y="76098"/>
                </a:lnTo>
                <a:lnTo>
                  <a:pt x="496722" y="79806"/>
                </a:lnTo>
                <a:lnTo>
                  <a:pt x="496722" y="170738"/>
                </a:lnTo>
                <a:lnTo>
                  <a:pt x="494868" y="172466"/>
                </a:lnTo>
                <a:lnTo>
                  <a:pt x="478193" y="174447"/>
                </a:lnTo>
                <a:lnTo>
                  <a:pt x="478193" y="178155"/>
                </a:lnTo>
                <a:lnTo>
                  <a:pt x="539369" y="178155"/>
                </a:lnTo>
                <a:lnTo>
                  <a:pt x="539369" y="174447"/>
                </a:lnTo>
                <a:lnTo>
                  <a:pt x="528853" y="173634"/>
                </a:lnTo>
                <a:lnTo>
                  <a:pt x="522071" y="170738"/>
                </a:lnTo>
                <a:lnTo>
                  <a:pt x="518261" y="164960"/>
                </a:lnTo>
                <a:lnTo>
                  <a:pt x="517131" y="155663"/>
                </a:lnTo>
                <a:lnTo>
                  <a:pt x="517131" y="96367"/>
                </a:lnTo>
                <a:lnTo>
                  <a:pt x="519252" y="89027"/>
                </a:lnTo>
                <a:lnTo>
                  <a:pt x="523125" y="83515"/>
                </a:lnTo>
                <a:lnTo>
                  <a:pt x="524306" y="81813"/>
                </a:lnTo>
                <a:lnTo>
                  <a:pt x="530415" y="76314"/>
                </a:lnTo>
                <a:lnTo>
                  <a:pt x="535660" y="74129"/>
                </a:lnTo>
                <a:lnTo>
                  <a:pt x="537514" y="74129"/>
                </a:lnTo>
                <a:lnTo>
                  <a:pt x="539369" y="76098"/>
                </a:lnTo>
                <a:lnTo>
                  <a:pt x="546773" y="83515"/>
                </a:lnTo>
                <a:lnTo>
                  <a:pt x="559752" y="83515"/>
                </a:lnTo>
                <a:lnTo>
                  <a:pt x="563460" y="79806"/>
                </a:lnTo>
                <a:lnTo>
                  <a:pt x="563460" y="74129"/>
                </a:lnTo>
                <a:lnTo>
                  <a:pt x="563460" y="63004"/>
                </a:lnTo>
                <a:close/>
              </a:path>
              <a:path w="864235" h="182245">
                <a:moveTo>
                  <a:pt x="674674" y="137134"/>
                </a:moveTo>
                <a:lnTo>
                  <a:pt x="670966" y="135407"/>
                </a:lnTo>
                <a:lnTo>
                  <a:pt x="661466" y="148310"/>
                </a:lnTo>
                <a:lnTo>
                  <a:pt x="651954" y="156959"/>
                </a:lnTo>
                <a:lnTo>
                  <a:pt x="641591" y="161899"/>
                </a:lnTo>
                <a:lnTo>
                  <a:pt x="641108" y="161899"/>
                </a:lnTo>
                <a:lnTo>
                  <a:pt x="630186" y="163322"/>
                </a:lnTo>
                <a:lnTo>
                  <a:pt x="594982" y="140843"/>
                </a:lnTo>
                <a:lnTo>
                  <a:pt x="589419" y="105752"/>
                </a:lnTo>
                <a:lnTo>
                  <a:pt x="669124" y="105752"/>
                </a:lnTo>
                <a:lnTo>
                  <a:pt x="668121" y="98336"/>
                </a:lnTo>
                <a:lnTo>
                  <a:pt x="652919" y="68694"/>
                </a:lnTo>
                <a:lnTo>
                  <a:pt x="651459" y="67119"/>
                </a:lnTo>
                <a:lnTo>
                  <a:pt x="643382" y="62547"/>
                </a:lnTo>
                <a:lnTo>
                  <a:pt x="643153" y="62496"/>
                </a:lnTo>
                <a:lnTo>
                  <a:pt x="643153" y="98336"/>
                </a:lnTo>
                <a:lnTo>
                  <a:pt x="589419" y="98336"/>
                </a:lnTo>
                <a:lnTo>
                  <a:pt x="592201" y="85051"/>
                </a:lnTo>
                <a:lnTo>
                  <a:pt x="597763" y="75819"/>
                </a:lnTo>
                <a:lnTo>
                  <a:pt x="606094" y="70434"/>
                </a:lnTo>
                <a:lnTo>
                  <a:pt x="617207" y="68694"/>
                </a:lnTo>
                <a:lnTo>
                  <a:pt x="626999" y="70192"/>
                </a:lnTo>
                <a:lnTo>
                  <a:pt x="634352" y="75171"/>
                </a:lnTo>
                <a:lnTo>
                  <a:pt x="639622" y="84328"/>
                </a:lnTo>
                <a:lnTo>
                  <a:pt x="643153" y="98336"/>
                </a:lnTo>
                <a:lnTo>
                  <a:pt x="643153" y="62496"/>
                </a:lnTo>
                <a:lnTo>
                  <a:pt x="634263" y="60058"/>
                </a:lnTo>
                <a:lnTo>
                  <a:pt x="624624" y="59296"/>
                </a:lnTo>
                <a:lnTo>
                  <a:pt x="614591" y="60058"/>
                </a:lnTo>
                <a:lnTo>
                  <a:pt x="614845" y="60058"/>
                </a:lnTo>
                <a:lnTo>
                  <a:pt x="605637" y="62331"/>
                </a:lnTo>
                <a:lnTo>
                  <a:pt x="575271" y="93929"/>
                </a:lnTo>
                <a:lnTo>
                  <a:pt x="570865" y="122313"/>
                </a:lnTo>
                <a:lnTo>
                  <a:pt x="574230" y="147358"/>
                </a:lnTo>
                <a:lnTo>
                  <a:pt x="583844" y="166077"/>
                </a:lnTo>
                <a:lnTo>
                  <a:pt x="599033" y="177800"/>
                </a:lnTo>
                <a:lnTo>
                  <a:pt x="619061" y="181864"/>
                </a:lnTo>
                <a:lnTo>
                  <a:pt x="636358" y="178803"/>
                </a:lnTo>
                <a:lnTo>
                  <a:pt x="651738" y="169964"/>
                </a:lnTo>
                <a:lnTo>
                  <a:pt x="657847" y="163322"/>
                </a:lnTo>
                <a:lnTo>
                  <a:pt x="664679" y="155905"/>
                </a:lnTo>
                <a:lnTo>
                  <a:pt x="674674" y="137134"/>
                </a:lnTo>
                <a:close/>
              </a:path>
              <a:path w="864235" h="182245">
                <a:moveTo>
                  <a:pt x="752525" y="161353"/>
                </a:moveTo>
                <a:lnTo>
                  <a:pt x="748817" y="159626"/>
                </a:lnTo>
                <a:lnTo>
                  <a:pt x="743254" y="165061"/>
                </a:lnTo>
                <a:lnTo>
                  <a:pt x="739533" y="167030"/>
                </a:lnTo>
                <a:lnTo>
                  <a:pt x="733971" y="167030"/>
                </a:lnTo>
                <a:lnTo>
                  <a:pt x="727748" y="165887"/>
                </a:lnTo>
                <a:lnTo>
                  <a:pt x="723087" y="162090"/>
                </a:lnTo>
                <a:lnTo>
                  <a:pt x="720166" y="155155"/>
                </a:lnTo>
                <a:lnTo>
                  <a:pt x="719150" y="144551"/>
                </a:lnTo>
                <a:lnTo>
                  <a:pt x="719150" y="68694"/>
                </a:lnTo>
                <a:lnTo>
                  <a:pt x="746963" y="68694"/>
                </a:lnTo>
                <a:lnTo>
                  <a:pt x="746963" y="61277"/>
                </a:lnTo>
                <a:lnTo>
                  <a:pt x="719150" y="61277"/>
                </a:lnTo>
                <a:lnTo>
                  <a:pt x="719150" y="27914"/>
                </a:lnTo>
                <a:lnTo>
                  <a:pt x="717296" y="27914"/>
                </a:lnTo>
                <a:lnTo>
                  <a:pt x="715441" y="29654"/>
                </a:lnTo>
                <a:lnTo>
                  <a:pt x="715441" y="31623"/>
                </a:lnTo>
                <a:lnTo>
                  <a:pt x="713587" y="35331"/>
                </a:lnTo>
                <a:lnTo>
                  <a:pt x="683945" y="64985"/>
                </a:lnTo>
                <a:lnTo>
                  <a:pt x="683945" y="68694"/>
                </a:lnTo>
                <a:lnTo>
                  <a:pt x="698766" y="68694"/>
                </a:lnTo>
                <a:lnTo>
                  <a:pt x="698766" y="148259"/>
                </a:lnTo>
                <a:lnTo>
                  <a:pt x="699998" y="161353"/>
                </a:lnTo>
                <a:lnTo>
                  <a:pt x="700074" y="162090"/>
                </a:lnTo>
                <a:lnTo>
                  <a:pt x="700151" y="162991"/>
                </a:lnTo>
                <a:lnTo>
                  <a:pt x="704329" y="173494"/>
                </a:lnTo>
                <a:lnTo>
                  <a:pt x="711276" y="179768"/>
                </a:lnTo>
                <a:lnTo>
                  <a:pt x="721004" y="181864"/>
                </a:lnTo>
                <a:lnTo>
                  <a:pt x="730097" y="180492"/>
                </a:lnTo>
                <a:lnTo>
                  <a:pt x="738149" y="176517"/>
                </a:lnTo>
                <a:lnTo>
                  <a:pt x="745515" y="170078"/>
                </a:lnTo>
                <a:lnTo>
                  <a:pt x="747953" y="167030"/>
                </a:lnTo>
                <a:lnTo>
                  <a:pt x="752525" y="161353"/>
                </a:lnTo>
                <a:close/>
              </a:path>
              <a:path w="864235" h="182245">
                <a:moveTo>
                  <a:pt x="863727" y="137134"/>
                </a:moveTo>
                <a:lnTo>
                  <a:pt x="858164" y="135407"/>
                </a:lnTo>
                <a:lnTo>
                  <a:pt x="849731" y="148310"/>
                </a:lnTo>
                <a:lnTo>
                  <a:pt x="840790" y="156959"/>
                </a:lnTo>
                <a:lnTo>
                  <a:pt x="830618" y="161899"/>
                </a:lnTo>
                <a:lnTo>
                  <a:pt x="830148" y="161899"/>
                </a:lnTo>
                <a:lnTo>
                  <a:pt x="819226" y="163322"/>
                </a:lnTo>
                <a:lnTo>
                  <a:pt x="784021" y="140843"/>
                </a:lnTo>
                <a:lnTo>
                  <a:pt x="778522" y="107530"/>
                </a:lnTo>
                <a:lnTo>
                  <a:pt x="778459" y="105752"/>
                </a:lnTo>
                <a:lnTo>
                  <a:pt x="858164" y="105752"/>
                </a:lnTo>
                <a:lnTo>
                  <a:pt x="857161" y="98336"/>
                </a:lnTo>
                <a:lnTo>
                  <a:pt x="856691" y="94767"/>
                </a:lnTo>
                <a:lnTo>
                  <a:pt x="854684" y="86423"/>
                </a:lnTo>
                <a:lnTo>
                  <a:pt x="851649" y="79832"/>
                </a:lnTo>
                <a:lnTo>
                  <a:pt x="847051" y="74129"/>
                </a:lnTo>
                <a:lnTo>
                  <a:pt x="841997" y="68694"/>
                </a:lnTo>
                <a:lnTo>
                  <a:pt x="840536" y="67119"/>
                </a:lnTo>
                <a:lnTo>
                  <a:pt x="832446" y="62547"/>
                </a:lnTo>
                <a:lnTo>
                  <a:pt x="832218" y="62496"/>
                </a:lnTo>
                <a:lnTo>
                  <a:pt x="832218" y="98336"/>
                </a:lnTo>
                <a:lnTo>
                  <a:pt x="778459" y="98336"/>
                </a:lnTo>
                <a:lnTo>
                  <a:pt x="781240" y="85051"/>
                </a:lnTo>
                <a:lnTo>
                  <a:pt x="786803" y="75819"/>
                </a:lnTo>
                <a:lnTo>
                  <a:pt x="795134" y="70434"/>
                </a:lnTo>
                <a:lnTo>
                  <a:pt x="806259" y="68694"/>
                </a:lnTo>
                <a:lnTo>
                  <a:pt x="816051" y="70192"/>
                </a:lnTo>
                <a:lnTo>
                  <a:pt x="823417" y="75171"/>
                </a:lnTo>
                <a:lnTo>
                  <a:pt x="828687" y="84328"/>
                </a:lnTo>
                <a:lnTo>
                  <a:pt x="832218" y="98336"/>
                </a:lnTo>
                <a:lnTo>
                  <a:pt x="832218" y="62496"/>
                </a:lnTo>
                <a:lnTo>
                  <a:pt x="823328" y="60058"/>
                </a:lnTo>
                <a:lnTo>
                  <a:pt x="813663" y="59296"/>
                </a:lnTo>
                <a:lnTo>
                  <a:pt x="803643" y="60058"/>
                </a:lnTo>
                <a:lnTo>
                  <a:pt x="803884" y="60058"/>
                </a:lnTo>
                <a:lnTo>
                  <a:pt x="794677" y="62331"/>
                </a:lnTo>
                <a:lnTo>
                  <a:pt x="763409" y="93929"/>
                </a:lnTo>
                <a:lnTo>
                  <a:pt x="758088" y="122313"/>
                </a:lnTo>
                <a:lnTo>
                  <a:pt x="761733" y="147358"/>
                </a:lnTo>
                <a:lnTo>
                  <a:pt x="771982" y="166077"/>
                </a:lnTo>
                <a:lnTo>
                  <a:pt x="787781" y="177800"/>
                </a:lnTo>
                <a:lnTo>
                  <a:pt x="808113" y="181864"/>
                </a:lnTo>
                <a:lnTo>
                  <a:pt x="825411" y="178803"/>
                </a:lnTo>
                <a:lnTo>
                  <a:pt x="840790" y="169964"/>
                </a:lnTo>
                <a:lnTo>
                  <a:pt x="846899" y="163322"/>
                </a:lnTo>
                <a:lnTo>
                  <a:pt x="853732" y="155905"/>
                </a:lnTo>
                <a:lnTo>
                  <a:pt x="863727" y="137134"/>
                </a:lnTo>
                <a:close/>
              </a:path>
            </a:pathLst>
          </a:custGeom>
          <a:solidFill>
            <a:srgbClr val="000000"/>
          </a:solidFill>
        </p:spPr>
        <p:txBody>
          <a:bodyPr wrap="square" lIns="0" tIns="0" rIns="0" bIns="0" rtlCol="0"/>
          <a:lstStyle/>
          <a:p>
            <a:endParaRPr/>
          </a:p>
        </p:txBody>
      </p:sp>
      <p:grpSp>
        <p:nvGrpSpPr>
          <p:cNvPr id="11" name="object 11"/>
          <p:cNvGrpSpPr/>
          <p:nvPr/>
        </p:nvGrpSpPr>
        <p:grpSpPr>
          <a:xfrm>
            <a:off x="2806961" y="3250831"/>
            <a:ext cx="226695" cy="184150"/>
            <a:chOff x="2806961" y="3250831"/>
            <a:chExt cx="226695" cy="184150"/>
          </a:xfrm>
        </p:grpSpPr>
        <p:pic>
          <p:nvPicPr>
            <p:cNvPr id="12" name="object 12"/>
            <p:cNvPicPr/>
            <p:nvPr/>
          </p:nvPicPr>
          <p:blipFill>
            <a:blip r:embed="rId5" cstate="print"/>
            <a:stretch>
              <a:fillRect/>
            </a:stretch>
          </p:blipFill>
          <p:spPr>
            <a:xfrm>
              <a:off x="2806961" y="3250831"/>
              <a:ext cx="111197" cy="183590"/>
            </a:xfrm>
            <a:prstGeom prst="rect">
              <a:avLst/>
            </a:prstGeom>
          </p:spPr>
        </p:pic>
        <p:pic>
          <p:nvPicPr>
            <p:cNvPr id="13" name="object 13"/>
            <p:cNvPicPr/>
            <p:nvPr/>
          </p:nvPicPr>
          <p:blipFill>
            <a:blip r:embed="rId6" cstate="print"/>
            <a:stretch>
              <a:fillRect/>
            </a:stretch>
          </p:blipFill>
          <p:spPr>
            <a:xfrm>
              <a:off x="2958948" y="3250831"/>
              <a:ext cx="74140" cy="176177"/>
            </a:xfrm>
            <a:prstGeom prst="rect">
              <a:avLst/>
            </a:prstGeom>
          </p:spPr>
        </p:pic>
      </p:grpSp>
      <p:grpSp>
        <p:nvGrpSpPr>
          <p:cNvPr id="14" name="object 14"/>
          <p:cNvGrpSpPr/>
          <p:nvPr/>
        </p:nvGrpSpPr>
        <p:grpSpPr>
          <a:xfrm>
            <a:off x="3079435" y="3250831"/>
            <a:ext cx="170815" cy="180340"/>
            <a:chOff x="3079435" y="3250831"/>
            <a:chExt cx="170815" cy="180340"/>
          </a:xfrm>
        </p:grpSpPr>
        <p:sp>
          <p:nvSpPr>
            <p:cNvPr id="15" name="object 15"/>
            <p:cNvSpPr/>
            <p:nvPr/>
          </p:nvSpPr>
          <p:spPr>
            <a:xfrm>
              <a:off x="3079435" y="3400817"/>
              <a:ext cx="27940" cy="30480"/>
            </a:xfrm>
            <a:custGeom>
              <a:avLst/>
              <a:gdLst/>
              <a:ahLst/>
              <a:cxnLst/>
              <a:rect l="l" t="t" r="r" b="b"/>
              <a:pathLst>
                <a:path w="27939" h="30479">
                  <a:moveTo>
                    <a:pt x="22234" y="0"/>
                  </a:moveTo>
                  <a:lnTo>
                    <a:pt x="14823" y="0"/>
                  </a:lnTo>
                  <a:lnTo>
                    <a:pt x="5558" y="0"/>
                  </a:lnTo>
                  <a:lnTo>
                    <a:pt x="0" y="7659"/>
                  </a:lnTo>
                  <a:lnTo>
                    <a:pt x="0" y="22485"/>
                  </a:lnTo>
                  <a:lnTo>
                    <a:pt x="5558" y="29898"/>
                  </a:lnTo>
                  <a:lnTo>
                    <a:pt x="22234" y="29898"/>
                  </a:lnTo>
                  <a:lnTo>
                    <a:pt x="27793" y="22485"/>
                  </a:lnTo>
                  <a:lnTo>
                    <a:pt x="27793" y="7659"/>
                  </a:lnTo>
                  <a:lnTo>
                    <a:pt x="22234" y="0"/>
                  </a:lnTo>
                  <a:close/>
                </a:path>
              </a:pathLst>
            </a:custGeom>
            <a:solidFill>
              <a:srgbClr val="000000"/>
            </a:solidFill>
          </p:spPr>
          <p:txBody>
            <a:bodyPr wrap="square" lIns="0" tIns="0" rIns="0" bIns="0" rtlCol="0"/>
            <a:lstStyle/>
            <a:p>
              <a:endParaRPr/>
            </a:p>
          </p:txBody>
        </p:sp>
        <p:pic>
          <p:nvPicPr>
            <p:cNvPr id="16" name="object 16"/>
            <p:cNvPicPr/>
            <p:nvPr/>
          </p:nvPicPr>
          <p:blipFill>
            <a:blip r:embed="rId7" cstate="print"/>
            <a:stretch>
              <a:fillRect/>
            </a:stretch>
          </p:blipFill>
          <p:spPr>
            <a:xfrm>
              <a:off x="3133168" y="3250831"/>
              <a:ext cx="116781" cy="179884"/>
            </a:xfrm>
            <a:prstGeom prst="rect">
              <a:avLst/>
            </a:prstGeom>
          </p:spPr>
        </p:pic>
      </p:grpSp>
      <p:grpSp>
        <p:nvGrpSpPr>
          <p:cNvPr id="17" name="object 17"/>
          <p:cNvGrpSpPr/>
          <p:nvPr/>
        </p:nvGrpSpPr>
        <p:grpSpPr>
          <a:xfrm>
            <a:off x="3559481" y="3247125"/>
            <a:ext cx="435609" cy="184150"/>
            <a:chOff x="3559481" y="3247125"/>
            <a:chExt cx="435609" cy="184150"/>
          </a:xfrm>
        </p:grpSpPr>
        <p:pic>
          <p:nvPicPr>
            <p:cNvPr id="18" name="object 18"/>
            <p:cNvPicPr/>
            <p:nvPr/>
          </p:nvPicPr>
          <p:blipFill>
            <a:blip r:embed="rId8" cstate="print"/>
            <a:stretch>
              <a:fillRect/>
            </a:stretch>
          </p:blipFill>
          <p:spPr>
            <a:xfrm>
              <a:off x="3559481" y="3250832"/>
              <a:ext cx="100080" cy="179884"/>
            </a:xfrm>
            <a:prstGeom prst="rect">
              <a:avLst/>
            </a:prstGeom>
          </p:spPr>
        </p:pic>
        <p:pic>
          <p:nvPicPr>
            <p:cNvPr id="19" name="object 19"/>
            <p:cNvPicPr/>
            <p:nvPr/>
          </p:nvPicPr>
          <p:blipFill>
            <a:blip r:embed="rId9" cstate="print"/>
            <a:stretch>
              <a:fillRect/>
            </a:stretch>
          </p:blipFill>
          <p:spPr>
            <a:xfrm>
              <a:off x="3683649" y="3247125"/>
              <a:ext cx="105664" cy="183590"/>
            </a:xfrm>
            <a:prstGeom prst="rect">
              <a:avLst/>
            </a:prstGeom>
          </p:spPr>
        </p:pic>
        <p:sp>
          <p:nvSpPr>
            <p:cNvPr id="20" name="object 20"/>
            <p:cNvSpPr/>
            <p:nvPr/>
          </p:nvSpPr>
          <p:spPr>
            <a:xfrm>
              <a:off x="3824518" y="3400817"/>
              <a:ext cx="27940" cy="30480"/>
            </a:xfrm>
            <a:custGeom>
              <a:avLst/>
              <a:gdLst/>
              <a:ahLst/>
              <a:cxnLst/>
              <a:rect l="l" t="t" r="r" b="b"/>
              <a:pathLst>
                <a:path w="27939" h="30479">
                  <a:moveTo>
                    <a:pt x="22234" y="0"/>
                  </a:moveTo>
                  <a:lnTo>
                    <a:pt x="14823" y="0"/>
                  </a:lnTo>
                  <a:lnTo>
                    <a:pt x="5558" y="0"/>
                  </a:lnTo>
                  <a:lnTo>
                    <a:pt x="0" y="7659"/>
                  </a:lnTo>
                  <a:lnTo>
                    <a:pt x="0" y="22485"/>
                  </a:lnTo>
                  <a:lnTo>
                    <a:pt x="5558" y="29898"/>
                  </a:lnTo>
                  <a:lnTo>
                    <a:pt x="22234" y="29898"/>
                  </a:lnTo>
                  <a:lnTo>
                    <a:pt x="27793" y="22485"/>
                  </a:lnTo>
                  <a:lnTo>
                    <a:pt x="27793" y="7659"/>
                  </a:lnTo>
                  <a:lnTo>
                    <a:pt x="22234" y="0"/>
                  </a:lnTo>
                  <a:close/>
                </a:path>
              </a:pathLst>
            </a:custGeom>
            <a:solidFill>
              <a:srgbClr val="000000"/>
            </a:solidFill>
          </p:spPr>
          <p:txBody>
            <a:bodyPr wrap="square" lIns="0" tIns="0" rIns="0" bIns="0" rtlCol="0"/>
            <a:lstStyle/>
            <a:p>
              <a:endParaRPr/>
            </a:p>
          </p:txBody>
        </p:sp>
        <p:pic>
          <p:nvPicPr>
            <p:cNvPr id="21" name="object 21"/>
            <p:cNvPicPr/>
            <p:nvPr/>
          </p:nvPicPr>
          <p:blipFill>
            <a:blip r:embed="rId10" cstate="print"/>
            <a:stretch>
              <a:fillRect/>
            </a:stretch>
          </p:blipFill>
          <p:spPr>
            <a:xfrm>
              <a:off x="3874645" y="3250832"/>
              <a:ext cx="120314" cy="176177"/>
            </a:xfrm>
            <a:prstGeom prst="rect">
              <a:avLst/>
            </a:prstGeom>
          </p:spPr>
        </p:pic>
      </p:grpSp>
      <p:grpSp>
        <p:nvGrpSpPr>
          <p:cNvPr id="22" name="object 22"/>
          <p:cNvGrpSpPr/>
          <p:nvPr/>
        </p:nvGrpSpPr>
        <p:grpSpPr>
          <a:xfrm>
            <a:off x="4321314" y="3250831"/>
            <a:ext cx="447040" cy="180340"/>
            <a:chOff x="4321314" y="3250831"/>
            <a:chExt cx="447040" cy="180340"/>
          </a:xfrm>
        </p:grpSpPr>
        <p:pic>
          <p:nvPicPr>
            <p:cNvPr id="23" name="object 23"/>
            <p:cNvPicPr/>
            <p:nvPr/>
          </p:nvPicPr>
          <p:blipFill>
            <a:blip r:embed="rId11" cstate="print"/>
            <a:stretch>
              <a:fillRect/>
            </a:stretch>
          </p:blipFill>
          <p:spPr>
            <a:xfrm>
              <a:off x="4321314" y="3254538"/>
              <a:ext cx="242851" cy="176177"/>
            </a:xfrm>
            <a:prstGeom prst="rect">
              <a:avLst/>
            </a:prstGeom>
          </p:spPr>
        </p:pic>
        <p:sp>
          <p:nvSpPr>
            <p:cNvPr id="24" name="object 24"/>
            <p:cNvSpPr/>
            <p:nvPr/>
          </p:nvSpPr>
          <p:spPr>
            <a:xfrm>
              <a:off x="4597518" y="3400817"/>
              <a:ext cx="27940" cy="30480"/>
            </a:xfrm>
            <a:custGeom>
              <a:avLst/>
              <a:gdLst/>
              <a:ahLst/>
              <a:cxnLst/>
              <a:rect l="l" t="t" r="r" b="b"/>
              <a:pathLst>
                <a:path w="27939" h="30479">
                  <a:moveTo>
                    <a:pt x="22234" y="0"/>
                  </a:moveTo>
                  <a:lnTo>
                    <a:pt x="12846" y="0"/>
                  </a:lnTo>
                  <a:lnTo>
                    <a:pt x="5435" y="0"/>
                  </a:lnTo>
                  <a:lnTo>
                    <a:pt x="0" y="7659"/>
                  </a:lnTo>
                  <a:lnTo>
                    <a:pt x="0" y="22485"/>
                  </a:lnTo>
                  <a:lnTo>
                    <a:pt x="5435" y="29898"/>
                  </a:lnTo>
                  <a:lnTo>
                    <a:pt x="22234" y="29898"/>
                  </a:lnTo>
                  <a:lnTo>
                    <a:pt x="27669" y="22485"/>
                  </a:lnTo>
                  <a:lnTo>
                    <a:pt x="27669" y="7659"/>
                  </a:lnTo>
                  <a:lnTo>
                    <a:pt x="22234" y="0"/>
                  </a:lnTo>
                  <a:close/>
                </a:path>
              </a:pathLst>
            </a:custGeom>
            <a:solidFill>
              <a:srgbClr val="000000"/>
            </a:solidFill>
          </p:spPr>
          <p:txBody>
            <a:bodyPr wrap="square" lIns="0" tIns="0" rIns="0" bIns="0" rtlCol="0"/>
            <a:lstStyle/>
            <a:p>
              <a:endParaRPr/>
            </a:p>
          </p:txBody>
        </p:sp>
        <p:pic>
          <p:nvPicPr>
            <p:cNvPr id="25" name="object 25"/>
            <p:cNvPicPr/>
            <p:nvPr/>
          </p:nvPicPr>
          <p:blipFill>
            <a:blip r:embed="rId12" cstate="print"/>
            <a:stretch>
              <a:fillRect/>
            </a:stretch>
          </p:blipFill>
          <p:spPr>
            <a:xfrm>
              <a:off x="4647423" y="3250831"/>
              <a:ext cx="120561" cy="176177"/>
            </a:xfrm>
            <a:prstGeom prst="rect">
              <a:avLst/>
            </a:prstGeom>
          </p:spPr>
        </p:pic>
      </p:grpSp>
      <p:grpSp>
        <p:nvGrpSpPr>
          <p:cNvPr id="26" name="object 26"/>
          <p:cNvGrpSpPr/>
          <p:nvPr/>
        </p:nvGrpSpPr>
        <p:grpSpPr>
          <a:xfrm>
            <a:off x="5229477" y="3250831"/>
            <a:ext cx="445134" cy="180340"/>
            <a:chOff x="5229477" y="3250831"/>
            <a:chExt cx="445134" cy="180340"/>
          </a:xfrm>
        </p:grpSpPr>
        <p:pic>
          <p:nvPicPr>
            <p:cNvPr id="27" name="object 27"/>
            <p:cNvPicPr/>
            <p:nvPr/>
          </p:nvPicPr>
          <p:blipFill>
            <a:blip r:embed="rId13" cstate="print"/>
            <a:stretch>
              <a:fillRect/>
            </a:stretch>
          </p:blipFill>
          <p:spPr>
            <a:xfrm>
              <a:off x="5229477" y="3254538"/>
              <a:ext cx="111173" cy="176177"/>
            </a:xfrm>
            <a:prstGeom prst="rect">
              <a:avLst/>
            </a:prstGeom>
          </p:spPr>
        </p:pic>
        <p:pic>
          <p:nvPicPr>
            <p:cNvPr id="28" name="object 28"/>
            <p:cNvPicPr/>
            <p:nvPr/>
          </p:nvPicPr>
          <p:blipFill>
            <a:blip r:embed="rId14" cstate="print"/>
            <a:stretch>
              <a:fillRect/>
            </a:stretch>
          </p:blipFill>
          <p:spPr>
            <a:xfrm>
              <a:off x="5366591" y="3250831"/>
              <a:ext cx="102032" cy="179884"/>
            </a:xfrm>
            <a:prstGeom prst="rect">
              <a:avLst/>
            </a:prstGeom>
          </p:spPr>
        </p:pic>
        <p:sp>
          <p:nvSpPr>
            <p:cNvPr id="29" name="object 29"/>
            <p:cNvSpPr/>
            <p:nvPr/>
          </p:nvSpPr>
          <p:spPr>
            <a:xfrm>
              <a:off x="5503704" y="3400817"/>
              <a:ext cx="29845" cy="30480"/>
            </a:xfrm>
            <a:custGeom>
              <a:avLst/>
              <a:gdLst/>
              <a:ahLst/>
              <a:cxnLst/>
              <a:rect l="l" t="t" r="r" b="b"/>
              <a:pathLst>
                <a:path w="29845" h="30479">
                  <a:moveTo>
                    <a:pt x="22234" y="0"/>
                  </a:moveTo>
                  <a:lnTo>
                    <a:pt x="14823" y="0"/>
                  </a:lnTo>
                  <a:lnTo>
                    <a:pt x="7411" y="0"/>
                  </a:lnTo>
                  <a:lnTo>
                    <a:pt x="0" y="7659"/>
                  </a:lnTo>
                  <a:lnTo>
                    <a:pt x="0" y="22485"/>
                  </a:lnTo>
                  <a:lnTo>
                    <a:pt x="7411" y="29898"/>
                  </a:lnTo>
                  <a:lnTo>
                    <a:pt x="22234" y="29898"/>
                  </a:lnTo>
                  <a:lnTo>
                    <a:pt x="29646" y="22485"/>
                  </a:lnTo>
                  <a:lnTo>
                    <a:pt x="29646" y="7659"/>
                  </a:lnTo>
                  <a:lnTo>
                    <a:pt x="22234" y="0"/>
                  </a:lnTo>
                  <a:close/>
                </a:path>
              </a:pathLst>
            </a:custGeom>
            <a:solidFill>
              <a:srgbClr val="000000"/>
            </a:solidFill>
          </p:spPr>
          <p:txBody>
            <a:bodyPr wrap="square" lIns="0" tIns="0" rIns="0" bIns="0" rtlCol="0"/>
            <a:lstStyle/>
            <a:p>
              <a:endParaRPr/>
            </a:p>
          </p:txBody>
        </p:sp>
        <p:pic>
          <p:nvPicPr>
            <p:cNvPr id="30" name="object 30"/>
            <p:cNvPicPr/>
            <p:nvPr/>
          </p:nvPicPr>
          <p:blipFill>
            <a:blip r:embed="rId15" cstate="print"/>
            <a:stretch>
              <a:fillRect/>
            </a:stretch>
          </p:blipFill>
          <p:spPr>
            <a:xfrm>
              <a:off x="5553856" y="3250831"/>
              <a:ext cx="120314" cy="176177"/>
            </a:xfrm>
            <a:prstGeom prst="rect">
              <a:avLst/>
            </a:prstGeom>
          </p:spPr>
        </p:pic>
      </p:grpSp>
      <p:grpSp>
        <p:nvGrpSpPr>
          <p:cNvPr id="31" name="object 31"/>
          <p:cNvGrpSpPr/>
          <p:nvPr/>
        </p:nvGrpSpPr>
        <p:grpSpPr>
          <a:xfrm>
            <a:off x="1815345" y="3576995"/>
            <a:ext cx="502920" cy="180340"/>
            <a:chOff x="1815345" y="3576995"/>
            <a:chExt cx="502920" cy="180340"/>
          </a:xfrm>
        </p:grpSpPr>
        <p:pic>
          <p:nvPicPr>
            <p:cNvPr id="32" name="object 32"/>
            <p:cNvPicPr/>
            <p:nvPr/>
          </p:nvPicPr>
          <p:blipFill>
            <a:blip r:embed="rId16" cstate="print"/>
            <a:stretch>
              <a:fillRect/>
            </a:stretch>
          </p:blipFill>
          <p:spPr>
            <a:xfrm>
              <a:off x="1815345" y="3576995"/>
              <a:ext cx="116781" cy="179884"/>
            </a:xfrm>
            <a:prstGeom prst="rect">
              <a:avLst/>
            </a:prstGeom>
          </p:spPr>
        </p:pic>
        <p:pic>
          <p:nvPicPr>
            <p:cNvPr id="33" name="object 33"/>
            <p:cNvPicPr/>
            <p:nvPr/>
          </p:nvPicPr>
          <p:blipFill>
            <a:blip r:embed="rId17" cstate="print"/>
            <a:stretch>
              <a:fillRect/>
            </a:stretch>
          </p:blipFill>
          <p:spPr>
            <a:xfrm>
              <a:off x="1954361" y="3578972"/>
              <a:ext cx="363289" cy="176177"/>
            </a:xfrm>
            <a:prstGeom prst="rect">
              <a:avLst/>
            </a:prstGeom>
          </p:spPr>
        </p:pic>
      </p:grpSp>
      <p:grpSp>
        <p:nvGrpSpPr>
          <p:cNvPr id="34" name="object 34"/>
          <p:cNvGrpSpPr/>
          <p:nvPr/>
        </p:nvGrpSpPr>
        <p:grpSpPr>
          <a:xfrm>
            <a:off x="2806961" y="3576995"/>
            <a:ext cx="435609" cy="182245"/>
            <a:chOff x="2806961" y="3576995"/>
            <a:chExt cx="435609" cy="182245"/>
          </a:xfrm>
        </p:grpSpPr>
        <p:pic>
          <p:nvPicPr>
            <p:cNvPr id="35" name="object 35"/>
            <p:cNvPicPr/>
            <p:nvPr/>
          </p:nvPicPr>
          <p:blipFill>
            <a:blip r:embed="rId18" cstate="print"/>
            <a:stretch>
              <a:fillRect/>
            </a:stretch>
          </p:blipFill>
          <p:spPr>
            <a:xfrm>
              <a:off x="2806961" y="3576995"/>
              <a:ext cx="246508" cy="181861"/>
            </a:xfrm>
            <a:prstGeom prst="rect">
              <a:avLst/>
            </a:prstGeom>
          </p:spPr>
        </p:pic>
        <p:sp>
          <p:nvSpPr>
            <p:cNvPr id="36" name="object 36"/>
            <p:cNvSpPr/>
            <p:nvPr/>
          </p:nvSpPr>
          <p:spPr>
            <a:xfrm>
              <a:off x="3079435" y="3727228"/>
              <a:ext cx="27940" cy="27940"/>
            </a:xfrm>
            <a:custGeom>
              <a:avLst/>
              <a:gdLst/>
              <a:ahLst/>
              <a:cxnLst/>
              <a:rect l="l" t="t" r="r" b="b"/>
              <a:pathLst>
                <a:path w="27939" h="27939">
                  <a:moveTo>
                    <a:pt x="22234" y="0"/>
                  </a:moveTo>
                  <a:lnTo>
                    <a:pt x="14823" y="0"/>
                  </a:lnTo>
                  <a:lnTo>
                    <a:pt x="5558" y="0"/>
                  </a:lnTo>
                  <a:lnTo>
                    <a:pt x="0" y="5683"/>
                  </a:lnTo>
                  <a:lnTo>
                    <a:pt x="0" y="22238"/>
                  </a:lnTo>
                  <a:lnTo>
                    <a:pt x="5558" y="27921"/>
                  </a:lnTo>
                  <a:lnTo>
                    <a:pt x="22234" y="27921"/>
                  </a:lnTo>
                  <a:lnTo>
                    <a:pt x="27793" y="22238"/>
                  </a:lnTo>
                  <a:lnTo>
                    <a:pt x="27793" y="5683"/>
                  </a:lnTo>
                  <a:lnTo>
                    <a:pt x="22234" y="0"/>
                  </a:lnTo>
                  <a:close/>
                </a:path>
              </a:pathLst>
            </a:custGeom>
            <a:solidFill>
              <a:srgbClr val="000000"/>
            </a:solidFill>
          </p:spPr>
          <p:txBody>
            <a:bodyPr wrap="square" lIns="0" tIns="0" rIns="0" bIns="0" rtlCol="0"/>
            <a:lstStyle/>
            <a:p>
              <a:endParaRPr/>
            </a:p>
          </p:txBody>
        </p:sp>
        <p:pic>
          <p:nvPicPr>
            <p:cNvPr id="37" name="object 37"/>
            <p:cNvPicPr/>
            <p:nvPr/>
          </p:nvPicPr>
          <p:blipFill>
            <a:blip r:embed="rId19" cstate="print"/>
            <a:stretch>
              <a:fillRect/>
            </a:stretch>
          </p:blipFill>
          <p:spPr>
            <a:xfrm>
              <a:off x="3140580" y="3576995"/>
              <a:ext cx="101958" cy="179884"/>
            </a:xfrm>
            <a:prstGeom prst="rect">
              <a:avLst/>
            </a:prstGeom>
          </p:spPr>
        </p:pic>
      </p:grpSp>
      <p:grpSp>
        <p:nvGrpSpPr>
          <p:cNvPr id="38" name="object 38"/>
          <p:cNvGrpSpPr/>
          <p:nvPr/>
        </p:nvGrpSpPr>
        <p:grpSpPr>
          <a:xfrm>
            <a:off x="3559481" y="3573289"/>
            <a:ext cx="430530" cy="184150"/>
            <a:chOff x="3559481" y="3573289"/>
            <a:chExt cx="430530" cy="184150"/>
          </a:xfrm>
        </p:grpSpPr>
        <p:pic>
          <p:nvPicPr>
            <p:cNvPr id="39" name="object 39"/>
            <p:cNvPicPr/>
            <p:nvPr/>
          </p:nvPicPr>
          <p:blipFill>
            <a:blip r:embed="rId20" cstate="print"/>
            <a:stretch>
              <a:fillRect/>
            </a:stretch>
          </p:blipFill>
          <p:spPr>
            <a:xfrm>
              <a:off x="3559481" y="3576995"/>
              <a:ext cx="100080" cy="179884"/>
            </a:xfrm>
            <a:prstGeom prst="rect">
              <a:avLst/>
            </a:prstGeom>
          </p:spPr>
        </p:pic>
        <p:pic>
          <p:nvPicPr>
            <p:cNvPr id="40" name="object 40"/>
            <p:cNvPicPr/>
            <p:nvPr/>
          </p:nvPicPr>
          <p:blipFill>
            <a:blip r:embed="rId21" cstate="print"/>
            <a:stretch>
              <a:fillRect/>
            </a:stretch>
          </p:blipFill>
          <p:spPr>
            <a:xfrm>
              <a:off x="3683649" y="3573289"/>
              <a:ext cx="105664" cy="183590"/>
            </a:xfrm>
            <a:prstGeom prst="rect">
              <a:avLst/>
            </a:prstGeom>
          </p:spPr>
        </p:pic>
        <p:sp>
          <p:nvSpPr>
            <p:cNvPr id="41" name="object 41"/>
            <p:cNvSpPr/>
            <p:nvPr/>
          </p:nvSpPr>
          <p:spPr>
            <a:xfrm>
              <a:off x="3824518" y="3727228"/>
              <a:ext cx="27940" cy="27940"/>
            </a:xfrm>
            <a:custGeom>
              <a:avLst/>
              <a:gdLst/>
              <a:ahLst/>
              <a:cxnLst/>
              <a:rect l="l" t="t" r="r" b="b"/>
              <a:pathLst>
                <a:path w="27939" h="27939">
                  <a:moveTo>
                    <a:pt x="22234" y="0"/>
                  </a:moveTo>
                  <a:lnTo>
                    <a:pt x="14823" y="0"/>
                  </a:lnTo>
                  <a:lnTo>
                    <a:pt x="5558" y="0"/>
                  </a:lnTo>
                  <a:lnTo>
                    <a:pt x="0" y="5683"/>
                  </a:lnTo>
                  <a:lnTo>
                    <a:pt x="0" y="22238"/>
                  </a:lnTo>
                  <a:lnTo>
                    <a:pt x="5558" y="27921"/>
                  </a:lnTo>
                  <a:lnTo>
                    <a:pt x="22234" y="27921"/>
                  </a:lnTo>
                  <a:lnTo>
                    <a:pt x="27793" y="22238"/>
                  </a:lnTo>
                  <a:lnTo>
                    <a:pt x="27793" y="5683"/>
                  </a:lnTo>
                  <a:lnTo>
                    <a:pt x="22234" y="0"/>
                  </a:lnTo>
                  <a:close/>
                </a:path>
              </a:pathLst>
            </a:custGeom>
            <a:solidFill>
              <a:srgbClr val="000000"/>
            </a:solidFill>
          </p:spPr>
          <p:txBody>
            <a:bodyPr wrap="square" lIns="0" tIns="0" rIns="0" bIns="0" rtlCol="0"/>
            <a:lstStyle/>
            <a:p>
              <a:endParaRPr/>
            </a:p>
          </p:txBody>
        </p:sp>
        <p:pic>
          <p:nvPicPr>
            <p:cNvPr id="42" name="object 42"/>
            <p:cNvPicPr/>
            <p:nvPr/>
          </p:nvPicPr>
          <p:blipFill>
            <a:blip r:embed="rId22" cstate="print"/>
            <a:stretch>
              <a:fillRect/>
            </a:stretch>
          </p:blipFill>
          <p:spPr>
            <a:xfrm>
              <a:off x="3876374" y="3578972"/>
              <a:ext cx="113149" cy="176177"/>
            </a:xfrm>
            <a:prstGeom prst="rect">
              <a:avLst/>
            </a:prstGeom>
          </p:spPr>
        </p:pic>
      </p:grpSp>
      <p:grpSp>
        <p:nvGrpSpPr>
          <p:cNvPr id="43" name="object 43"/>
          <p:cNvGrpSpPr/>
          <p:nvPr/>
        </p:nvGrpSpPr>
        <p:grpSpPr>
          <a:xfrm>
            <a:off x="4321314" y="3576995"/>
            <a:ext cx="435609" cy="180340"/>
            <a:chOff x="4321314" y="3576995"/>
            <a:chExt cx="435609" cy="180340"/>
          </a:xfrm>
        </p:grpSpPr>
        <p:pic>
          <p:nvPicPr>
            <p:cNvPr id="44" name="object 44"/>
            <p:cNvPicPr/>
            <p:nvPr/>
          </p:nvPicPr>
          <p:blipFill>
            <a:blip r:embed="rId23" cstate="print"/>
            <a:stretch>
              <a:fillRect/>
            </a:stretch>
          </p:blipFill>
          <p:spPr>
            <a:xfrm>
              <a:off x="4321314" y="3578972"/>
              <a:ext cx="242851" cy="176177"/>
            </a:xfrm>
            <a:prstGeom prst="rect">
              <a:avLst/>
            </a:prstGeom>
          </p:spPr>
        </p:pic>
        <p:sp>
          <p:nvSpPr>
            <p:cNvPr id="45" name="object 45"/>
            <p:cNvSpPr/>
            <p:nvPr/>
          </p:nvSpPr>
          <p:spPr>
            <a:xfrm>
              <a:off x="4597518" y="3727228"/>
              <a:ext cx="27940" cy="27940"/>
            </a:xfrm>
            <a:custGeom>
              <a:avLst/>
              <a:gdLst/>
              <a:ahLst/>
              <a:cxnLst/>
              <a:rect l="l" t="t" r="r" b="b"/>
              <a:pathLst>
                <a:path w="27939" h="27939">
                  <a:moveTo>
                    <a:pt x="22234" y="0"/>
                  </a:moveTo>
                  <a:lnTo>
                    <a:pt x="12846" y="0"/>
                  </a:lnTo>
                  <a:lnTo>
                    <a:pt x="5435" y="0"/>
                  </a:lnTo>
                  <a:lnTo>
                    <a:pt x="0" y="5683"/>
                  </a:lnTo>
                  <a:lnTo>
                    <a:pt x="0" y="22238"/>
                  </a:lnTo>
                  <a:lnTo>
                    <a:pt x="5435" y="27921"/>
                  </a:lnTo>
                  <a:lnTo>
                    <a:pt x="22234" y="27921"/>
                  </a:lnTo>
                  <a:lnTo>
                    <a:pt x="27669" y="22238"/>
                  </a:lnTo>
                  <a:lnTo>
                    <a:pt x="27669" y="5683"/>
                  </a:lnTo>
                  <a:lnTo>
                    <a:pt x="22234" y="0"/>
                  </a:lnTo>
                  <a:close/>
                </a:path>
              </a:pathLst>
            </a:custGeom>
            <a:solidFill>
              <a:srgbClr val="000000"/>
            </a:solidFill>
          </p:spPr>
          <p:txBody>
            <a:bodyPr wrap="square" lIns="0" tIns="0" rIns="0" bIns="0" rtlCol="0"/>
            <a:lstStyle/>
            <a:p>
              <a:endParaRPr/>
            </a:p>
          </p:txBody>
        </p:sp>
        <p:pic>
          <p:nvPicPr>
            <p:cNvPr id="46" name="object 46"/>
            <p:cNvPicPr/>
            <p:nvPr/>
          </p:nvPicPr>
          <p:blipFill>
            <a:blip r:embed="rId24" cstate="print"/>
            <a:stretch>
              <a:fillRect/>
            </a:stretch>
          </p:blipFill>
          <p:spPr>
            <a:xfrm>
              <a:off x="4654834" y="3576995"/>
              <a:ext cx="102032" cy="179884"/>
            </a:xfrm>
            <a:prstGeom prst="rect">
              <a:avLst/>
            </a:prstGeom>
          </p:spPr>
        </p:pic>
      </p:grpSp>
      <p:grpSp>
        <p:nvGrpSpPr>
          <p:cNvPr id="47" name="object 47"/>
          <p:cNvGrpSpPr/>
          <p:nvPr/>
        </p:nvGrpSpPr>
        <p:grpSpPr>
          <a:xfrm>
            <a:off x="5229477" y="3576995"/>
            <a:ext cx="439420" cy="180340"/>
            <a:chOff x="5229477" y="3576995"/>
            <a:chExt cx="439420" cy="180340"/>
          </a:xfrm>
        </p:grpSpPr>
        <p:pic>
          <p:nvPicPr>
            <p:cNvPr id="48" name="object 48"/>
            <p:cNvPicPr/>
            <p:nvPr/>
          </p:nvPicPr>
          <p:blipFill>
            <a:blip r:embed="rId25" cstate="print"/>
            <a:stretch>
              <a:fillRect/>
            </a:stretch>
          </p:blipFill>
          <p:spPr>
            <a:xfrm>
              <a:off x="5229477" y="3578972"/>
              <a:ext cx="111173" cy="176177"/>
            </a:xfrm>
            <a:prstGeom prst="rect">
              <a:avLst/>
            </a:prstGeom>
          </p:spPr>
        </p:pic>
        <p:pic>
          <p:nvPicPr>
            <p:cNvPr id="49" name="object 49"/>
            <p:cNvPicPr/>
            <p:nvPr/>
          </p:nvPicPr>
          <p:blipFill>
            <a:blip r:embed="rId26" cstate="print"/>
            <a:stretch>
              <a:fillRect/>
            </a:stretch>
          </p:blipFill>
          <p:spPr>
            <a:xfrm>
              <a:off x="5366591" y="3576995"/>
              <a:ext cx="102032" cy="179884"/>
            </a:xfrm>
            <a:prstGeom prst="rect">
              <a:avLst/>
            </a:prstGeom>
          </p:spPr>
        </p:pic>
        <p:sp>
          <p:nvSpPr>
            <p:cNvPr id="50" name="object 50"/>
            <p:cNvSpPr/>
            <p:nvPr/>
          </p:nvSpPr>
          <p:spPr>
            <a:xfrm>
              <a:off x="5503704" y="3727228"/>
              <a:ext cx="29845" cy="27940"/>
            </a:xfrm>
            <a:custGeom>
              <a:avLst/>
              <a:gdLst/>
              <a:ahLst/>
              <a:cxnLst/>
              <a:rect l="l" t="t" r="r" b="b"/>
              <a:pathLst>
                <a:path w="29845" h="27939">
                  <a:moveTo>
                    <a:pt x="22234" y="0"/>
                  </a:moveTo>
                  <a:lnTo>
                    <a:pt x="14823" y="0"/>
                  </a:lnTo>
                  <a:lnTo>
                    <a:pt x="7411" y="0"/>
                  </a:lnTo>
                  <a:lnTo>
                    <a:pt x="0" y="5683"/>
                  </a:lnTo>
                  <a:lnTo>
                    <a:pt x="0" y="22238"/>
                  </a:lnTo>
                  <a:lnTo>
                    <a:pt x="7411" y="27921"/>
                  </a:lnTo>
                  <a:lnTo>
                    <a:pt x="22234" y="27921"/>
                  </a:lnTo>
                  <a:lnTo>
                    <a:pt x="29646" y="22238"/>
                  </a:lnTo>
                  <a:lnTo>
                    <a:pt x="29646" y="5683"/>
                  </a:lnTo>
                  <a:lnTo>
                    <a:pt x="22234" y="0"/>
                  </a:lnTo>
                  <a:close/>
                </a:path>
              </a:pathLst>
            </a:custGeom>
            <a:solidFill>
              <a:srgbClr val="000000"/>
            </a:solidFill>
          </p:spPr>
          <p:txBody>
            <a:bodyPr wrap="square" lIns="0" tIns="0" rIns="0" bIns="0" rtlCol="0"/>
            <a:lstStyle/>
            <a:p>
              <a:endParaRPr/>
            </a:p>
          </p:txBody>
        </p:sp>
        <p:pic>
          <p:nvPicPr>
            <p:cNvPr id="51" name="object 51"/>
            <p:cNvPicPr/>
            <p:nvPr/>
          </p:nvPicPr>
          <p:blipFill>
            <a:blip r:embed="rId27" cstate="print"/>
            <a:stretch>
              <a:fillRect/>
            </a:stretch>
          </p:blipFill>
          <p:spPr>
            <a:xfrm>
              <a:off x="5555585" y="3578972"/>
              <a:ext cx="113149" cy="176177"/>
            </a:xfrm>
            <a:prstGeom prst="rect">
              <a:avLst/>
            </a:prstGeom>
          </p:spPr>
        </p:pic>
      </p:grpSp>
      <p:grpSp>
        <p:nvGrpSpPr>
          <p:cNvPr id="52" name="object 52"/>
          <p:cNvGrpSpPr/>
          <p:nvPr/>
        </p:nvGrpSpPr>
        <p:grpSpPr>
          <a:xfrm>
            <a:off x="1698588" y="3901627"/>
            <a:ext cx="728980" cy="180340"/>
            <a:chOff x="1698588" y="3901627"/>
            <a:chExt cx="728980" cy="180340"/>
          </a:xfrm>
        </p:grpSpPr>
        <p:pic>
          <p:nvPicPr>
            <p:cNvPr id="53" name="object 53"/>
            <p:cNvPicPr/>
            <p:nvPr/>
          </p:nvPicPr>
          <p:blipFill>
            <a:blip r:embed="rId28" cstate="print"/>
            <a:stretch>
              <a:fillRect/>
            </a:stretch>
          </p:blipFill>
          <p:spPr>
            <a:xfrm>
              <a:off x="1698588" y="3901627"/>
              <a:ext cx="118609" cy="179859"/>
            </a:xfrm>
            <a:prstGeom prst="rect">
              <a:avLst/>
            </a:prstGeom>
          </p:spPr>
        </p:pic>
        <p:pic>
          <p:nvPicPr>
            <p:cNvPr id="54" name="object 54"/>
            <p:cNvPicPr/>
            <p:nvPr/>
          </p:nvPicPr>
          <p:blipFill>
            <a:blip r:embed="rId29" cstate="print"/>
            <a:stretch>
              <a:fillRect/>
            </a:stretch>
          </p:blipFill>
          <p:spPr>
            <a:xfrm>
              <a:off x="1837604" y="3905333"/>
              <a:ext cx="363264" cy="176153"/>
            </a:xfrm>
            <a:prstGeom prst="rect">
              <a:avLst/>
            </a:prstGeom>
          </p:spPr>
        </p:pic>
        <p:sp>
          <p:nvSpPr>
            <p:cNvPr id="55" name="object 55"/>
            <p:cNvSpPr/>
            <p:nvPr/>
          </p:nvSpPr>
          <p:spPr>
            <a:xfrm>
              <a:off x="2221276" y="4011015"/>
              <a:ext cx="65405" cy="17145"/>
            </a:xfrm>
            <a:custGeom>
              <a:avLst/>
              <a:gdLst/>
              <a:ahLst/>
              <a:cxnLst/>
              <a:rect l="l" t="t" r="r" b="b"/>
              <a:pathLst>
                <a:path w="65405" h="17145">
                  <a:moveTo>
                    <a:pt x="64851" y="0"/>
                  </a:moveTo>
                  <a:lnTo>
                    <a:pt x="0" y="0"/>
                  </a:lnTo>
                  <a:lnTo>
                    <a:pt x="0" y="16703"/>
                  </a:lnTo>
                  <a:lnTo>
                    <a:pt x="64851" y="16703"/>
                  </a:lnTo>
                  <a:lnTo>
                    <a:pt x="64851" y="0"/>
                  </a:lnTo>
                  <a:close/>
                </a:path>
              </a:pathLst>
            </a:custGeom>
            <a:solidFill>
              <a:srgbClr val="000000"/>
            </a:solidFill>
          </p:spPr>
          <p:txBody>
            <a:bodyPr wrap="square" lIns="0" tIns="0" rIns="0" bIns="0" rtlCol="0"/>
            <a:lstStyle/>
            <a:p>
              <a:endParaRPr/>
            </a:p>
          </p:txBody>
        </p:sp>
        <p:pic>
          <p:nvPicPr>
            <p:cNvPr id="56" name="object 56"/>
            <p:cNvPicPr/>
            <p:nvPr/>
          </p:nvPicPr>
          <p:blipFill>
            <a:blip r:embed="rId30" cstate="print"/>
            <a:stretch>
              <a:fillRect/>
            </a:stretch>
          </p:blipFill>
          <p:spPr>
            <a:xfrm>
              <a:off x="2310239" y="3901627"/>
              <a:ext cx="116756" cy="179859"/>
            </a:xfrm>
            <a:prstGeom prst="rect">
              <a:avLst/>
            </a:prstGeom>
          </p:spPr>
        </p:pic>
      </p:grpSp>
      <p:grpSp>
        <p:nvGrpSpPr>
          <p:cNvPr id="57" name="object 57"/>
          <p:cNvGrpSpPr/>
          <p:nvPr/>
        </p:nvGrpSpPr>
        <p:grpSpPr>
          <a:xfrm>
            <a:off x="2806961" y="3901627"/>
            <a:ext cx="226695" cy="182245"/>
            <a:chOff x="2806961" y="3901627"/>
            <a:chExt cx="226695" cy="182245"/>
          </a:xfrm>
        </p:grpSpPr>
        <p:pic>
          <p:nvPicPr>
            <p:cNvPr id="58" name="object 58"/>
            <p:cNvPicPr/>
            <p:nvPr/>
          </p:nvPicPr>
          <p:blipFill>
            <a:blip r:embed="rId31" cstate="print"/>
            <a:stretch>
              <a:fillRect/>
            </a:stretch>
          </p:blipFill>
          <p:spPr>
            <a:xfrm>
              <a:off x="2806961" y="3901627"/>
              <a:ext cx="111197" cy="181712"/>
            </a:xfrm>
            <a:prstGeom prst="rect">
              <a:avLst/>
            </a:prstGeom>
          </p:spPr>
        </p:pic>
        <p:pic>
          <p:nvPicPr>
            <p:cNvPr id="59" name="object 59"/>
            <p:cNvPicPr/>
            <p:nvPr/>
          </p:nvPicPr>
          <p:blipFill>
            <a:blip r:embed="rId32" cstate="print"/>
            <a:stretch>
              <a:fillRect/>
            </a:stretch>
          </p:blipFill>
          <p:spPr>
            <a:xfrm>
              <a:off x="2958948" y="3901627"/>
              <a:ext cx="74140" cy="176153"/>
            </a:xfrm>
            <a:prstGeom prst="rect">
              <a:avLst/>
            </a:prstGeom>
          </p:spPr>
        </p:pic>
      </p:grpSp>
      <p:grpSp>
        <p:nvGrpSpPr>
          <p:cNvPr id="60" name="object 60"/>
          <p:cNvGrpSpPr/>
          <p:nvPr/>
        </p:nvGrpSpPr>
        <p:grpSpPr>
          <a:xfrm>
            <a:off x="3079435" y="3901627"/>
            <a:ext cx="170815" cy="180340"/>
            <a:chOff x="3079435" y="3901627"/>
            <a:chExt cx="170815" cy="180340"/>
          </a:xfrm>
        </p:grpSpPr>
        <p:sp>
          <p:nvSpPr>
            <p:cNvPr id="61" name="object 61"/>
            <p:cNvSpPr/>
            <p:nvPr/>
          </p:nvSpPr>
          <p:spPr>
            <a:xfrm>
              <a:off x="3079435" y="4051835"/>
              <a:ext cx="27940" cy="29845"/>
            </a:xfrm>
            <a:custGeom>
              <a:avLst/>
              <a:gdLst/>
              <a:ahLst/>
              <a:cxnLst/>
              <a:rect l="l" t="t" r="r" b="b"/>
              <a:pathLst>
                <a:path w="27939" h="29845">
                  <a:moveTo>
                    <a:pt x="22234" y="0"/>
                  </a:moveTo>
                  <a:lnTo>
                    <a:pt x="14823" y="0"/>
                  </a:lnTo>
                  <a:lnTo>
                    <a:pt x="5558" y="0"/>
                  </a:lnTo>
                  <a:lnTo>
                    <a:pt x="0" y="7412"/>
                  </a:lnTo>
                  <a:lnTo>
                    <a:pt x="0" y="22238"/>
                  </a:lnTo>
                  <a:lnTo>
                    <a:pt x="5558" y="29651"/>
                  </a:lnTo>
                  <a:lnTo>
                    <a:pt x="22234" y="29651"/>
                  </a:lnTo>
                  <a:lnTo>
                    <a:pt x="27793" y="22238"/>
                  </a:lnTo>
                  <a:lnTo>
                    <a:pt x="27793" y="7412"/>
                  </a:lnTo>
                  <a:lnTo>
                    <a:pt x="22234" y="0"/>
                  </a:lnTo>
                  <a:close/>
                </a:path>
              </a:pathLst>
            </a:custGeom>
            <a:solidFill>
              <a:srgbClr val="000000"/>
            </a:solidFill>
          </p:spPr>
          <p:txBody>
            <a:bodyPr wrap="square" lIns="0" tIns="0" rIns="0" bIns="0" rtlCol="0"/>
            <a:lstStyle/>
            <a:p>
              <a:endParaRPr/>
            </a:p>
          </p:txBody>
        </p:sp>
        <p:pic>
          <p:nvPicPr>
            <p:cNvPr id="62" name="object 62"/>
            <p:cNvPicPr/>
            <p:nvPr/>
          </p:nvPicPr>
          <p:blipFill>
            <a:blip r:embed="rId33" cstate="print"/>
            <a:stretch>
              <a:fillRect/>
            </a:stretch>
          </p:blipFill>
          <p:spPr>
            <a:xfrm>
              <a:off x="3133168" y="3901627"/>
              <a:ext cx="116781" cy="179859"/>
            </a:xfrm>
            <a:prstGeom prst="rect">
              <a:avLst/>
            </a:prstGeom>
          </p:spPr>
        </p:pic>
      </p:grpSp>
      <p:grpSp>
        <p:nvGrpSpPr>
          <p:cNvPr id="63" name="object 63"/>
          <p:cNvGrpSpPr/>
          <p:nvPr/>
        </p:nvGrpSpPr>
        <p:grpSpPr>
          <a:xfrm>
            <a:off x="3559481" y="3897921"/>
            <a:ext cx="426720" cy="184150"/>
            <a:chOff x="3559481" y="3897921"/>
            <a:chExt cx="426720" cy="184150"/>
          </a:xfrm>
        </p:grpSpPr>
        <p:pic>
          <p:nvPicPr>
            <p:cNvPr id="64" name="object 64"/>
            <p:cNvPicPr/>
            <p:nvPr/>
          </p:nvPicPr>
          <p:blipFill>
            <a:blip r:embed="rId34" cstate="print"/>
            <a:stretch>
              <a:fillRect/>
            </a:stretch>
          </p:blipFill>
          <p:spPr>
            <a:xfrm>
              <a:off x="3559481" y="3901627"/>
              <a:ext cx="100080" cy="179859"/>
            </a:xfrm>
            <a:prstGeom prst="rect">
              <a:avLst/>
            </a:prstGeom>
          </p:spPr>
        </p:pic>
        <p:pic>
          <p:nvPicPr>
            <p:cNvPr id="65" name="object 65"/>
            <p:cNvPicPr/>
            <p:nvPr/>
          </p:nvPicPr>
          <p:blipFill>
            <a:blip r:embed="rId35" cstate="print"/>
            <a:stretch>
              <a:fillRect/>
            </a:stretch>
          </p:blipFill>
          <p:spPr>
            <a:xfrm>
              <a:off x="3683649" y="3897921"/>
              <a:ext cx="105664" cy="183565"/>
            </a:xfrm>
            <a:prstGeom prst="rect">
              <a:avLst/>
            </a:prstGeom>
          </p:spPr>
        </p:pic>
        <p:sp>
          <p:nvSpPr>
            <p:cNvPr id="66" name="object 66"/>
            <p:cNvSpPr/>
            <p:nvPr/>
          </p:nvSpPr>
          <p:spPr>
            <a:xfrm>
              <a:off x="3824518" y="4051835"/>
              <a:ext cx="27940" cy="29845"/>
            </a:xfrm>
            <a:custGeom>
              <a:avLst/>
              <a:gdLst/>
              <a:ahLst/>
              <a:cxnLst/>
              <a:rect l="l" t="t" r="r" b="b"/>
              <a:pathLst>
                <a:path w="27939" h="29845">
                  <a:moveTo>
                    <a:pt x="22234" y="0"/>
                  </a:moveTo>
                  <a:lnTo>
                    <a:pt x="14823" y="0"/>
                  </a:lnTo>
                  <a:lnTo>
                    <a:pt x="5558" y="0"/>
                  </a:lnTo>
                  <a:lnTo>
                    <a:pt x="0" y="7412"/>
                  </a:lnTo>
                  <a:lnTo>
                    <a:pt x="0" y="22238"/>
                  </a:lnTo>
                  <a:lnTo>
                    <a:pt x="5558" y="29651"/>
                  </a:lnTo>
                  <a:lnTo>
                    <a:pt x="22234" y="29651"/>
                  </a:lnTo>
                  <a:lnTo>
                    <a:pt x="27793" y="22238"/>
                  </a:lnTo>
                  <a:lnTo>
                    <a:pt x="27793" y="7412"/>
                  </a:lnTo>
                  <a:lnTo>
                    <a:pt x="22234" y="0"/>
                  </a:lnTo>
                  <a:close/>
                </a:path>
              </a:pathLst>
            </a:custGeom>
            <a:solidFill>
              <a:srgbClr val="000000"/>
            </a:solidFill>
          </p:spPr>
          <p:txBody>
            <a:bodyPr wrap="square" lIns="0" tIns="0" rIns="0" bIns="0" rtlCol="0"/>
            <a:lstStyle/>
            <a:p>
              <a:endParaRPr/>
            </a:p>
          </p:txBody>
        </p:sp>
        <p:pic>
          <p:nvPicPr>
            <p:cNvPr id="67" name="object 67"/>
            <p:cNvPicPr/>
            <p:nvPr/>
          </p:nvPicPr>
          <p:blipFill>
            <a:blip r:embed="rId36" cstate="print"/>
            <a:stretch>
              <a:fillRect/>
            </a:stretch>
          </p:blipFill>
          <p:spPr>
            <a:xfrm>
              <a:off x="3880080" y="3897921"/>
              <a:ext cx="105738" cy="183565"/>
            </a:xfrm>
            <a:prstGeom prst="rect">
              <a:avLst/>
            </a:prstGeom>
          </p:spPr>
        </p:pic>
      </p:grpSp>
      <p:grpSp>
        <p:nvGrpSpPr>
          <p:cNvPr id="68" name="object 68"/>
          <p:cNvGrpSpPr/>
          <p:nvPr/>
        </p:nvGrpSpPr>
        <p:grpSpPr>
          <a:xfrm>
            <a:off x="4321314" y="3899774"/>
            <a:ext cx="445134" cy="182245"/>
            <a:chOff x="4321314" y="3899774"/>
            <a:chExt cx="445134" cy="182245"/>
          </a:xfrm>
        </p:grpSpPr>
        <p:pic>
          <p:nvPicPr>
            <p:cNvPr id="69" name="object 69"/>
            <p:cNvPicPr/>
            <p:nvPr/>
          </p:nvPicPr>
          <p:blipFill>
            <a:blip r:embed="rId37" cstate="print"/>
            <a:stretch>
              <a:fillRect/>
            </a:stretch>
          </p:blipFill>
          <p:spPr>
            <a:xfrm>
              <a:off x="4321314" y="3905333"/>
              <a:ext cx="242851" cy="174299"/>
            </a:xfrm>
            <a:prstGeom prst="rect">
              <a:avLst/>
            </a:prstGeom>
          </p:spPr>
        </p:pic>
        <p:sp>
          <p:nvSpPr>
            <p:cNvPr id="70" name="object 70"/>
            <p:cNvSpPr/>
            <p:nvPr/>
          </p:nvSpPr>
          <p:spPr>
            <a:xfrm>
              <a:off x="4597518" y="4051835"/>
              <a:ext cx="27940" cy="29845"/>
            </a:xfrm>
            <a:custGeom>
              <a:avLst/>
              <a:gdLst/>
              <a:ahLst/>
              <a:cxnLst/>
              <a:rect l="l" t="t" r="r" b="b"/>
              <a:pathLst>
                <a:path w="27939" h="29845">
                  <a:moveTo>
                    <a:pt x="22234" y="0"/>
                  </a:moveTo>
                  <a:lnTo>
                    <a:pt x="12846" y="0"/>
                  </a:lnTo>
                  <a:lnTo>
                    <a:pt x="5435" y="0"/>
                  </a:lnTo>
                  <a:lnTo>
                    <a:pt x="0" y="7412"/>
                  </a:lnTo>
                  <a:lnTo>
                    <a:pt x="0" y="22238"/>
                  </a:lnTo>
                  <a:lnTo>
                    <a:pt x="5435" y="29651"/>
                  </a:lnTo>
                  <a:lnTo>
                    <a:pt x="22234" y="29651"/>
                  </a:lnTo>
                  <a:lnTo>
                    <a:pt x="27669" y="22238"/>
                  </a:lnTo>
                  <a:lnTo>
                    <a:pt x="27669" y="7412"/>
                  </a:lnTo>
                  <a:lnTo>
                    <a:pt x="22234" y="0"/>
                  </a:lnTo>
                  <a:close/>
                </a:path>
              </a:pathLst>
            </a:custGeom>
            <a:solidFill>
              <a:srgbClr val="000000"/>
            </a:solidFill>
          </p:spPr>
          <p:txBody>
            <a:bodyPr wrap="square" lIns="0" tIns="0" rIns="0" bIns="0" rtlCol="0"/>
            <a:lstStyle/>
            <a:p>
              <a:endParaRPr/>
            </a:p>
          </p:txBody>
        </p:sp>
        <p:pic>
          <p:nvPicPr>
            <p:cNvPr id="71" name="object 71"/>
            <p:cNvPicPr/>
            <p:nvPr/>
          </p:nvPicPr>
          <p:blipFill>
            <a:blip r:embed="rId38" cstate="print"/>
            <a:stretch>
              <a:fillRect/>
            </a:stretch>
          </p:blipFill>
          <p:spPr>
            <a:xfrm>
              <a:off x="4653105" y="3899774"/>
              <a:ext cx="112902" cy="181712"/>
            </a:xfrm>
            <a:prstGeom prst="rect">
              <a:avLst/>
            </a:prstGeom>
          </p:spPr>
        </p:pic>
      </p:grpSp>
      <p:grpSp>
        <p:nvGrpSpPr>
          <p:cNvPr id="72" name="object 72"/>
          <p:cNvGrpSpPr/>
          <p:nvPr/>
        </p:nvGrpSpPr>
        <p:grpSpPr>
          <a:xfrm>
            <a:off x="5229477" y="3901627"/>
            <a:ext cx="435609" cy="180340"/>
            <a:chOff x="5229477" y="3901627"/>
            <a:chExt cx="435609" cy="180340"/>
          </a:xfrm>
        </p:grpSpPr>
        <p:pic>
          <p:nvPicPr>
            <p:cNvPr id="73" name="object 73"/>
            <p:cNvPicPr/>
            <p:nvPr/>
          </p:nvPicPr>
          <p:blipFill>
            <a:blip r:embed="rId39" cstate="print"/>
            <a:stretch>
              <a:fillRect/>
            </a:stretch>
          </p:blipFill>
          <p:spPr>
            <a:xfrm>
              <a:off x="5229477" y="3901627"/>
              <a:ext cx="248286" cy="178006"/>
            </a:xfrm>
            <a:prstGeom prst="rect">
              <a:avLst/>
            </a:prstGeom>
          </p:spPr>
        </p:pic>
        <p:sp>
          <p:nvSpPr>
            <p:cNvPr id="74" name="object 74"/>
            <p:cNvSpPr/>
            <p:nvPr/>
          </p:nvSpPr>
          <p:spPr>
            <a:xfrm>
              <a:off x="5503704" y="4051835"/>
              <a:ext cx="29845" cy="29845"/>
            </a:xfrm>
            <a:custGeom>
              <a:avLst/>
              <a:gdLst/>
              <a:ahLst/>
              <a:cxnLst/>
              <a:rect l="l" t="t" r="r" b="b"/>
              <a:pathLst>
                <a:path w="29845" h="29845">
                  <a:moveTo>
                    <a:pt x="22234" y="0"/>
                  </a:moveTo>
                  <a:lnTo>
                    <a:pt x="14823" y="0"/>
                  </a:lnTo>
                  <a:lnTo>
                    <a:pt x="7411" y="0"/>
                  </a:lnTo>
                  <a:lnTo>
                    <a:pt x="0" y="7412"/>
                  </a:lnTo>
                  <a:lnTo>
                    <a:pt x="0" y="22238"/>
                  </a:lnTo>
                  <a:lnTo>
                    <a:pt x="7411" y="29651"/>
                  </a:lnTo>
                  <a:lnTo>
                    <a:pt x="22234" y="29651"/>
                  </a:lnTo>
                  <a:lnTo>
                    <a:pt x="29646" y="22238"/>
                  </a:lnTo>
                  <a:lnTo>
                    <a:pt x="29646" y="7412"/>
                  </a:lnTo>
                  <a:lnTo>
                    <a:pt x="22234" y="0"/>
                  </a:lnTo>
                  <a:close/>
                </a:path>
              </a:pathLst>
            </a:custGeom>
            <a:solidFill>
              <a:srgbClr val="000000"/>
            </a:solidFill>
          </p:spPr>
          <p:txBody>
            <a:bodyPr wrap="square" lIns="0" tIns="0" rIns="0" bIns="0" rtlCol="0"/>
            <a:lstStyle/>
            <a:p>
              <a:endParaRPr/>
            </a:p>
          </p:txBody>
        </p:sp>
        <p:pic>
          <p:nvPicPr>
            <p:cNvPr id="75" name="object 75"/>
            <p:cNvPicPr/>
            <p:nvPr/>
          </p:nvPicPr>
          <p:blipFill>
            <a:blip r:embed="rId40" cstate="print"/>
            <a:stretch>
              <a:fillRect/>
            </a:stretch>
          </p:blipFill>
          <p:spPr>
            <a:xfrm>
              <a:off x="5562997" y="3901627"/>
              <a:ext cx="102032" cy="179859"/>
            </a:xfrm>
            <a:prstGeom prst="rect">
              <a:avLst/>
            </a:prstGeom>
          </p:spPr>
        </p:pic>
      </p:grpSp>
      <p:grpSp>
        <p:nvGrpSpPr>
          <p:cNvPr id="76" name="object 76"/>
          <p:cNvGrpSpPr/>
          <p:nvPr/>
        </p:nvGrpSpPr>
        <p:grpSpPr>
          <a:xfrm>
            <a:off x="1691177" y="4226135"/>
            <a:ext cx="756285" cy="182245"/>
            <a:chOff x="1691177" y="4226135"/>
            <a:chExt cx="756285" cy="182245"/>
          </a:xfrm>
        </p:grpSpPr>
        <p:pic>
          <p:nvPicPr>
            <p:cNvPr id="77" name="object 77"/>
            <p:cNvPicPr/>
            <p:nvPr/>
          </p:nvPicPr>
          <p:blipFill>
            <a:blip r:embed="rId41" cstate="print"/>
            <a:stretch>
              <a:fillRect/>
            </a:stretch>
          </p:blipFill>
          <p:spPr>
            <a:xfrm>
              <a:off x="1691177" y="4226135"/>
              <a:ext cx="118609" cy="181737"/>
            </a:xfrm>
            <a:prstGeom prst="rect">
              <a:avLst/>
            </a:prstGeom>
          </p:spPr>
        </p:pic>
        <p:sp>
          <p:nvSpPr>
            <p:cNvPr id="78" name="object 78"/>
            <p:cNvSpPr/>
            <p:nvPr/>
          </p:nvSpPr>
          <p:spPr>
            <a:xfrm>
              <a:off x="1830184" y="4229849"/>
              <a:ext cx="617220" cy="176530"/>
            </a:xfrm>
            <a:custGeom>
              <a:avLst/>
              <a:gdLst/>
              <a:ahLst/>
              <a:cxnLst/>
              <a:rect l="l" t="t" r="r" b="b"/>
              <a:pathLst>
                <a:path w="617219" h="176529">
                  <a:moveTo>
                    <a:pt x="177927" y="0"/>
                  </a:moveTo>
                  <a:lnTo>
                    <a:pt x="124167" y="0"/>
                  </a:lnTo>
                  <a:lnTo>
                    <a:pt x="124167" y="5562"/>
                  </a:lnTo>
                  <a:lnTo>
                    <a:pt x="138988" y="7416"/>
                  </a:lnTo>
                  <a:lnTo>
                    <a:pt x="144551" y="9271"/>
                  </a:lnTo>
                  <a:lnTo>
                    <a:pt x="144551" y="20408"/>
                  </a:lnTo>
                  <a:lnTo>
                    <a:pt x="142697" y="27825"/>
                  </a:lnTo>
                  <a:lnTo>
                    <a:pt x="138988" y="35229"/>
                  </a:lnTo>
                  <a:lnTo>
                    <a:pt x="100088" y="131648"/>
                  </a:lnTo>
                  <a:lnTo>
                    <a:pt x="61150" y="42646"/>
                  </a:lnTo>
                  <a:lnTo>
                    <a:pt x="55499" y="31000"/>
                  </a:lnTo>
                  <a:lnTo>
                    <a:pt x="52120" y="23190"/>
                  </a:lnTo>
                  <a:lnTo>
                    <a:pt x="50469" y="18135"/>
                  </a:lnTo>
                  <a:lnTo>
                    <a:pt x="50025" y="14820"/>
                  </a:lnTo>
                  <a:lnTo>
                    <a:pt x="50025" y="9271"/>
                  </a:lnTo>
                  <a:lnTo>
                    <a:pt x="53733" y="7416"/>
                  </a:lnTo>
                  <a:lnTo>
                    <a:pt x="63004" y="5562"/>
                  </a:lnTo>
                  <a:lnTo>
                    <a:pt x="70408" y="5562"/>
                  </a:lnTo>
                  <a:lnTo>
                    <a:pt x="70408" y="0"/>
                  </a:lnTo>
                  <a:lnTo>
                    <a:pt x="0" y="0"/>
                  </a:lnTo>
                  <a:lnTo>
                    <a:pt x="0" y="5562"/>
                  </a:lnTo>
                  <a:lnTo>
                    <a:pt x="8255" y="6515"/>
                  </a:lnTo>
                  <a:lnTo>
                    <a:pt x="14592" y="10426"/>
                  </a:lnTo>
                  <a:lnTo>
                    <a:pt x="20586" y="18859"/>
                  </a:lnTo>
                  <a:lnTo>
                    <a:pt x="27800" y="33375"/>
                  </a:lnTo>
                  <a:lnTo>
                    <a:pt x="92671" y="176174"/>
                  </a:lnTo>
                  <a:lnTo>
                    <a:pt x="96380" y="176174"/>
                  </a:lnTo>
                  <a:lnTo>
                    <a:pt x="113830" y="131648"/>
                  </a:lnTo>
                  <a:lnTo>
                    <a:pt x="153822" y="29679"/>
                  </a:lnTo>
                  <a:lnTo>
                    <a:pt x="177927" y="5562"/>
                  </a:lnTo>
                  <a:lnTo>
                    <a:pt x="177927" y="0"/>
                  </a:lnTo>
                  <a:close/>
                </a:path>
                <a:path w="617219" h="176529">
                  <a:moveTo>
                    <a:pt x="365125" y="87147"/>
                  </a:moveTo>
                  <a:lnTo>
                    <a:pt x="351828" y="39954"/>
                  </a:lnTo>
                  <a:lnTo>
                    <a:pt x="335470" y="22059"/>
                  </a:lnTo>
                  <a:lnTo>
                    <a:pt x="335470" y="89001"/>
                  </a:lnTo>
                  <a:lnTo>
                    <a:pt x="333413" y="109842"/>
                  </a:lnTo>
                  <a:lnTo>
                    <a:pt x="303949" y="153911"/>
                  </a:lnTo>
                  <a:lnTo>
                    <a:pt x="252069" y="165036"/>
                  </a:lnTo>
                  <a:lnTo>
                    <a:pt x="242811" y="165036"/>
                  </a:lnTo>
                  <a:lnTo>
                    <a:pt x="239102" y="161328"/>
                  </a:lnTo>
                  <a:lnTo>
                    <a:pt x="239102" y="12966"/>
                  </a:lnTo>
                  <a:lnTo>
                    <a:pt x="242811" y="11112"/>
                  </a:lnTo>
                  <a:lnTo>
                    <a:pt x="252069" y="11112"/>
                  </a:lnTo>
                  <a:lnTo>
                    <a:pt x="294284" y="18161"/>
                  </a:lnTo>
                  <a:lnTo>
                    <a:pt x="327367" y="50304"/>
                  </a:lnTo>
                  <a:lnTo>
                    <a:pt x="335470" y="89001"/>
                  </a:lnTo>
                  <a:lnTo>
                    <a:pt x="335470" y="22059"/>
                  </a:lnTo>
                  <a:lnTo>
                    <a:pt x="285546" y="1739"/>
                  </a:lnTo>
                  <a:lnTo>
                    <a:pt x="259486" y="0"/>
                  </a:lnTo>
                  <a:lnTo>
                    <a:pt x="189052" y="0"/>
                  </a:lnTo>
                  <a:lnTo>
                    <a:pt x="189052" y="5562"/>
                  </a:lnTo>
                  <a:lnTo>
                    <a:pt x="201409" y="7239"/>
                  </a:lnTo>
                  <a:lnTo>
                    <a:pt x="208737" y="10655"/>
                  </a:lnTo>
                  <a:lnTo>
                    <a:pt x="212242" y="17551"/>
                  </a:lnTo>
                  <a:lnTo>
                    <a:pt x="213131" y="29679"/>
                  </a:lnTo>
                  <a:lnTo>
                    <a:pt x="213131" y="144653"/>
                  </a:lnTo>
                  <a:lnTo>
                    <a:pt x="212242" y="156756"/>
                  </a:lnTo>
                  <a:lnTo>
                    <a:pt x="208737" y="163639"/>
                  </a:lnTo>
                  <a:lnTo>
                    <a:pt x="201409" y="167055"/>
                  </a:lnTo>
                  <a:lnTo>
                    <a:pt x="189052" y="168744"/>
                  </a:lnTo>
                  <a:lnTo>
                    <a:pt x="189052" y="174320"/>
                  </a:lnTo>
                  <a:lnTo>
                    <a:pt x="263182" y="174320"/>
                  </a:lnTo>
                  <a:lnTo>
                    <a:pt x="285711" y="172643"/>
                  </a:lnTo>
                  <a:lnTo>
                    <a:pt x="305816" y="167830"/>
                  </a:lnTo>
                  <a:lnTo>
                    <a:pt x="312178" y="165036"/>
                  </a:lnTo>
                  <a:lnTo>
                    <a:pt x="323138" y="160235"/>
                  </a:lnTo>
                  <a:lnTo>
                    <a:pt x="337324" y="150202"/>
                  </a:lnTo>
                  <a:lnTo>
                    <a:pt x="348703" y="137490"/>
                  </a:lnTo>
                  <a:lnTo>
                    <a:pt x="357479" y="122161"/>
                  </a:lnTo>
                  <a:lnTo>
                    <a:pt x="363118" y="105092"/>
                  </a:lnTo>
                  <a:lnTo>
                    <a:pt x="365125" y="87147"/>
                  </a:lnTo>
                  <a:close/>
                </a:path>
                <a:path w="617219" h="176529">
                  <a:moveTo>
                    <a:pt x="448525" y="107556"/>
                  </a:moveTo>
                  <a:lnTo>
                    <a:pt x="383654" y="107556"/>
                  </a:lnTo>
                  <a:lnTo>
                    <a:pt x="383654" y="122389"/>
                  </a:lnTo>
                  <a:lnTo>
                    <a:pt x="448525" y="122389"/>
                  </a:lnTo>
                  <a:lnTo>
                    <a:pt x="448525" y="107556"/>
                  </a:lnTo>
                  <a:close/>
                </a:path>
                <a:path w="617219" h="176529">
                  <a:moveTo>
                    <a:pt x="617181" y="127939"/>
                  </a:moveTo>
                  <a:lnTo>
                    <a:pt x="611632" y="127939"/>
                  </a:lnTo>
                  <a:lnTo>
                    <a:pt x="606069" y="139090"/>
                  </a:lnTo>
                  <a:lnTo>
                    <a:pt x="602361" y="144653"/>
                  </a:lnTo>
                  <a:lnTo>
                    <a:pt x="590931" y="155359"/>
                  </a:lnTo>
                  <a:lnTo>
                    <a:pt x="581291" y="159931"/>
                  </a:lnTo>
                  <a:lnTo>
                    <a:pt x="569214" y="162433"/>
                  </a:lnTo>
                  <a:lnTo>
                    <a:pt x="554189" y="163182"/>
                  </a:lnTo>
                  <a:lnTo>
                    <a:pt x="517105" y="163182"/>
                  </a:lnTo>
                  <a:lnTo>
                    <a:pt x="513397" y="161328"/>
                  </a:lnTo>
                  <a:lnTo>
                    <a:pt x="513397" y="29679"/>
                  </a:lnTo>
                  <a:lnTo>
                    <a:pt x="514299" y="18338"/>
                  </a:lnTo>
                  <a:lnTo>
                    <a:pt x="517804" y="11353"/>
                  </a:lnTo>
                  <a:lnTo>
                    <a:pt x="525132" y="7493"/>
                  </a:lnTo>
                  <a:lnTo>
                    <a:pt x="537489" y="5562"/>
                  </a:lnTo>
                  <a:lnTo>
                    <a:pt x="537489" y="0"/>
                  </a:lnTo>
                  <a:lnTo>
                    <a:pt x="465201" y="0"/>
                  </a:lnTo>
                  <a:lnTo>
                    <a:pt x="465201" y="5562"/>
                  </a:lnTo>
                  <a:lnTo>
                    <a:pt x="476504" y="7493"/>
                  </a:lnTo>
                  <a:lnTo>
                    <a:pt x="483285" y="11353"/>
                  </a:lnTo>
                  <a:lnTo>
                    <a:pt x="486587" y="18338"/>
                  </a:lnTo>
                  <a:lnTo>
                    <a:pt x="487464" y="29679"/>
                  </a:lnTo>
                  <a:lnTo>
                    <a:pt x="487464" y="144653"/>
                  </a:lnTo>
                  <a:lnTo>
                    <a:pt x="486587" y="155968"/>
                  </a:lnTo>
                  <a:lnTo>
                    <a:pt x="483285" y="162953"/>
                  </a:lnTo>
                  <a:lnTo>
                    <a:pt x="476504" y="166801"/>
                  </a:lnTo>
                  <a:lnTo>
                    <a:pt x="465201" y="168744"/>
                  </a:lnTo>
                  <a:lnTo>
                    <a:pt x="465201" y="174320"/>
                  </a:lnTo>
                  <a:lnTo>
                    <a:pt x="606069" y="174320"/>
                  </a:lnTo>
                  <a:lnTo>
                    <a:pt x="617181" y="127939"/>
                  </a:lnTo>
                  <a:close/>
                </a:path>
              </a:pathLst>
            </a:custGeom>
            <a:solidFill>
              <a:srgbClr val="000000"/>
            </a:solidFill>
          </p:spPr>
          <p:txBody>
            <a:bodyPr wrap="square" lIns="0" tIns="0" rIns="0" bIns="0" rtlCol="0"/>
            <a:lstStyle/>
            <a:p>
              <a:endParaRPr/>
            </a:p>
          </p:txBody>
        </p:sp>
      </p:grpSp>
      <p:grpSp>
        <p:nvGrpSpPr>
          <p:cNvPr id="79" name="object 79"/>
          <p:cNvGrpSpPr/>
          <p:nvPr/>
        </p:nvGrpSpPr>
        <p:grpSpPr>
          <a:xfrm>
            <a:off x="2806961" y="4224282"/>
            <a:ext cx="434340" cy="186055"/>
            <a:chOff x="2806961" y="4224282"/>
            <a:chExt cx="434340" cy="186055"/>
          </a:xfrm>
        </p:grpSpPr>
        <p:pic>
          <p:nvPicPr>
            <p:cNvPr id="80" name="object 80"/>
            <p:cNvPicPr/>
            <p:nvPr/>
          </p:nvPicPr>
          <p:blipFill>
            <a:blip r:embed="rId42" cstate="print"/>
            <a:stretch>
              <a:fillRect/>
            </a:stretch>
          </p:blipFill>
          <p:spPr>
            <a:xfrm>
              <a:off x="2806961" y="4226136"/>
              <a:ext cx="246508" cy="183590"/>
            </a:xfrm>
            <a:prstGeom prst="rect">
              <a:avLst/>
            </a:prstGeom>
          </p:spPr>
        </p:pic>
        <p:sp>
          <p:nvSpPr>
            <p:cNvPr id="81" name="object 81"/>
            <p:cNvSpPr/>
            <p:nvPr/>
          </p:nvSpPr>
          <p:spPr>
            <a:xfrm>
              <a:off x="3079435" y="4378197"/>
              <a:ext cx="27940" cy="27940"/>
            </a:xfrm>
            <a:custGeom>
              <a:avLst/>
              <a:gdLst/>
              <a:ahLst/>
              <a:cxnLst/>
              <a:rect l="l" t="t" r="r" b="b"/>
              <a:pathLst>
                <a:path w="27939" h="27939">
                  <a:moveTo>
                    <a:pt x="22234" y="0"/>
                  </a:moveTo>
                  <a:lnTo>
                    <a:pt x="14823" y="0"/>
                  </a:lnTo>
                  <a:lnTo>
                    <a:pt x="5558" y="0"/>
                  </a:lnTo>
                  <a:lnTo>
                    <a:pt x="0" y="5559"/>
                  </a:lnTo>
                  <a:lnTo>
                    <a:pt x="0" y="22238"/>
                  </a:lnTo>
                  <a:lnTo>
                    <a:pt x="5558" y="27822"/>
                  </a:lnTo>
                  <a:lnTo>
                    <a:pt x="22234" y="27822"/>
                  </a:lnTo>
                  <a:lnTo>
                    <a:pt x="27793" y="22238"/>
                  </a:lnTo>
                  <a:lnTo>
                    <a:pt x="27793" y="5559"/>
                  </a:lnTo>
                  <a:lnTo>
                    <a:pt x="22234" y="0"/>
                  </a:lnTo>
                  <a:close/>
                </a:path>
              </a:pathLst>
            </a:custGeom>
            <a:solidFill>
              <a:srgbClr val="000000"/>
            </a:solidFill>
          </p:spPr>
          <p:txBody>
            <a:bodyPr wrap="square" lIns="0" tIns="0" rIns="0" bIns="0" rtlCol="0"/>
            <a:lstStyle/>
            <a:p>
              <a:endParaRPr/>
            </a:p>
          </p:txBody>
        </p:sp>
        <p:pic>
          <p:nvPicPr>
            <p:cNvPr id="82" name="object 82"/>
            <p:cNvPicPr/>
            <p:nvPr/>
          </p:nvPicPr>
          <p:blipFill>
            <a:blip r:embed="rId43" cstate="print"/>
            <a:stretch>
              <a:fillRect/>
            </a:stretch>
          </p:blipFill>
          <p:spPr>
            <a:xfrm>
              <a:off x="3135021" y="4224282"/>
              <a:ext cx="105664" cy="183590"/>
            </a:xfrm>
            <a:prstGeom prst="rect">
              <a:avLst/>
            </a:prstGeom>
          </p:spPr>
        </p:pic>
      </p:grpSp>
      <p:grpSp>
        <p:nvGrpSpPr>
          <p:cNvPr id="83" name="object 83"/>
          <p:cNvGrpSpPr/>
          <p:nvPr/>
        </p:nvGrpSpPr>
        <p:grpSpPr>
          <a:xfrm>
            <a:off x="3559481" y="4226135"/>
            <a:ext cx="428625" cy="182245"/>
            <a:chOff x="3559481" y="4226135"/>
            <a:chExt cx="428625" cy="182245"/>
          </a:xfrm>
        </p:grpSpPr>
        <p:pic>
          <p:nvPicPr>
            <p:cNvPr id="84" name="object 84"/>
            <p:cNvPicPr/>
            <p:nvPr/>
          </p:nvPicPr>
          <p:blipFill>
            <a:blip r:embed="rId44" cstate="print"/>
            <a:stretch>
              <a:fillRect/>
            </a:stretch>
          </p:blipFill>
          <p:spPr>
            <a:xfrm>
              <a:off x="3559481" y="4226135"/>
              <a:ext cx="239096" cy="181737"/>
            </a:xfrm>
            <a:prstGeom prst="rect">
              <a:avLst/>
            </a:prstGeom>
          </p:spPr>
        </p:pic>
        <p:sp>
          <p:nvSpPr>
            <p:cNvPr id="85" name="object 85"/>
            <p:cNvSpPr/>
            <p:nvPr/>
          </p:nvSpPr>
          <p:spPr>
            <a:xfrm>
              <a:off x="3824518" y="4378197"/>
              <a:ext cx="27940" cy="27940"/>
            </a:xfrm>
            <a:custGeom>
              <a:avLst/>
              <a:gdLst/>
              <a:ahLst/>
              <a:cxnLst/>
              <a:rect l="l" t="t" r="r" b="b"/>
              <a:pathLst>
                <a:path w="27939" h="27939">
                  <a:moveTo>
                    <a:pt x="22234" y="0"/>
                  </a:moveTo>
                  <a:lnTo>
                    <a:pt x="14823" y="0"/>
                  </a:lnTo>
                  <a:lnTo>
                    <a:pt x="5558" y="0"/>
                  </a:lnTo>
                  <a:lnTo>
                    <a:pt x="0" y="5559"/>
                  </a:lnTo>
                  <a:lnTo>
                    <a:pt x="0" y="22238"/>
                  </a:lnTo>
                  <a:lnTo>
                    <a:pt x="5558" y="27822"/>
                  </a:lnTo>
                  <a:lnTo>
                    <a:pt x="22234" y="27822"/>
                  </a:lnTo>
                  <a:lnTo>
                    <a:pt x="27793" y="22238"/>
                  </a:lnTo>
                  <a:lnTo>
                    <a:pt x="27793" y="5559"/>
                  </a:lnTo>
                  <a:lnTo>
                    <a:pt x="22234" y="0"/>
                  </a:lnTo>
                  <a:close/>
                </a:path>
              </a:pathLst>
            </a:custGeom>
            <a:solidFill>
              <a:srgbClr val="000000"/>
            </a:solidFill>
          </p:spPr>
          <p:txBody>
            <a:bodyPr wrap="square" lIns="0" tIns="0" rIns="0" bIns="0" rtlCol="0"/>
            <a:lstStyle/>
            <a:p>
              <a:endParaRPr/>
            </a:p>
          </p:txBody>
        </p:sp>
        <p:pic>
          <p:nvPicPr>
            <p:cNvPr id="86" name="object 86"/>
            <p:cNvPicPr/>
            <p:nvPr/>
          </p:nvPicPr>
          <p:blipFill>
            <a:blip r:embed="rId45" cstate="print"/>
            <a:stretch>
              <a:fillRect/>
            </a:stretch>
          </p:blipFill>
          <p:spPr>
            <a:xfrm>
              <a:off x="3885762" y="4226135"/>
              <a:ext cx="101785" cy="181737"/>
            </a:xfrm>
            <a:prstGeom prst="rect">
              <a:avLst/>
            </a:prstGeom>
          </p:spPr>
        </p:pic>
      </p:grpSp>
      <p:grpSp>
        <p:nvGrpSpPr>
          <p:cNvPr id="87" name="object 87"/>
          <p:cNvGrpSpPr/>
          <p:nvPr/>
        </p:nvGrpSpPr>
        <p:grpSpPr>
          <a:xfrm>
            <a:off x="4321314" y="4224282"/>
            <a:ext cx="445134" cy="184150"/>
            <a:chOff x="4321314" y="4224282"/>
            <a:chExt cx="445134" cy="184150"/>
          </a:xfrm>
        </p:grpSpPr>
        <p:pic>
          <p:nvPicPr>
            <p:cNvPr id="88" name="object 88"/>
            <p:cNvPicPr/>
            <p:nvPr/>
          </p:nvPicPr>
          <p:blipFill>
            <a:blip r:embed="rId46" cstate="print"/>
            <a:stretch>
              <a:fillRect/>
            </a:stretch>
          </p:blipFill>
          <p:spPr>
            <a:xfrm>
              <a:off x="4321314" y="4229842"/>
              <a:ext cx="112902" cy="176177"/>
            </a:xfrm>
            <a:prstGeom prst="rect">
              <a:avLst/>
            </a:prstGeom>
          </p:spPr>
        </p:pic>
        <p:pic>
          <p:nvPicPr>
            <p:cNvPr id="89" name="object 89"/>
            <p:cNvPicPr/>
            <p:nvPr/>
          </p:nvPicPr>
          <p:blipFill>
            <a:blip r:embed="rId47" cstate="print"/>
            <a:stretch>
              <a:fillRect/>
            </a:stretch>
          </p:blipFill>
          <p:spPr>
            <a:xfrm>
              <a:off x="4458428" y="4226135"/>
              <a:ext cx="102032" cy="181737"/>
            </a:xfrm>
            <a:prstGeom prst="rect">
              <a:avLst/>
            </a:prstGeom>
          </p:spPr>
        </p:pic>
        <p:sp>
          <p:nvSpPr>
            <p:cNvPr id="90" name="object 90"/>
            <p:cNvSpPr/>
            <p:nvPr/>
          </p:nvSpPr>
          <p:spPr>
            <a:xfrm>
              <a:off x="4597518" y="4378197"/>
              <a:ext cx="27940" cy="27940"/>
            </a:xfrm>
            <a:custGeom>
              <a:avLst/>
              <a:gdLst/>
              <a:ahLst/>
              <a:cxnLst/>
              <a:rect l="l" t="t" r="r" b="b"/>
              <a:pathLst>
                <a:path w="27939" h="27939">
                  <a:moveTo>
                    <a:pt x="22234" y="0"/>
                  </a:moveTo>
                  <a:lnTo>
                    <a:pt x="12846" y="0"/>
                  </a:lnTo>
                  <a:lnTo>
                    <a:pt x="5435" y="0"/>
                  </a:lnTo>
                  <a:lnTo>
                    <a:pt x="0" y="5559"/>
                  </a:lnTo>
                  <a:lnTo>
                    <a:pt x="0" y="22238"/>
                  </a:lnTo>
                  <a:lnTo>
                    <a:pt x="5435" y="27822"/>
                  </a:lnTo>
                  <a:lnTo>
                    <a:pt x="22234" y="27822"/>
                  </a:lnTo>
                  <a:lnTo>
                    <a:pt x="27669" y="22238"/>
                  </a:lnTo>
                  <a:lnTo>
                    <a:pt x="27669" y="5559"/>
                  </a:lnTo>
                  <a:lnTo>
                    <a:pt x="22234" y="0"/>
                  </a:lnTo>
                  <a:close/>
                </a:path>
              </a:pathLst>
            </a:custGeom>
            <a:solidFill>
              <a:srgbClr val="000000"/>
            </a:solidFill>
          </p:spPr>
          <p:txBody>
            <a:bodyPr wrap="square" lIns="0" tIns="0" rIns="0" bIns="0" rtlCol="0"/>
            <a:lstStyle/>
            <a:p>
              <a:endParaRPr/>
            </a:p>
          </p:txBody>
        </p:sp>
        <p:pic>
          <p:nvPicPr>
            <p:cNvPr id="91" name="object 91"/>
            <p:cNvPicPr/>
            <p:nvPr/>
          </p:nvPicPr>
          <p:blipFill>
            <a:blip r:embed="rId48" cstate="print"/>
            <a:stretch>
              <a:fillRect/>
            </a:stretch>
          </p:blipFill>
          <p:spPr>
            <a:xfrm>
              <a:off x="4653105" y="4224282"/>
              <a:ext cx="112902" cy="183590"/>
            </a:xfrm>
            <a:prstGeom prst="rect">
              <a:avLst/>
            </a:prstGeom>
          </p:spPr>
        </p:pic>
      </p:grpSp>
      <p:grpSp>
        <p:nvGrpSpPr>
          <p:cNvPr id="92" name="object 92"/>
          <p:cNvGrpSpPr/>
          <p:nvPr/>
        </p:nvGrpSpPr>
        <p:grpSpPr>
          <a:xfrm>
            <a:off x="5229477" y="4226135"/>
            <a:ext cx="228600" cy="180340"/>
            <a:chOff x="5229477" y="4226135"/>
            <a:chExt cx="228600" cy="180340"/>
          </a:xfrm>
        </p:grpSpPr>
        <p:pic>
          <p:nvPicPr>
            <p:cNvPr id="93" name="object 93"/>
            <p:cNvPicPr/>
            <p:nvPr/>
          </p:nvPicPr>
          <p:blipFill>
            <a:blip r:embed="rId49" cstate="print"/>
            <a:stretch>
              <a:fillRect/>
            </a:stretch>
          </p:blipFill>
          <p:spPr>
            <a:xfrm>
              <a:off x="5229477" y="4229842"/>
              <a:ext cx="111173" cy="176177"/>
            </a:xfrm>
            <a:prstGeom prst="rect">
              <a:avLst/>
            </a:prstGeom>
          </p:spPr>
        </p:pic>
        <p:pic>
          <p:nvPicPr>
            <p:cNvPr id="94" name="object 94"/>
            <p:cNvPicPr/>
            <p:nvPr/>
          </p:nvPicPr>
          <p:blipFill>
            <a:blip r:embed="rId50" cstate="print"/>
            <a:stretch>
              <a:fillRect/>
            </a:stretch>
          </p:blipFill>
          <p:spPr>
            <a:xfrm>
              <a:off x="5383390" y="4226135"/>
              <a:ext cx="74115" cy="178031"/>
            </a:xfrm>
            <a:prstGeom prst="rect">
              <a:avLst/>
            </a:prstGeom>
          </p:spPr>
        </p:pic>
      </p:grpSp>
      <p:grpSp>
        <p:nvGrpSpPr>
          <p:cNvPr id="95" name="object 95"/>
          <p:cNvGrpSpPr/>
          <p:nvPr/>
        </p:nvGrpSpPr>
        <p:grpSpPr>
          <a:xfrm>
            <a:off x="5503704" y="4224282"/>
            <a:ext cx="161925" cy="184150"/>
            <a:chOff x="5503704" y="4224282"/>
            <a:chExt cx="161925" cy="184150"/>
          </a:xfrm>
        </p:grpSpPr>
        <p:sp>
          <p:nvSpPr>
            <p:cNvPr id="96" name="object 96"/>
            <p:cNvSpPr/>
            <p:nvPr/>
          </p:nvSpPr>
          <p:spPr>
            <a:xfrm>
              <a:off x="5503704" y="4378197"/>
              <a:ext cx="29845" cy="27940"/>
            </a:xfrm>
            <a:custGeom>
              <a:avLst/>
              <a:gdLst/>
              <a:ahLst/>
              <a:cxnLst/>
              <a:rect l="l" t="t" r="r" b="b"/>
              <a:pathLst>
                <a:path w="29845" h="27939">
                  <a:moveTo>
                    <a:pt x="22234" y="0"/>
                  </a:moveTo>
                  <a:lnTo>
                    <a:pt x="14823" y="0"/>
                  </a:lnTo>
                  <a:lnTo>
                    <a:pt x="7411" y="0"/>
                  </a:lnTo>
                  <a:lnTo>
                    <a:pt x="0" y="5559"/>
                  </a:lnTo>
                  <a:lnTo>
                    <a:pt x="0" y="22238"/>
                  </a:lnTo>
                  <a:lnTo>
                    <a:pt x="7411" y="27822"/>
                  </a:lnTo>
                  <a:lnTo>
                    <a:pt x="22234" y="27822"/>
                  </a:lnTo>
                  <a:lnTo>
                    <a:pt x="29646" y="22238"/>
                  </a:lnTo>
                  <a:lnTo>
                    <a:pt x="29646" y="5559"/>
                  </a:lnTo>
                  <a:lnTo>
                    <a:pt x="22234" y="0"/>
                  </a:lnTo>
                  <a:close/>
                </a:path>
              </a:pathLst>
            </a:custGeom>
            <a:solidFill>
              <a:srgbClr val="000000"/>
            </a:solidFill>
          </p:spPr>
          <p:txBody>
            <a:bodyPr wrap="square" lIns="0" tIns="0" rIns="0" bIns="0" rtlCol="0"/>
            <a:lstStyle/>
            <a:p>
              <a:endParaRPr/>
            </a:p>
          </p:txBody>
        </p:sp>
        <p:pic>
          <p:nvPicPr>
            <p:cNvPr id="97" name="object 97"/>
            <p:cNvPicPr/>
            <p:nvPr/>
          </p:nvPicPr>
          <p:blipFill>
            <a:blip r:embed="rId51" cstate="print"/>
            <a:stretch>
              <a:fillRect/>
            </a:stretch>
          </p:blipFill>
          <p:spPr>
            <a:xfrm>
              <a:off x="5559291" y="4224282"/>
              <a:ext cx="105738" cy="183590"/>
            </a:xfrm>
            <a:prstGeom prst="rect">
              <a:avLst/>
            </a:prstGeom>
          </p:spPr>
        </p:pic>
      </p:grpSp>
      <p:sp>
        <p:nvSpPr>
          <p:cNvPr id="98" name="object 98"/>
          <p:cNvSpPr/>
          <p:nvPr/>
        </p:nvSpPr>
        <p:spPr>
          <a:xfrm>
            <a:off x="1722666" y="4552505"/>
            <a:ext cx="687705" cy="180340"/>
          </a:xfrm>
          <a:custGeom>
            <a:avLst/>
            <a:gdLst/>
            <a:ahLst/>
            <a:cxnLst/>
            <a:rect l="l" t="t" r="r" b="b"/>
            <a:pathLst>
              <a:path w="687705" h="180339">
                <a:moveTo>
                  <a:pt x="177927" y="3708"/>
                </a:moveTo>
                <a:lnTo>
                  <a:pt x="105638" y="3708"/>
                </a:lnTo>
                <a:lnTo>
                  <a:pt x="105638" y="9283"/>
                </a:lnTo>
                <a:lnTo>
                  <a:pt x="117729" y="10934"/>
                </a:lnTo>
                <a:lnTo>
                  <a:pt x="124421" y="14147"/>
                </a:lnTo>
                <a:lnTo>
                  <a:pt x="127292" y="20497"/>
                </a:lnTo>
                <a:lnTo>
                  <a:pt x="127901" y="31521"/>
                </a:lnTo>
                <a:lnTo>
                  <a:pt x="127901" y="83464"/>
                </a:lnTo>
                <a:lnTo>
                  <a:pt x="48209" y="83464"/>
                </a:lnTo>
                <a:lnTo>
                  <a:pt x="48209" y="31521"/>
                </a:lnTo>
                <a:lnTo>
                  <a:pt x="49098" y="20497"/>
                </a:lnTo>
                <a:lnTo>
                  <a:pt x="52603" y="14147"/>
                </a:lnTo>
                <a:lnTo>
                  <a:pt x="59931" y="10934"/>
                </a:lnTo>
                <a:lnTo>
                  <a:pt x="72288" y="9283"/>
                </a:lnTo>
                <a:lnTo>
                  <a:pt x="72288" y="3708"/>
                </a:lnTo>
                <a:lnTo>
                  <a:pt x="0" y="3708"/>
                </a:lnTo>
                <a:lnTo>
                  <a:pt x="0" y="9283"/>
                </a:lnTo>
                <a:lnTo>
                  <a:pt x="11290" y="10934"/>
                </a:lnTo>
                <a:lnTo>
                  <a:pt x="18072" y="14147"/>
                </a:lnTo>
                <a:lnTo>
                  <a:pt x="21374" y="20497"/>
                </a:lnTo>
                <a:lnTo>
                  <a:pt x="22237" y="31521"/>
                </a:lnTo>
                <a:lnTo>
                  <a:pt x="22237" y="144653"/>
                </a:lnTo>
                <a:lnTo>
                  <a:pt x="21628" y="158127"/>
                </a:lnTo>
                <a:lnTo>
                  <a:pt x="18770" y="166217"/>
                </a:lnTo>
                <a:lnTo>
                  <a:pt x="12077" y="170472"/>
                </a:lnTo>
                <a:lnTo>
                  <a:pt x="0" y="172466"/>
                </a:lnTo>
                <a:lnTo>
                  <a:pt x="0" y="176174"/>
                </a:lnTo>
                <a:lnTo>
                  <a:pt x="72288" y="176174"/>
                </a:lnTo>
                <a:lnTo>
                  <a:pt x="72288" y="172466"/>
                </a:lnTo>
                <a:lnTo>
                  <a:pt x="59931" y="170522"/>
                </a:lnTo>
                <a:lnTo>
                  <a:pt x="52603" y="166674"/>
                </a:lnTo>
                <a:lnTo>
                  <a:pt x="49098" y="159689"/>
                </a:lnTo>
                <a:lnTo>
                  <a:pt x="48209" y="148348"/>
                </a:lnTo>
                <a:lnTo>
                  <a:pt x="48209" y="94589"/>
                </a:lnTo>
                <a:lnTo>
                  <a:pt x="127901" y="94589"/>
                </a:lnTo>
                <a:lnTo>
                  <a:pt x="127901" y="144653"/>
                </a:lnTo>
                <a:lnTo>
                  <a:pt x="127292" y="158127"/>
                </a:lnTo>
                <a:lnTo>
                  <a:pt x="124421" y="166217"/>
                </a:lnTo>
                <a:lnTo>
                  <a:pt x="117729" y="170472"/>
                </a:lnTo>
                <a:lnTo>
                  <a:pt x="105638" y="172466"/>
                </a:lnTo>
                <a:lnTo>
                  <a:pt x="105638" y="176174"/>
                </a:lnTo>
                <a:lnTo>
                  <a:pt x="177927" y="176174"/>
                </a:lnTo>
                <a:lnTo>
                  <a:pt x="177927" y="172466"/>
                </a:lnTo>
                <a:lnTo>
                  <a:pt x="165862" y="170522"/>
                </a:lnTo>
                <a:lnTo>
                  <a:pt x="159169" y="166674"/>
                </a:lnTo>
                <a:lnTo>
                  <a:pt x="156298" y="159689"/>
                </a:lnTo>
                <a:lnTo>
                  <a:pt x="155702" y="148348"/>
                </a:lnTo>
                <a:lnTo>
                  <a:pt x="155702" y="31521"/>
                </a:lnTo>
                <a:lnTo>
                  <a:pt x="156298" y="20497"/>
                </a:lnTo>
                <a:lnTo>
                  <a:pt x="159169" y="14147"/>
                </a:lnTo>
                <a:lnTo>
                  <a:pt x="165862" y="10934"/>
                </a:lnTo>
                <a:lnTo>
                  <a:pt x="177927" y="9283"/>
                </a:lnTo>
                <a:lnTo>
                  <a:pt x="177927" y="3708"/>
                </a:lnTo>
                <a:close/>
              </a:path>
              <a:path w="687705" h="180339">
                <a:moveTo>
                  <a:pt x="324358" y="50088"/>
                </a:moveTo>
                <a:lnTo>
                  <a:pt x="304787" y="14668"/>
                </a:lnTo>
                <a:lnTo>
                  <a:pt x="296570" y="11188"/>
                </a:lnTo>
                <a:lnTo>
                  <a:pt x="296570" y="51943"/>
                </a:lnTo>
                <a:lnTo>
                  <a:pt x="293751" y="68973"/>
                </a:lnTo>
                <a:lnTo>
                  <a:pt x="285216" y="81140"/>
                </a:lnTo>
                <a:lnTo>
                  <a:pt x="270764" y="88442"/>
                </a:lnTo>
                <a:lnTo>
                  <a:pt x="250215" y="90881"/>
                </a:lnTo>
                <a:lnTo>
                  <a:pt x="235394" y="90881"/>
                </a:lnTo>
                <a:lnTo>
                  <a:pt x="235394" y="14846"/>
                </a:lnTo>
                <a:lnTo>
                  <a:pt x="237248" y="12992"/>
                </a:lnTo>
                <a:lnTo>
                  <a:pt x="244665" y="12992"/>
                </a:lnTo>
                <a:lnTo>
                  <a:pt x="267627" y="15430"/>
                </a:lnTo>
                <a:lnTo>
                  <a:pt x="283819" y="22733"/>
                </a:lnTo>
                <a:lnTo>
                  <a:pt x="293408" y="34899"/>
                </a:lnTo>
                <a:lnTo>
                  <a:pt x="296570" y="51943"/>
                </a:lnTo>
                <a:lnTo>
                  <a:pt x="296570" y="11188"/>
                </a:lnTo>
                <a:lnTo>
                  <a:pt x="291007" y="8813"/>
                </a:lnTo>
                <a:lnTo>
                  <a:pt x="274434" y="5041"/>
                </a:lnTo>
                <a:lnTo>
                  <a:pt x="255778" y="3708"/>
                </a:lnTo>
                <a:lnTo>
                  <a:pt x="187223" y="3708"/>
                </a:lnTo>
                <a:lnTo>
                  <a:pt x="187223" y="9283"/>
                </a:lnTo>
                <a:lnTo>
                  <a:pt x="199288" y="10934"/>
                </a:lnTo>
                <a:lnTo>
                  <a:pt x="205981" y="14147"/>
                </a:lnTo>
                <a:lnTo>
                  <a:pt x="208851" y="20497"/>
                </a:lnTo>
                <a:lnTo>
                  <a:pt x="209448" y="31521"/>
                </a:lnTo>
                <a:lnTo>
                  <a:pt x="209448" y="144653"/>
                </a:lnTo>
                <a:lnTo>
                  <a:pt x="208851" y="158127"/>
                </a:lnTo>
                <a:lnTo>
                  <a:pt x="205981" y="166217"/>
                </a:lnTo>
                <a:lnTo>
                  <a:pt x="199199" y="170522"/>
                </a:lnTo>
                <a:lnTo>
                  <a:pt x="198945" y="170522"/>
                </a:lnTo>
                <a:lnTo>
                  <a:pt x="187223" y="172466"/>
                </a:lnTo>
                <a:lnTo>
                  <a:pt x="187223" y="176174"/>
                </a:lnTo>
                <a:lnTo>
                  <a:pt x="261340" y="176174"/>
                </a:lnTo>
                <a:lnTo>
                  <a:pt x="261340" y="172466"/>
                </a:lnTo>
                <a:lnTo>
                  <a:pt x="248678" y="170522"/>
                </a:lnTo>
                <a:lnTo>
                  <a:pt x="240715" y="166674"/>
                </a:lnTo>
                <a:lnTo>
                  <a:pt x="236575" y="159689"/>
                </a:lnTo>
                <a:lnTo>
                  <a:pt x="235394" y="148348"/>
                </a:lnTo>
                <a:lnTo>
                  <a:pt x="235394" y="100139"/>
                </a:lnTo>
                <a:lnTo>
                  <a:pt x="242811" y="100139"/>
                </a:lnTo>
                <a:lnTo>
                  <a:pt x="248361" y="101993"/>
                </a:lnTo>
                <a:lnTo>
                  <a:pt x="253923" y="101993"/>
                </a:lnTo>
                <a:lnTo>
                  <a:pt x="268211" y="101333"/>
                </a:lnTo>
                <a:lnTo>
                  <a:pt x="276009" y="100139"/>
                </a:lnTo>
                <a:lnTo>
                  <a:pt x="280581" y="99453"/>
                </a:lnTo>
                <a:lnTo>
                  <a:pt x="317868" y="74879"/>
                </a:lnTo>
                <a:lnTo>
                  <a:pt x="322681" y="63258"/>
                </a:lnTo>
                <a:lnTo>
                  <a:pt x="324358" y="50088"/>
                </a:lnTo>
                <a:close/>
              </a:path>
              <a:path w="687705" h="180339">
                <a:moveTo>
                  <a:pt x="494868" y="146494"/>
                </a:moveTo>
                <a:lnTo>
                  <a:pt x="489318" y="142798"/>
                </a:lnTo>
                <a:lnTo>
                  <a:pt x="475386" y="154686"/>
                </a:lnTo>
                <a:lnTo>
                  <a:pt x="461289" y="162737"/>
                </a:lnTo>
                <a:lnTo>
                  <a:pt x="446836" y="167309"/>
                </a:lnTo>
                <a:lnTo>
                  <a:pt x="431876" y="168757"/>
                </a:lnTo>
                <a:lnTo>
                  <a:pt x="419735" y="167754"/>
                </a:lnTo>
                <a:lnTo>
                  <a:pt x="379501" y="142214"/>
                </a:lnTo>
                <a:lnTo>
                  <a:pt x="367004" y="89027"/>
                </a:lnTo>
                <a:lnTo>
                  <a:pt x="371348" y="56502"/>
                </a:lnTo>
                <a:lnTo>
                  <a:pt x="383679" y="31991"/>
                </a:lnTo>
                <a:lnTo>
                  <a:pt x="402971" y="16522"/>
                </a:lnTo>
                <a:lnTo>
                  <a:pt x="428167" y="11137"/>
                </a:lnTo>
                <a:lnTo>
                  <a:pt x="439204" y="11899"/>
                </a:lnTo>
                <a:lnTo>
                  <a:pt x="473100" y="32740"/>
                </a:lnTo>
                <a:lnTo>
                  <a:pt x="485609" y="59347"/>
                </a:lnTo>
                <a:lnTo>
                  <a:pt x="491172" y="59347"/>
                </a:lnTo>
                <a:lnTo>
                  <a:pt x="489318" y="0"/>
                </a:lnTo>
                <a:lnTo>
                  <a:pt x="483755" y="0"/>
                </a:lnTo>
                <a:lnTo>
                  <a:pt x="481901" y="5588"/>
                </a:lnTo>
                <a:lnTo>
                  <a:pt x="478193" y="9283"/>
                </a:lnTo>
                <a:lnTo>
                  <a:pt x="468934" y="9283"/>
                </a:lnTo>
                <a:lnTo>
                  <a:pt x="461518" y="5588"/>
                </a:lnTo>
                <a:lnTo>
                  <a:pt x="451827" y="3136"/>
                </a:lnTo>
                <a:lnTo>
                  <a:pt x="442302" y="1397"/>
                </a:lnTo>
                <a:lnTo>
                  <a:pt x="433120" y="342"/>
                </a:lnTo>
                <a:lnTo>
                  <a:pt x="424459" y="0"/>
                </a:lnTo>
                <a:lnTo>
                  <a:pt x="407885" y="1397"/>
                </a:lnTo>
                <a:lnTo>
                  <a:pt x="365150" y="22263"/>
                </a:lnTo>
                <a:lnTo>
                  <a:pt x="337502" y="70764"/>
                </a:lnTo>
                <a:lnTo>
                  <a:pt x="335470" y="90881"/>
                </a:lnTo>
                <a:lnTo>
                  <a:pt x="337134" y="108800"/>
                </a:lnTo>
                <a:lnTo>
                  <a:pt x="357733" y="153911"/>
                </a:lnTo>
                <a:lnTo>
                  <a:pt x="403606" y="178168"/>
                </a:lnTo>
                <a:lnTo>
                  <a:pt x="422605" y="179882"/>
                </a:lnTo>
                <a:lnTo>
                  <a:pt x="444068" y="177800"/>
                </a:lnTo>
                <a:lnTo>
                  <a:pt x="463600" y="171538"/>
                </a:lnTo>
                <a:lnTo>
                  <a:pt x="480720" y="161112"/>
                </a:lnTo>
                <a:lnTo>
                  <a:pt x="494868" y="146494"/>
                </a:lnTo>
                <a:close/>
              </a:path>
              <a:path w="687705" h="180339">
                <a:moveTo>
                  <a:pt x="687641" y="172466"/>
                </a:moveTo>
                <a:lnTo>
                  <a:pt x="652894" y="120535"/>
                </a:lnTo>
                <a:lnTo>
                  <a:pt x="647903" y="109410"/>
                </a:lnTo>
                <a:lnTo>
                  <a:pt x="620915" y="49428"/>
                </a:lnTo>
                <a:lnTo>
                  <a:pt x="620915" y="109410"/>
                </a:lnTo>
                <a:lnTo>
                  <a:pt x="559752" y="109410"/>
                </a:lnTo>
                <a:lnTo>
                  <a:pt x="589419" y="37084"/>
                </a:lnTo>
                <a:lnTo>
                  <a:pt x="620915" y="109410"/>
                </a:lnTo>
                <a:lnTo>
                  <a:pt x="620915" y="49428"/>
                </a:lnTo>
                <a:lnTo>
                  <a:pt x="615365" y="37084"/>
                </a:lnTo>
                <a:lnTo>
                  <a:pt x="598690" y="0"/>
                </a:lnTo>
                <a:lnTo>
                  <a:pt x="594982" y="0"/>
                </a:lnTo>
                <a:lnTo>
                  <a:pt x="539369" y="127965"/>
                </a:lnTo>
                <a:lnTo>
                  <a:pt x="529234" y="151091"/>
                </a:lnTo>
                <a:lnTo>
                  <a:pt x="522224" y="164122"/>
                </a:lnTo>
                <a:lnTo>
                  <a:pt x="515912" y="170205"/>
                </a:lnTo>
                <a:lnTo>
                  <a:pt x="507873" y="172466"/>
                </a:lnTo>
                <a:lnTo>
                  <a:pt x="507873" y="176174"/>
                </a:lnTo>
                <a:lnTo>
                  <a:pt x="559752" y="176174"/>
                </a:lnTo>
                <a:lnTo>
                  <a:pt x="559752" y="172466"/>
                </a:lnTo>
                <a:lnTo>
                  <a:pt x="546773" y="172466"/>
                </a:lnTo>
                <a:lnTo>
                  <a:pt x="541223" y="168757"/>
                </a:lnTo>
                <a:lnTo>
                  <a:pt x="541223" y="157619"/>
                </a:lnTo>
                <a:lnTo>
                  <a:pt x="543077" y="153911"/>
                </a:lnTo>
                <a:lnTo>
                  <a:pt x="543077" y="150202"/>
                </a:lnTo>
                <a:lnTo>
                  <a:pt x="556044" y="120535"/>
                </a:lnTo>
                <a:lnTo>
                  <a:pt x="624624" y="120535"/>
                </a:lnTo>
                <a:lnTo>
                  <a:pt x="633895" y="144653"/>
                </a:lnTo>
                <a:lnTo>
                  <a:pt x="637590" y="152057"/>
                </a:lnTo>
                <a:lnTo>
                  <a:pt x="639445" y="159473"/>
                </a:lnTo>
                <a:lnTo>
                  <a:pt x="639445" y="168757"/>
                </a:lnTo>
                <a:lnTo>
                  <a:pt x="635736" y="170611"/>
                </a:lnTo>
                <a:lnTo>
                  <a:pt x="620915" y="172466"/>
                </a:lnTo>
                <a:lnTo>
                  <a:pt x="620915" y="176174"/>
                </a:lnTo>
                <a:lnTo>
                  <a:pt x="687641" y="176174"/>
                </a:lnTo>
                <a:lnTo>
                  <a:pt x="687641" y="172466"/>
                </a:lnTo>
                <a:close/>
              </a:path>
            </a:pathLst>
          </a:custGeom>
          <a:solidFill>
            <a:srgbClr val="000000"/>
          </a:solidFill>
        </p:spPr>
        <p:txBody>
          <a:bodyPr wrap="square" lIns="0" tIns="0" rIns="0" bIns="0" rtlCol="0"/>
          <a:lstStyle/>
          <a:p>
            <a:endParaRPr/>
          </a:p>
        </p:txBody>
      </p:sp>
      <p:grpSp>
        <p:nvGrpSpPr>
          <p:cNvPr id="99" name="object 99"/>
          <p:cNvGrpSpPr/>
          <p:nvPr/>
        </p:nvGrpSpPr>
        <p:grpSpPr>
          <a:xfrm>
            <a:off x="2806961" y="4550644"/>
            <a:ext cx="441325" cy="184150"/>
            <a:chOff x="2806961" y="4550644"/>
            <a:chExt cx="441325" cy="184150"/>
          </a:xfrm>
        </p:grpSpPr>
        <p:pic>
          <p:nvPicPr>
            <p:cNvPr id="100" name="object 100"/>
            <p:cNvPicPr/>
            <p:nvPr/>
          </p:nvPicPr>
          <p:blipFill>
            <a:blip r:embed="rId52" cstate="print"/>
            <a:stretch>
              <a:fillRect/>
            </a:stretch>
          </p:blipFill>
          <p:spPr>
            <a:xfrm>
              <a:off x="2806961" y="4552497"/>
              <a:ext cx="111197" cy="181737"/>
            </a:xfrm>
            <a:prstGeom prst="rect">
              <a:avLst/>
            </a:prstGeom>
          </p:spPr>
        </p:pic>
        <p:pic>
          <p:nvPicPr>
            <p:cNvPr id="101" name="object 101"/>
            <p:cNvPicPr/>
            <p:nvPr/>
          </p:nvPicPr>
          <p:blipFill>
            <a:blip r:embed="rId53" cstate="print"/>
            <a:stretch>
              <a:fillRect/>
            </a:stretch>
          </p:blipFill>
          <p:spPr>
            <a:xfrm>
              <a:off x="2938566" y="4552497"/>
              <a:ext cx="114903" cy="176177"/>
            </a:xfrm>
            <a:prstGeom prst="rect">
              <a:avLst/>
            </a:prstGeom>
          </p:spPr>
        </p:pic>
        <p:sp>
          <p:nvSpPr>
            <p:cNvPr id="102" name="object 102"/>
            <p:cNvSpPr/>
            <p:nvPr/>
          </p:nvSpPr>
          <p:spPr>
            <a:xfrm>
              <a:off x="3079435" y="4702705"/>
              <a:ext cx="27940" cy="29845"/>
            </a:xfrm>
            <a:custGeom>
              <a:avLst/>
              <a:gdLst/>
              <a:ahLst/>
              <a:cxnLst/>
              <a:rect l="l" t="t" r="r" b="b"/>
              <a:pathLst>
                <a:path w="27939" h="29845">
                  <a:moveTo>
                    <a:pt x="22234" y="0"/>
                  </a:moveTo>
                  <a:lnTo>
                    <a:pt x="14823" y="0"/>
                  </a:lnTo>
                  <a:lnTo>
                    <a:pt x="5558" y="0"/>
                  </a:lnTo>
                  <a:lnTo>
                    <a:pt x="0" y="7412"/>
                  </a:lnTo>
                  <a:lnTo>
                    <a:pt x="0" y="22263"/>
                  </a:lnTo>
                  <a:lnTo>
                    <a:pt x="5558" y="29675"/>
                  </a:lnTo>
                  <a:lnTo>
                    <a:pt x="22234" y="29675"/>
                  </a:lnTo>
                  <a:lnTo>
                    <a:pt x="27793" y="22263"/>
                  </a:lnTo>
                  <a:lnTo>
                    <a:pt x="27793" y="7412"/>
                  </a:lnTo>
                  <a:lnTo>
                    <a:pt x="22234" y="0"/>
                  </a:lnTo>
                  <a:close/>
                </a:path>
              </a:pathLst>
            </a:custGeom>
            <a:solidFill>
              <a:srgbClr val="000000"/>
            </a:solidFill>
          </p:spPr>
          <p:txBody>
            <a:bodyPr wrap="square" lIns="0" tIns="0" rIns="0" bIns="0" rtlCol="0"/>
            <a:lstStyle/>
            <a:p>
              <a:endParaRPr/>
            </a:p>
          </p:txBody>
        </p:sp>
        <p:pic>
          <p:nvPicPr>
            <p:cNvPr id="103" name="object 103"/>
            <p:cNvPicPr/>
            <p:nvPr/>
          </p:nvPicPr>
          <p:blipFill>
            <a:blip r:embed="rId54" cstate="print"/>
            <a:stretch>
              <a:fillRect/>
            </a:stretch>
          </p:blipFill>
          <p:spPr>
            <a:xfrm>
              <a:off x="3135021" y="4550644"/>
              <a:ext cx="113075" cy="181737"/>
            </a:xfrm>
            <a:prstGeom prst="rect">
              <a:avLst/>
            </a:prstGeom>
          </p:spPr>
        </p:pic>
      </p:grpSp>
      <p:pic>
        <p:nvPicPr>
          <p:cNvPr id="104" name="object 104"/>
          <p:cNvPicPr/>
          <p:nvPr/>
        </p:nvPicPr>
        <p:blipFill>
          <a:blip r:embed="rId55" cstate="print"/>
          <a:stretch>
            <a:fillRect/>
          </a:stretch>
        </p:blipFill>
        <p:spPr>
          <a:xfrm>
            <a:off x="3552070" y="4548790"/>
            <a:ext cx="442889" cy="183590"/>
          </a:xfrm>
          <a:prstGeom prst="rect">
            <a:avLst/>
          </a:prstGeom>
        </p:spPr>
      </p:pic>
      <p:pic>
        <p:nvPicPr>
          <p:cNvPr id="105" name="object 105"/>
          <p:cNvPicPr/>
          <p:nvPr/>
        </p:nvPicPr>
        <p:blipFill>
          <a:blip r:embed="rId56" cstate="print"/>
          <a:stretch>
            <a:fillRect/>
          </a:stretch>
        </p:blipFill>
        <p:spPr>
          <a:xfrm>
            <a:off x="4330455" y="4552497"/>
            <a:ext cx="102032" cy="179884"/>
          </a:xfrm>
          <a:prstGeom prst="rect">
            <a:avLst/>
          </a:prstGeom>
        </p:spPr>
      </p:pic>
      <p:pic>
        <p:nvPicPr>
          <p:cNvPr id="106" name="object 106"/>
          <p:cNvPicPr/>
          <p:nvPr/>
        </p:nvPicPr>
        <p:blipFill>
          <a:blip r:embed="rId57" cstate="print"/>
          <a:stretch>
            <a:fillRect/>
          </a:stretch>
        </p:blipFill>
        <p:spPr>
          <a:xfrm>
            <a:off x="4476957" y="4552497"/>
            <a:ext cx="74115" cy="176177"/>
          </a:xfrm>
          <a:prstGeom prst="rect">
            <a:avLst/>
          </a:prstGeom>
        </p:spPr>
      </p:pic>
      <p:grpSp>
        <p:nvGrpSpPr>
          <p:cNvPr id="107" name="object 107"/>
          <p:cNvGrpSpPr/>
          <p:nvPr/>
        </p:nvGrpSpPr>
        <p:grpSpPr>
          <a:xfrm>
            <a:off x="4597518" y="4556203"/>
            <a:ext cx="163195" cy="176530"/>
            <a:chOff x="4597518" y="4556203"/>
            <a:chExt cx="163195" cy="176530"/>
          </a:xfrm>
        </p:grpSpPr>
        <p:sp>
          <p:nvSpPr>
            <p:cNvPr id="108" name="object 108"/>
            <p:cNvSpPr/>
            <p:nvPr/>
          </p:nvSpPr>
          <p:spPr>
            <a:xfrm>
              <a:off x="4597518" y="4702705"/>
              <a:ext cx="27940" cy="29845"/>
            </a:xfrm>
            <a:custGeom>
              <a:avLst/>
              <a:gdLst/>
              <a:ahLst/>
              <a:cxnLst/>
              <a:rect l="l" t="t" r="r" b="b"/>
              <a:pathLst>
                <a:path w="27939" h="29845">
                  <a:moveTo>
                    <a:pt x="22234" y="0"/>
                  </a:moveTo>
                  <a:lnTo>
                    <a:pt x="12846" y="0"/>
                  </a:lnTo>
                  <a:lnTo>
                    <a:pt x="5435" y="0"/>
                  </a:lnTo>
                  <a:lnTo>
                    <a:pt x="0" y="7412"/>
                  </a:lnTo>
                  <a:lnTo>
                    <a:pt x="0" y="22263"/>
                  </a:lnTo>
                  <a:lnTo>
                    <a:pt x="5435" y="29675"/>
                  </a:lnTo>
                  <a:lnTo>
                    <a:pt x="22234" y="29675"/>
                  </a:lnTo>
                  <a:lnTo>
                    <a:pt x="27669" y="22263"/>
                  </a:lnTo>
                  <a:lnTo>
                    <a:pt x="27669" y="7412"/>
                  </a:lnTo>
                  <a:lnTo>
                    <a:pt x="22234" y="0"/>
                  </a:lnTo>
                  <a:close/>
                </a:path>
              </a:pathLst>
            </a:custGeom>
            <a:solidFill>
              <a:srgbClr val="000000"/>
            </a:solidFill>
          </p:spPr>
          <p:txBody>
            <a:bodyPr wrap="square" lIns="0" tIns="0" rIns="0" bIns="0" rtlCol="0"/>
            <a:lstStyle/>
            <a:p>
              <a:endParaRPr/>
            </a:p>
          </p:txBody>
        </p:sp>
        <p:pic>
          <p:nvPicPr>
            <p:cNvPr id="109" name="object 109"/>
            <p:cNvPicPr/>
            <p:nvPr/>
          </p:nvPicPr>
          <p:blipFill>
            <a:blip r:embed="rId58" cstate="print"/>
            <a:stretch>
              <a:fillRect/>
            </a:stretch>
          </p:blipFill>
          <p:spPr>
            <a:xfrm>
              <a:off x="4649399" y="4556203"/>
              <a:ext cx="111173" cy="174324"/>
            </a:xfrm>
            <a:prstGeom prst="rect">
              <a:avLst/>
            </a:prstGeom>
          </p:spPr>
        </p:pic>
      </p:grpSp>
      <p:grpSp>
        <p:nvGrpSpPr>
          <p:cNvPr id="110" name="object 110"/>
          <p:cNvGrpSpPr/>
          <p:nvPr/>
        </p:nvGrpSpPr>
        <p:grpSpPr>
          <a:xfrm>
            <a:off x="5238618" y="4552497"/>
            <a:ext cx="430530" cy="180340"/>
            <a:chOff x="5238618" y="4552497"/>
            <a:chExt cx="430530" cy="180340"/>
          </a:xfrm>
        </p:grpSpPr>
        <p:pic>
          <p:nvPicPr>
            <p:cNvPr id="111" name="object 111"/>
            <p:cNvPicPr/>
            <p:nvPr/>
          </p:nvPicPr>
          <p:blipFill>
            <a:blip r:embed="rId59" cstate="print"/>
            <a:stretch>
              <a:fillRect/>
            </a:stretch>
          </p:blipFill>
          <p:spPr>
            <a:xfrm>
              <a:off x="5238618" y="4552497"/>
              <a:ext cx="102032" cy="179884"/>
            </a:xfrm>
            <a:prstGeom prst="rect">
              <a:avLst/>
            </a:prstGeom>
          </p:spPr>
        </p:pic>
        <p:pic>
          <p:nvPicPr>
            <p:cNvPr id="112" name="object 112"/>
            <p:cNvPicPr/>
            <p:nvPr/>
          </p:nvPicPr>
          <p:blipFill>
            <a:blip r:embed="rId60" cstate="print"/>
            <a:stretch>
              <a:fillRect/>
            </a:stretch>
          </p:blipFill>
          <p:spPr>
            <a:xfrm>
              <a:off x="5361155" y="4552497"/>
              <a:ext cx="118584" cy="179884"/>
            </a:xfrm>
            <a:prstGeom prst="rect">
              <a:avLst/>
            </a:prstGeom>
          </p:spPr>
        </p:pic>
        <p:sp>
          <p:nvSpPr>
            <p:cNvPr id="113" name="object 113"/>
            <p:cNvSpPr/>
            <p:nvPr/>
          </p:nvSpPr>
          <p:spPr>
            <a:xfrm>
              <a:off x="5503704" y="4702705"/>
              <a:ext cx="29845" cy="29845"/>
            </a:xfrm>
            <a:custGeom>
              <a:avLst/>
              <a:gdLst/>
              <a:ahLst/>
              <a:cxnLst/>
              <a:rect l="l" t="t" r="r" b="b"/>
              <a:pathLst>
                <a:path w="29845" h="29845">
                  <a:moveTo>
                    <a:pt x="22234" y="0"/>
                  </a:moveTo>
                  <a:lnTo>
                    <a:pt x="14823" y="0"/>
                  </a:lnTo>
                  <a:lnTo>
                    <a:pt x="7411" y="0"/>
                  </a:lnTo>
                  <a:lnTo>
                    <a:pt x="0" y="7412"/>
                  </a:lnTo>
                  <a:lnTo>
                    <a:pt x="0" y="22263"/>
                  </a:lnTo>
                  <a:lnTo>
                    <a:pt x="7411" y="29675"/>
                  </a:lnTo>
                  <a:lnTo>
                    <a:pt x="22234" y="29675"/>
                  </a:lnTo>
                  <a:lnTo>
                    <a:pt x="29646" y="22263"/>
                  </a:lnTo>
                  <a:lnTo>
                    <a:pt x="29646" y="7412"/>
                  </a:lnTo>
                  <a:lnTo>
                    <a:pt x="22234" y="0"/>
                  </a:lnTo>
                  <a:close/>
                </a:path>
              </a:pathLst>
            </a:custGeom>
            <a:solidFill>
              <a:srgbClr val="000000"/>
            </a:solidFill>
          </p:spPr>
          <p:txBody>
            <a:bodyPr wrap="square" lIns="0" tIns="0" rIns="0" bIns="0" rtlCol="0"/>
            <a:lstStyle/>
            <a:p>
              <a:endParaRPr/>
            </a:p>
          </p:txBody>
        </p:sp>
        <p:pic>
          <p:nvPicPr>
            <p:cNvPr id="114" name="object 114"/>
            <p:cNvPicPr/>
            <p:nvPr/>
          </p:nvPicPr>
          <p:blipFill>
            <a:blip r:embed="rId61" cstate="print"/>
            <a:stretch>
              <a:fillRect/>
            </a:stretch>
          </p:blipFill>
          <p:spPr>
            <a:xfrm>
              <a:off x="5555585" y="4556203"/>
              <a:ext cx="113149" cy="174324"/>
            </a:xfrm>
            <a:prstGeom prst="rect">
              <a:avLst/>
            </a:prstGeom>
          </p:spPr>
        </p:pic>
      </p:grpSp>
      <p:grpSp>
        <p:nvGrpSpPr>
          <p:cNvPr id="115" name="object 115"/>
          <p:cNvGrpSpPr/>
          <p:nvPr/>
        </p:nvGrpSpPr>
        <p:grpSpPr>
          <a:xfrm>
            <a:off x="1693030" y="4877030"/>
            <a:ext cx="747395" cy="182245"/>
            <a:chOff x="1693030" y="4877030"/>
            <a:chExt cx="747395" cy="182245"/>
          </a:xfrm>
        </p:grpSpPr>
        <p:pic>
          <p:nvPicPr>
            <p:cNvPr id="116" name="object 116"/>
            <p:cNvPicPr/>
            <p:nvPr/>
          </p:nvPicPr>
          <p:blipFill>
            <a:blip r:embed="rId62" cstate="print"/>
            <a:stretch>
              <a:fillRect/>
            </a:stretch>
          </p:blipFill>
          <p:spPr>
            <a:xfrm>
              <a:off x="1693030" y="4877030"/>
              <a:ext cx="313236" cy="181712"/>
            </a:xfrm>
            <a:prstGeom prst="rect">
              <a:avLst/>
            </a:prstGeom>
          </p:spPr>
        </p:pic>
        <p:pic>
          <p:nvPicPr>
            <p:cNvPr id="117" name="object 117"/>
            <p:cNvPicPr/>
            <p:nvPr/>
          </p:nvPicPr>
          <p:blipFill>
            <a:blip r:embed="rId63" cstate="print"/>
            <a:stretch>
              <a:fillRect/>
            </a:stretch>
          </p:blipFill>
          <p:spPr>
            <a:xfrm>
              <a:off x="2026648" y="4880736"/>
              <a:ext cx="413317" cy="176153"/>
            </a:xfrm>
            <a:prstGeom prst="rect">
              <a:avLst/>
            </a:prstGeom>
          </p:spPr>
        </p:pic>
      </p:grpSp>
      <p:grpSp>
        <p:nvGrpSpPr>
          <p:cNvPr id="118" name="object 118"/>
          <p:cNvGrpSpPr/>
          <p:nvPr/>
        </p:nvGrpSpPr>
        <p:grpSpPr>
          <a:xfrm>
            <a:off x="2806961" y="4875177"/>
            <a:ext cx="434340" cy="185420"/>
            <a:chOff x="2806961" y="4875177"/>
            <a:chExt cx="434340" cy="185420"/>
          </a:xfrm>
        </p:grpSpPr>
        <p:pic>
          <p:nvPicPr>
            <p:cNvPr id="119" name="object 119"/>
            <p:cNvPicPr/>
            <p:nvPr/>
          </p:nvPicPr>
          <p:blipFill>
            <a:blip r:embed="rId64" cstate="print"/>
            <a:stretch>
              <a:fillRect/>
            </a:stretch>
          </p:blipFill>
          <p:spPr>
            <a:xfrm>
              <a:off x="2806961" y="4877030"/>
              <a:ext cx="246508" cy="183565"/>
            </a:xfrm>
            <a:prstGeom prst="rect">
              <a:avLst/>
            </a:prstGeom>
          </p:spPr>
        </p:pic>
        <p:sp>
          <p:nvSpPr>
            <p:cNvPr id="120" name="object 120"/>
            <p:cNvSpPr/>
            <p:nvPr/>
          </p:nvSpPr>
          <p:spPr>
            <a:xfrm>
              <a:off x="3079435" y="5029091"/>
              <a:ext cx="27940" cy="27940"/>
            </a:xfrm>
            <a:custGeom>
              <a:avLst/>
              <a:gdLst/>
              <a:ahLst/>
              <a:cxnLst/>
              <a:rect l="l" t="t" r="r" b="b"/>
              <a:pathLst>
                <a:path w="27939" h="27939">
                  <a:moveTo>
                    <a:pt x="22234" y="0"/>
                  </a:moveTo>
                  <a:lnTo>
                    <a:pt x="14823" y="0"/>
                  </a:lnTo>
                  <a:lnTo>
                    <a:pt x="5558" y="0"/>
                  </a:lnTo>
                  <a:lnTo>
                    <a:pt x="0" y="5559"/>
                  </a:lnTo>
                  <a:lnTo>
                    <a:pt x="0" y="22238"/>
                  </a:lnTo>
                  <a:lnTo>
                    <a:pt x="5558" y="27798"/>
                  </a:lnTo>
                  <a:lnTo>
                    <a:pt x="22234" y="27798"/>
                  </a:lnTo>
                  <a:lnTo>
                    <a:pt x="27793" y="22238"/>
                  </a:lnTo>
                  <a:lnTo>
                    <a:pt x="27793" y="5559"/>
                  </a:lnTo>
                  <a:lnTo>
                    <a:pt x="22234" y="0"/>
                  </a:lnTo>
                  <a:close/>
                </a:path>
              </a:pathLst>
            </a:custGeom>
            <a:solidFill>
              <a:srgbClr val="000000"/>
            </a:solidFill>
          </p:spPr>
          <p:txBody>
            <a:bodyPr wrap="square" lIns="0" tIns="0" rIns="0" bIns="0" rtlCol="0"/>
            <a:lstStyle/>
            <a:p>
              <a:endParaRPr/>
            </a:p>
          </p:txBody>
        </p:sp>
        <p:pic>
          <p:nvPicPr>
            <p:cNvPr id="121" name="object 121"/>
            <p:cNvPicPr/>
            <p:nvPr/>
          </p:nvPicPr>
          <p:blipFill>
            <a:blip r:embed="rId65" cstate="print"/>
            <a:stretch>
              <a:fillRect/>
            </a:stretch>
          </p:blipFill>
          <p:spPr>
            <a:xfrm>
              <a:off x="3135021" y="4875177"/>
              <a:ext cx="105664" cy="183565"/>
            </a:xfrm>
            <a:prstGeom prst="rect">
              <a:avLst/>
            </a:prstGeom>
          </p:spPr>
        </p:pic>
      </p:grpSp>
      <p:grpSp>
        <p:nvGrpSpPr>
          <p:cNvPr id="122" name="object 122"/>
          <p:cNvGrpSpPr/>
          <p:nvPr/>
        </p:nvGrpSpPr>
        <p:grpSpPr>
          <a:xfrm>
            <a:off x="3559481" y="4875177"/>
            <a:ext cx="430530" cy="184150"/>
            <a:chOff x="3559481" y="4875177"/>
            <a:chExt cx="430530" cy="184150"/>
          </a:xfrm>
        </p:grpSpPr>
        <p:pic>
          <p:nvPicPr>
            <p:cNvPr id="123" name="object 123"/>
            <p:cNvPicPr/>
            <p:nvPr/>
          </p:nvPicPr>
          <p:blipFill>
            <a:blip r:embed="rId66" cstate="print"/>
            <a:stretch>
              <a:fillRect/>
            </a:stretch>
          </p:blipFill>
          <p:spPr>
            <a:xfrm>
              <a:off x="3559481" y="4877030"/>
              <a:ext cx="100080" cy="181712"/>
            </a:xfrm>
            <a:prstGeom prst="rect">
              <a:avLst/>
            </a:prstGeom>
          </p:spPr>
        </p:pic>
        <p:pic>
          <p:nvPicPr>
            <p:cNvPr id="124" name="object 124"/>
            <p:cNvPicPr/>
            <p:nvPr/>
          </p:nvPicPr>
          <p:blipFill>
            <a:blip r:embed="rId67" cstate="print"/>
            <a:stretch>
              <a:fillRect/>
            </a:stretch>
          </p:blipFill>
          <p:spPr>
            <a:xfrm>
              <a:off x="3683649" y="4875177"/>
              <a:ext cx="105664" cy="183565"/>
            </a:xfrm>
            <a:prstGeom prst="rect">
              <a:avLst/>
            </a:prstGeom>
          </p:spPr>
        </p:pic>
        <p:sp>
          <p:nvSpPr>
            <p:cNvPr id="125" name="object 125"/>
            <p:cNvSpPr/>
            <p:nvPr/>
          </p:nvSpPr>
          <p:spPr>
            <a:xfrm>
              <a:off x="3824518" y="5029091"/>
              <a:ext cx="27940" cy="27940"/>
            </a:xfrm>
            <a:custGeom>
              <a:avLst/>
              <a:gdLst/>
              <a:ahLst/>
              <a:cxnLst/>
              <a:rect l="l" t="t" r="r" b="b"/>
              <a:pathLst>
                <a:path w="27939" h="27939">
                  <a:moveTo>
                    <a:pt x="22234" y="0"/>
                  </a:moveTo>
                  <a:lnTo>
                    <a:pt x="14823" y="0"/>
                  </a:lnTo>
                  <a:lnTo>
                    <a:pt x="5558" y="0"/>
                  </a:lnTo>
                  <a:lnTo>
                    <a:pt x="0" y="5559"/>
                  </a:lnTo>
                  <a:lnTo>
                    <a:pt x="0" y="22238"/>
                  </a:lnTo>
                  <a:lnTo>
                    <a:pt x="5558" y="27798"/>
                  </a:lnTo>
                  <a:lnTo>
                    <a:pt x="22234" y="27798"/>
                  </a:lnTo>
                  <a:lnTo>
                    <a:pt x="27793" y="22238"/>
                  </a:lnTo>
                  <a:lnTo>
                    <a:pt x="27793" y="5559"/>
                  </a:lnTo>
                  <a:lnTo>
                    <a:pt x="22234" y="0"/>
                  </a:lnTo>
                  <a:close/>
                </a:path>
              </a:pathLst>
            </a:custGeom>
            <a:solidFill>
              <a:srgbClr val="000000"/>
            </a:solidFill>
          </p:spPr>
          <p:txBody>
            <a:bodyPr wrap="square" lIns="0" tIns="0" rIns="0" bIns="0" rtlCol="0"/>
            <a:lstStyle/>
            <a:p>
              <a:endParaRPr/>
            </a:p>
          </p:txBody>
        </p:sp>
        <p:pic>
          <p:nvPicPr>
            <p:cNvPr id="126" name="object 126"/>
            <p:cNvPicPr/>
            <p:nvPr/>
          </p:nvPicPr>
          <p:blipFill>
            <a:blip r:embed="rId68" cstate="print"/>
            <a:stretch>
              <a:fillRect/>
            </a:stretch>
          </p:blipFill>
          <p:spPr>
            <a:xfrm>
              <a:off x="3876374" y="4880736"/>
              <a:ext cx="113149" cy="176153"/>
            </a:xfrm>
            <a:prstGeom prst="rect">
              <a:avLst/>
            </a:prstGeom>
          </p:spPr>
        </p:pic>
      </p:grpSp>
      <p:grpSp>
        <p:nvGrpSpPr>
          <p:cNvPr id="127" name="object 127"/>
          <p:cNvGrpSpPr/>
          <p:nvPr/>
        </p:nvGrpSpPr>
        <p:grpSpPr>
          <a:xfrm>
            <a:off x="4321314" y="4877030"/>
            <a:ext cx="439420" cy="182245"/>
            <a:chOff x="4321314" y="4877030"/>
            <a:chExt cx="439420" cy="182245"/>
          </a:xfrm>
        </p:grpSpPr>
        <p:pic>
          <p:nvPicPr>
            <p:cNvPr id="128" name="object 128"/>
            <p:cNvPicPr/>
            <p:nvPr/>
          </p:nvPicPr>
          <p:blipFill>
            <a:blip r:embed="rId69" cstate="print"/>
            <a:stretch>
              <a:fillRect/>
            </a:stretch>
          </p:blipFill>
          <p:spPr>
            <a:xfrm>
              <a:off x="4321314" y="4880736"/>
              <a:ext cx="112902" cy="176153"/>
            </a:xfrm>
            <a:prstGeom prst="rect">
              <a:avLst/>
            </a:prstGeom>
          </p:spPr>
        </p:pic>
        <p:pic>
          <p:nvPicPr>
            <p:cNvPr id="129" name="object 129"/>
            <p:cNvPicPr/>
            <p:nvPr/>
          </p:nvPicPr>
          <p:blipFill>
            <a:blip r:embed="rId70" cstate="print"/>
            <a:stretch>
              <a:fillRect/>
            </a:stretch>
          </p:blipFill>
          <p:spPr>
            <a:xfrm>
              <a:off x="4462134" y="4877030"/>
              <a:ext cx="102032" cy="181712"/>
            </a:xfrm>
            <a:prstGeom prst="rect">
              <a:avLst/>
            </a:prstGeom>
          </p:spPr>
        </p:pic>
        <p:sp>
          <p:nvSpPr>
            <p:cNvPr id="130" name="object 130"/>
            <p:cNvSpPr/>
            <p:nvPr/>
          </p:nvSpPr>
          <p:spPr>
            <a:xfrm>
              <a:off x="4597518" y="5029091"/>
              <a:ext cx="27940" cy="27940"/>
            </a:xfrm>
            <a:custGeom>
              <a:avLst/>
              <a:gdLst/>
              <a:ahLst/>
              <a:cxnLst/>
              <a:rect l="l" t="t" r="r" b="b"/>
              <a:pathLst>
                <a:path w="27939" h="27939">
                  <a:moveTo>
                    <a:pt x="22234" y="0"/>
                  </a:moveTo>
                  <a:lnTo>
                    <a:pt x="12846" y="0"/>
                  </a:lnTo>
                  <a:lnTo>
                    <a:pt x="5435" y="0"/>
                  </a:lnTo>
                  <a:lnTo>
                    <a:pt x="0" y="5559"/>
                  </a:lnTo>
                  <a:lnTo>
                    <a:pt x="0" y="22238"/>
                  </a:lnTo>
                  <a:lnTo>
                    <a:pt x="5435" y="27798"/>
                  </a:lnTo>
                  <a:lnTo>
                    <a:pt x="22234" y="27798"/>
                  </a:lnTo>
                  <a:lnTo>
                    <a:pt x="27669" y="22238"/>
                  </a:lnTo>
                  <a:lnTo>
                    <a:pt x="27669" y="5559"/>
                  </a:lnTo>
                  <a:lnTo>
                    <a:pt x="22234" y="0"/>
                  </a:lnTo>
                  <a:close/>
                </a:path>
              </a:pathLst>
            </a:custGeom>
            <a:solidFill>
              <a:srgbClr val="000000"/>
            </a:solidFill>
          </p:spPr>
          <p:txBody>
            <a:bodyPr wrap="square" lIns="0" tIns="0" rIns="0" bIns="0" rtlCol="0"/>
            <a:lstStyle/>
            <a:p>
              <a:endParaRPr/>
            </a:p>
          </p:txBody>
        </p:sp>
        <p:pic>
          <p:nvPicPr>
            <p:cNvPr id="131" name="object 131"/>
            <p:cNvPicPr/>
            <p:nvPr/>
          </p:nvPicPr>
          <p:blipFill>
            <a:blip r:embed="rId71" cstate="print"/>
            <a:stretch>
              <a:fillRect/>
            </a:stretch>
          </p:blipFill>
          <p:spPr>
            <a:xfrm>
              <a:off x="4649399" y="4880736"/>
              <a:ext cx="111173" cy="176153"/>
            </a:xfrm>
            <a:prstGeom prst="rect">
              <a:avLst/>
            </a:prstGeom>
          </p:spPr>
        </p:pic>
      </p:grpSp>
      <p:grpSp>
        <p:nvGrpSpPr>
          <p:cNvPr id="132" name="object 132"/>
          <p:cNvGrpSpPr/>
          <p:nvPr/>
        </p:nvGrpSpPr>
        <p:grpSpPr>
          <a:xfrm>
            <a:off x="5229477" y="4877030"/>
            <a:ext cx="439420" cy="180340"/>
            <a:chOff x="5229477" y="4877030"/>
            <a:chExt cx="439420" cy="180340"/>
          </a:xfrm>
        </p:grpSpPr>
        <p:pic>
          <p:nvPicPr>
            <p:cNvPr id="133" name="object 133"/>
            <p:cNvPicPr/>
            <p:nvPr/>
          </p:nvPicPr>
          <p:blipFill>
            <a:blip r:embed="rId72" cstate="print"/>
            <a:stretch>
              <a:fillRect/>
            </a:stretch>
          </p:blipFill>
          <p:spPr>
            <a:xfrm>
              <a:off x="5229477" y="4877030"/>
              <a:ext cx="248286" cy="179859"/>
            </a:xfrm>
            <a:prstGeom prst="rect">
              <a:avLst/>
            </a:prstGeom>
          </p:spPr>
        </p:pic>
        <p:sp>
          <p:nvSpPr>
            <p:cNvPr id="134" name="object 134"/>
            <p:cNvSpPr/>
            <p:nvPr/>
          </p:nvSpPr>
          <p:spPr>
            <a:xfrm>
              <a:off x="5503704" y="5029091"/>
              <a:ext cx="29845" cy="27940"/>
            </a:xfrm>
            <a:custGeom>
              <a:avLst/>
              <a:gdLst/>
              <a:ahLst/>
              <a:cxnLst/>
              <a:rect l="l" t="t" r="r" b="b"/>
              <a:pathLst>
                <a:path w="29845" h="27939">
                  <a:moveTo>
                    <a:pt x="22234" y="0"/>
                  </a:moveTo>
                  <a:lnTo>
                    <a:pt x="14823" y="0"/>
                  </a:lnTo>
                  <a:lnTo>
                    <a:pt x="7411" y="0"/>
                  </a:lnTo>
                  <a:lnTo>
                    <a:pt x="0" y="5559"/>
                  </a:lnTo>
                  <a:lnTo>
                    <a:pt x="0" y="22238"/>
                  </a:lnTo>
                  <a:lnTo>
                    <a:pt x="7411" y="27798"/>
                  </a:lnTo>
                  <a:lnTo>
                    <a:pt x="22234" y="27798"/>
                  </a:lnTo>
                  <a:lnTo>
                    <a:pt x="29646" y="22238"/>
                  </a:lnTo>
                  <a:lnTo>
                    <a:pt x="29646" y="5559"/>
                  </a:lnTo>
                  <a:lnTo>
                    <a:pt x="22234" y="0"/>
                  </a:lnTo>
                  <a:close/>
                </a:path>
              </a:pathLst>
            </a:custGeom>
            <a:solidFill>
              <a:srgbClr val="000000"/>
            </a:solidFill>
          </p:spPr>
          <p:txBody>
            <a:bodyPr wrap="square" lIns="0" tIns="0" rIns="0" bIns="0" rtlCol="0"/>
            <a:lstStyle/>
            <a:p>
              <a:endParaRPr/>
            </a:p>
          </p:txBody>
        </p:sp>
        <p:pic>
          <p:nvPicPr>
            <p:cNvPr id="135" name="object 135"/>
            <p:cNvPicPr/>
            <p:nvPr/>
          </p:nvPicPr>
          <p:blipFill>
            <a:blip r:embed="rId73" cstate="print"/>
            <a:stretch>
              <a:fillRect/>
            </a:stretch>
          </p:blipFill>
          <p:spPr>
            <a:xfrm>
              <a:off x="5555585" y="4880736"/>
              <a:ext cx="113149" cy="176153"/>
            </a:xfrm>
            <a:prstGeom prst="rect">
              <a:avLst/>
            </a:prstGeom>
          </p:spPr>
        </p:pic>
      </p:grpSp>
      <p:pic>
        <p:nvPicPr>
          <p:cNvPr id="136" name="object 136"/>
          <p:cNvPicPr/>
          <p:nvPr/>
        </p:nvPicPr>
        <p:blipFill>
          <a:blip r:embed="rId74" cstate="print"/>
          <a:stretch>
            <a:fillRect/>
          </a:stretch>
        </p:blipFill>
        <p:spPr>
          <a:xfrm>
            <a:off x="1863545" y="5203391"/>
            <a:ext cx="409611" cy="179884"/>
          </a:xfrm>
          <a:prstGeom prst="rect">
            <a:avLst/>
          </a:prstGeom>
        </p:spPr>
      </p:pic>
      <p:grpSp>
        <p:nvGrpSpPr>
          <p:cNvPr id="137" name="object 137"/>
          <p:cNvGrpSpPr/>
          <p:nvPr/>
        </p:nvGrpSpPr>
        <p:grpSpPr>
          <a:xfrm>
            <a:off x="2806961" y="5203391"/>
            <a:ext cx="443230" cy="182245"/>
            <a:chOff x="2806961" y="5203391"/>
            <a:chExt cx="443230" cy="182245"/>
          </a:xfrm>
        </p:grpSpPr>
        <p:pic>
          <p:nvPicPr>
            <p:cNvPr id="138" name="object 138"/>
            <p:cNvPicPr/>
            <p:nvPr/>
          </p:nvPicPr>
          <p:blipFill>
            <a:blip r:embed="rId75" cstate="print"/>
            <a:stretch>
              <a:fillRect/>
            </a:stretch>
          </p:blipFill>
          <p:spPr>
            <a:xfrm>
              <a:off x="2806961" y="5203391"/>
              <a:ext cx="111197" cy="181737"/>
            </a:xfrm>
            <a:prstGeom prst="rect">
              <a:avLst/>
            </a:prstGeom>
          </p:spPr>
        </p:pic>
        <p:pic>
          <p:nvPicPr>
            <p:cNvPr id="139" name="object 139"/>
            <p:cNvPicPr/>
            <p:nvPr/>
          </p:nvPicPr>
          <p:blipFill>
            <a:blip r:embed="rId76" cstate="print"/>
            <a:stretch>
              <a:fillRect/>
            </a:stretch>
          </p:blipFill>
          <p:spPr>
            <a:xfrm>
              <a:off x="2938566" y="5203391"/>
              <a:ext cx="114903" cy="176177"/>
            </a:xfrm>
            <a:prstGeom prst="rect">
              <a:avLst/>
            </a:prstGeom>
          </p:spPr>
        </p:pic>
        <p:sp>
          <p:nvSpPr>
            <p:cNvPr id="140" name="object 140"/>
            <p:cNvSpPr/>
            <p:nvPr/>
          </p:nvSpPr>
          <p:spPr>
            <a:xfrm>
              <a:off x="3079435" y="5353600"/>
              <a:ext cx="27940" cy="29845"/>
            </a:xfrm>
            <a:custGeom>
              <a:avLst/>
              <a:gdLst/>
              <a:ahLst/>
              <a:cxnLst/>
              <a:rect l="l" t="t" r="r" b="b"/>
              <a:pathLst>
                <a:path w="27939" h="29845">
                  <a:moveTo>
                    <a:pt x="22234" y="0"/>
                  </a:moveTo>
                  <a:lnTo>
                    <a:pt x="14823" y="0"/>
                  </a:lnTo>
                  <a:lnTo>
                    <a:pt x="5558" y="0"/>
                  </a:lnTo>
                  <a:lnTo>
                    <a:pt x="0" y="7412"/>
                  </a:lnTo>
                  <a:lnTo>
                    <a:pt x="0" y="22263"/>
                  </a:lnTo>
                  <a:lnTo>
                    <a:pt x="5558" y="29675"/>
                  </a:lnTo>
                  <a:lnTo>
                    <a:pt x="22234" y="29675"/>
                  </a:lnTo>
                  <a:lnTo>
                    <a:pt x="27793" y="22263"/>
                  </a:lnTo>
                  <a:lnTo>
                    <a:pt x="27793" y="7412"/>
                  </a:lnTo>
                  <a:lnTo>
                    <a:pt x="22234" y="0"/>
                  </a:lnTo>
                  <a:close/>
                </a:path>
              </a:pathLst>
            </a:custGeom>
            <a:solidFill>
              <a:srgbClr val="000000"/>
            </a:solidFill>
          </p:spPr>
          <p:txBody>
            <a:bodyPr wrap="square" lIns="0" tIns="0" rIns="0" bIns="0" rtlCol="0"/>
            <a:lstStyle/>
            <a:p>
              <a:endParaRPr/>
            </a:p>
          </p:txBody>
        </p:sp>
        <p:pic>
          <p:nvPicPr>
            <p:cNvPr id="141" name="object 141"/>
            <p:cNvPicPr/>
            <p:nvPr/>
          </p:nvPicPr>
          <p:blipFill>
            <a:blip r:embed="rId77" cstate="print"/>
            <a:stretch>
              <a:fillRect/>
            </a:stretch>
          </p:blipFill>
          <p:spPr>
            <a:xfrm>
              <a:off x="3133169" y="5203391"/>
              <a:ext cx="116781" cy="176177"/>
            </a:xfrm>
            <a:prstGeom prst="rect">
              <a:avLst/>
            </a:prstGeom>
          </p:spPr>
        </p:pic>
      </p:grpSp>
      <p:grpSp>
        <p:nvGrpSpPr>
          <p:cNvPr id="142" name="object 142"/>
          <p:cNvGrpSpPr/>
          <p:nvPr/>
        </p:nvGrpSpPr>
        <p:grpSpPr>
          <a:xfrm>
            <a:off x="3559481" y="5203391"/>
            <a:ext cx="435609" cy="180340"/>
            <a:chOff x="3559481" y="5203391"/>
            <a:chExt cx="435609" cy="180340"/>
          </a:xfrm>
        </p:grpSpPr>
        <p:pic>
          <p:nvPicPr>
            <p:cNvPr id="143" name="object 143"/>
            <p:cNvPicPr/>
            <p:nvPr/>
          </p:nvPicPr>
          <p:blipFill>
            <a:blip r:embed="rId78" cstate="print"/>
            <a:stretch>
              <a:fillRect/>
            </a:stretch>
          </p:blipFill>
          <p:spPr>
            <a:xfrm>
              <a:off x="3559481" y="5203391"/>
              <a:ext cx="100080" cy="179884"/>
            </a:xfrm>
            <a:prstGeom prst="rect">
              <a:avLst/>
            </a:prstGeom>
          </p:spPr>
        </p:pic>
        <p:pic>
          <p:nvPicPr>
            <p:cNvPr id="144" name="object 144"/>
            <p:cNvPicPr/>
            <p:nvPr/>
          </p:nvPicPr>
          <p:blipFill>
            <a:blip r:embed="rId79" cstate="print"/>
            <a:stretch>
              <a:fillRect/>
            </a:stretch>
          </p:blipFill>
          <p:spPr>
            <a:xfrm>
              <a:off x="3679944" y="5207098"/>
              <a:ext cx="113075" cy="174324"/>
            </a:xfrm>
            <a:prstGeom prst="rect">
              <a:avLst/>
            </a:prstGeom>
          </p:spPr>
        </p:pic>
        <p:sp>
          <p:nvSpPr>
            <p:cNvPr id="145" name="object 145"/>
            <p:cNvSpPr/>
            <p:nvPr/>
          </p:nvSpPr>
          <p:spPr>
            <a:xfrm>
              <a:off x="3824518" y="5353599"/>
              <a:ext cx="27940" cy="29845"/>
            </a:xfrm>
            <a:custGeom>
              <a:avLst/>
              <a:gdLst/>
              <a:ahLst/>
              <a:cxnLst/>
              <a:rect l="l" t="t" r="r" b="b"/>
              <a:pathLst>
                <a:path w="27939" h="29845">
                  <a:moveTo>
                    <a:pt x="22234" y="0"/>
                  </a:moveTo>
                  <a:lnTo>
                    <a:pt x="14823" y="0"/>
                  </a:lnTo>
                  <a:lnTo>
                    <a:pt x="5558" y="0"/>
                  </a:lnTo>
                  <a:lnTo>
                    <a:pt x="0" y="7412"/>
                  </a:lnTo>
                  <a:lnTo>
                    <a:pt x="0" y="22263"/>
                  </a:lnTo>
                  <a:lnTo>
                    <a:pt x="5558" y="29675"/>
                  </a:lnTo>
                  <a:lnTo>
                    <a:pt x="22234" y="29675"/>
                  </a:lnTo>
                  <a:lnTo>
                    <a:pt x="27793" y="22263"/>
                  </a:lnTo>
                  <a:lnTo>
                    <a:pt x="27793" y="7412"/>
                  </a:lnTo>
                  <a:lnTo>
                    <a:pt x="22234" y="0"/>
                  </a:lnTo>
                  <a:close/>
                </a:path>
              </a:pathLst>
            </a:custGeom>
            <a:solidFill>
              <a:srgbClr val="000000"/>
            </a:solidFill>
          </p:spPr>
          <p:txBody>
            <a:bodyPr wrap="square" lIns="0" tIns="0" rIns="0" bIns="0" rtlCol="0"/>
            <a:lstStyle/>
            <a:p>
              <a:endParaRPr/>
            </a:p>
          </p:txBody>
        </p:sp>
        <p:pic>
          <p:nvPicPr>
            <p:cNvPr id="146" name="object 146"/>
            <p:cNvPicPr/>
            <p:nvPr/>
          </p:nvPicPr>
          <p:blipFill>
            <a:blip r:embed="rId80" cstate="print"/>
            <a:stretch>
              <a:fillRect/>
            </a:stretch>
          </p:blipFill>
          <p:spPr>
            <a:xfrm>
              <a:off x="3874645" y="5203391"/>
              <a:ext cx="120314" cy="176177"/>
            </a:xfrm>
            <a:prstGeom prst="rect">
              <a:avLst/>
            </a:prstGeom>
          </p:spPr>
        </p:pic>
      </p:grpSp>
      <p:pic>
        <p:nvPicPr>
          <p:cNvPr id="147" name="object 147"/>
          <p:cNvPicPr/>
          <p:nvPr/>
        </p:nvPicPr>
        <p:blipFill>
          <a:blip r:embed="rId81" cstate="print"/>
          <a:stretch>
            <a:fillRect/>
          </a:stretch>
        </p:blipFill>
        <p:spPr>
          <a:xfrm>
            <a:off x="4330455" y="5203391"/>
            <a:ext cx="102032" cy="179884"/>
          </a:xfrm>
          <a:prstGeom prst="rect">
            <a:avLst/>
          </a:prstGeom>
        </p:spPr>
      </p:pic>
      <p:pic>
        <p:nvPicPr>
          <p:cNvPr id="148" name="object 148"/>
          <p:cNvPicPr/>
          <p:nvPr/>
        </p:nvPicPr>
        <p:blipFill>
          <a:blip r:embed="rId82" cstate="print"/>
          <a:stretch>
            <a:fillRect/>
          </a:stretch>
        </p:blipFill>
        <p:spPr>
          <a:xfrm>
            <a:off x="4476957" y="5203391"/>
            <a:ext cx="74115" cy="176177"/>
          </a:xfrm>
          <a:prstGeom prst="rect">
            <a:avLst/>
          </a:prstGeom>
        </p:spPr>
      </p:pic>
      <p:grpSp>
        <p:nvGrpSpPr>
          <p:cNvPr id="149" name="object 149"/>
          <p:cNvGrpSpPr/>
          <p:nvPr/>
        </p:nvGrpSpPr>
        <p:grpSpPr>
          <a:xfrm>
            <a:off x="4597518" y="5207098"/>
            <a:ext cx="163195" cy="176530"/>
            <a:chOff x="4597518" y="5207098"/>
            <a:chExt cx="163195" cy="176530"/>
          </a:xfrm>
        </p:grpSpPr>
        <p:sp>
          <p:nvSpPr>
            <p:cNvPr id="150" name="object 150"/>
            <p:cNvSpPr/>
            <p:nvPr/>
          </p:nvSpPr>
          <p:spPr>
            <a:xfrm>
              <a:off x="4597518" y="5353599"/>
              <a:ext cx="27940" cy="29845"/>
            </a:xfrm>
            <a:custGeom>
              <a:avLst/>
              <a:gdLst/>
              <a:ahLst/>
              <a:cxnLst/>
              <a:rect l="l" t="t" r="r" b="b"/>
              <a:pathLst>
                <a:path w="27939" h="29845">
                  <a:moveTo>
                    <a:pt x="22234" y="0"/>
                  </a:moveTo>
                  <a:lnTo>
                    <a:pt x="12846" y="0"/>
                  </a:lnTo>
                  <a:lnTo>
                    <a:pt x="5435" y="0"/>
                  </a:lnTo>
                  <a:lnTo>
                    <a:pt x="0" y="7412"/>
                  </a:lnTo>
                  <a:lnTo>
                    <a:pt x="0" y="22263"/>
                  </a:lnTo>
                  <a:lnTo>
                    <a:pt x="5435" y="29675"/>
                  </a:lnTo>
                  <a:lnTo>
                    <a:pt x="22234" y="29675"/>
                  </a:lnTo>
                  <a:lnTo>
                    <a:pt x="27669" y="22263"/>
                  </a:lnTo>
                  <a:lnTo>
                    <a:pt x="27669" y="7412"/>
                  </a:lnTo>
                  <a:lnTo>
                    <a:pt x="22234" y="0"/>
                  </a:lnTo>
                  <a:close/>
                </a:path>
              </a:pathLst>
            </a:custGeom>
            <a:solidFill>
              <a:srgbClr val="000000"/>
            </a:solidFill>
          </p:spPr>
          <p:txBody>
            <a:bodyPr wrap="square" lIns="0" tIns="0" rIns="0" bIns="0" rtlCol="0"/>
            <a:lstStyle/>
            <a:p>
              <a:endParaRPr/>
            </a:p>
          </p:txBody>
        </p:sp>
        <p:pic>
          <p:nvPicPr>
            <p:cNvPr id="151" name="object 151"/>
            <p:cNvPicPr/>
            <p:nvPr/>
          </p:nvPicPr>
          <p:blipFill>
            <a:blip r:embed="rId83" cstate="print"/>
            <a:stretch>
              <a:fillRect/>
            </a:stretch>
          </p:blipFill>
          <p:spPr>
            <a:xfrm>
              <a:off x="4649399" y="5207098"/>
              <a:ext cx="111173" cy="174324"/>
            </a:xfrm>
            <a:prstGeom prst="rect">
              <a:avLst/>
            </a:prstGeom>
          </p:spPr>
        </p:pic>
      </p:grpSp>
      <p:grpSp>
        <p:nvGrpSpPr>
          <p:cNvPr id="152" name="object 152"/>
          <p:cNvGrpSpPr/>
          <p:nvPr/>
        </p:nvGrpSpPr>
        <p:grpSpPr>
          <a:xfrm>
            <a:off x="5238618" y="5203391"/>
            <a:ext cx="438150" cy="180340"/>
            <a:chOff x="5238618" y="5203391"/>
            <a:chExt cx="438150" cy="180340"/>
          </a:xfrm>
        </p:grpSpPr>
        <p:pic>
          <p:nvPicPr>
            <p:cNvPr id="153" name="object 153"/>
            <p:cNvPicPr/>
            <p:nvPr/>
          </p:nvPicPr>
          <p:blipFill>
            <a:blip r:embed="rId84" cstate="print"/>
            <a:stretch>
              <a:fillRect/>
            </a:stretch>
          </p:blipFill>
          <p:spPr>
            <a:xfrm>
              <a:off x="5238618" y="5203391"/>
              <a:ext cx="102032" cy="179884"/>
            </a:xfrm>
            <a:prstGeom prst="rect">
              <a:avLst/>
            </a:prstGeom>
          </p:spPr>
        </p:pic>
        <p:pic>
          <p:nvPicPr>
            <p:cNvPr id="154" name="object 154"/>
            <p:cNvPicPr/>
            <p:nvPr/>
          </p:nvPicPr>
          <p:blipFill>
            <a:blip r:embed="rId85" cstate="print"/>
            <a:stretch>
              <a:fillRect/>
            </a:stretch>
          </p:blipFill>
          <p:spPr>
            <a:xfrm>
              <a:off x="5361155" y="5203391"/>
              <a:ext cx="118584" cy="179884"/>
            </a:xfrm>
            <a:prstGeom prst="rect">
              <a:avLst/>
            </a:prstGeom>
          </p:spPr>
        </p:pic>
        <p:sp>
          <p:nvSpPr>
            <p:cNvPr id="155" name="object 155"/>
            <p:cNvSpPr/>
            <p:nvPr/>
          </p:nvSpPr>
          <p:spPr>
            <a:xfrm>
              <a:off x="5503704" y="5353600"/>
              <a:ext cx="29845" cy="29845"/>
            </a:xfrm>
            <a:custGeom>
              <a:avLst/>
              <a:gdLst/>
              <a:ahLst/>
              <a:cxnLst/>
              <a:rect l="l" t="t" r="r" b="b"/>
              <a:pathLst>
                <a:path w="29845" h="29845">
                  <a:moveTo>
                    <a:pt x="22234" y="0"/>
                  </a:moveTo>
                  <a:lnTo>
                    <a:pt x="14823" y="0"/>
                  </a:lnTo>
                  <a:lnTo>
                    <a:pt x="7411" y="0"/>
                  </a:lnTo>
                  <a:lnTo>
                    <a:pt x="0" y="7412"/>
                  </a:lnTo>
                  <a:lnTo>
                    <a:pt x="0" y="22263"/>
                  </a:lnTo>
                  <a:lnTo>
                    <a:pt x="7411" y="29675"/>
                  </a:lnTo>
                  <a:lnTo>
                    <a:pt x="22234" y="29675"/>
                  </a:lnTo>
                  <a:lnTo>
                    <a:pt x="29646" y="22263"/>
                  </a:lnTo>
                  <a:lnTo>
                    <a:pt x="29646" y="7412"/>
                  </a:lnTo>
                  <a:lnTo>
                    <a:pt x="22234" y="0"/>
                  </a:lnTo>
                  <a:close/>
                </a:path>
              </a:pathLst>
            </a:custGeom>
            <a:solidFill>
              <a:srgbClr val="000000"/>
            </a:solidFill>
          </p:spPr>
          <p:txBody>
            <a:bodyPr wrap="square" lIns="0" tIns="0" rIns="0" bIns="0" rtlCol="0"/>
            <a:lstStyle/>
            <a:p>
              <a:endParaRPr/>
            </a:p>
          </p:txBody>
        </p:sp>
        <p:pic>
          <p:nvPicPr>
            <p:cNvPr id="156" name="object 156"/>
            <p:cNvPicPr/>
            <p:nvPr/>
          </p:nvPicPr>
          <p:blipFill>
            <a:blip r:embed="rId86" cstate="print"/>
            <a:stretch>
              <a:fillRect/>
            </a:stretch>
          </p:blipFill>
          <p:spPr>
            <a:xfrm>
              <a:off x="5559291" y="5203391"/>
              <a:ext cx="116855" cy="176177"/>
            </a:xfrm>
            <a:prstGeom prst="rect">
              <a:avLst/>
            </a:prstGeom>
          </p:spPr>
        </p:pic>
      </p:grpSp>
      <p:grpSp>
        <p:nvGrpSpPr>
          <p:cNvPr id="157" name="object 157"/>
          <p:cNvGrpSpPr/>
          <p:nvPr/>
        </p:nvGrpSpPr>
        <p:grpSpPr>
          <a:xfrm>
            <a:off x="1685618" y="5527900"/>
            <a:ext cx="765810" cy="182245"/>
            <a:chOff x="1685618" y="5527900"/>
            <a:chExt cx="765810" cy="182245"/>
          </a:xfrm>
        </p:grpSpPr>
        <p:pic>
          <p:nvPicPr>
            <p:cNvPr id="158" name="object 158"/>
            <p:cNvPicPr/>
            <p:nvPr/>
          </p:nvPicPr>
          <p:blipFill>
            <a:blip r:embed="rId87" cstate="print"/>
            <a:stretch>
              <a:fillRect/>
            </a:stretch>
          </p:blipFill>
          <p:spPr>
            <a:xfrm>
              <a:off x="1685618" y="5527900"/>
              <a:ext cx="322501" cy="181737"/>
            </a:xfrm>
            <a:prstGeom prst="rect">
              <a:avLst/>
            </a:prstGeom>
          </p:spPr>
        </p:pic>
        <p:pic>
          <p:nvPicPr>
            <p:cNvPr id="159" name="object 159"/>
            <p:cNvPicPr/>
            <p:nvPr/>
          </p:nvPicPr>
          <p:blipFill>
            <a:blip r:embed="rId88" cstate="print"/>
            <a:stretch>
              <a:fillRect/>
            </a:stretch>
          </p:blipFill>
          <p:spPr>
            <a:xfrm>
              <a:off x="2035913" y="5527900"/>
              <a:ext cx="415170" cy="181737"/>
            </a:xfrm>
            <a:prstGeom prst="rect">
              <a:avLst/>
            </a:prstGeom>
          </p:spPr>
        </p:pic>
      </p:grpSp>
      <p:grpSp>
        <p:nvGrpSpPr>
          <p:cNvPr id="160" name="object 160"/>
          <p:cNvGrpSpPr/>
          <p:nvPr/>
        </p:nvGrpSpPr>
        <p:grpSpPr>
          <a:xfrm>
            <a:off x="2806961" y="5527900"/>
            <a:ext cx="300355" cy="184150"/>
            <a:chOff x="2806961" y="5527900"/>
            <a:chExt cx="300355" cy="184150"/>
          </a:xfrm>
        </p:grpSpPr>
        <p:pic>
          <p:nvPicPr>
            <p:cNvPr id="161" name="object 161"/>
            <p:cNvPicPr/>
            <p:nvPr/>
          </p:nvPicPr>
          <p:blipFill>
            <a:blip r:embed="rId89" cstate="print"/>
            <a:stretch>
              <a:fillRect/>
            </a:stretch>
          </p:blipFill>
          <p:spPr>
            <a:xfrm>
              <a:off x="2806961" y="5527900"/>
              <a:ext cx="111197" cy="183590"/>
            </a:xfrm>
            <a:prstGeom prst="rect">
              <a:avLst/>
            </a:prstGeom>
          </p:spPr>
        </p:pic>
        <p:pic>
          <p:nvPicPr>
            <p:cNvPr id="162" name="object 162"/>
            <p:cNvPicPr/>
            <p:nvPr/>
          </p:nvPicPr>
          <p:blipFill>
            <a:blip r:embed="rId90" cstate="print"/>
            <a:stretch>
              <a:fillRect/>
            </a:stretch>
          </p:blipFill>
          <p:spPr>
            <a:xfrm>
              <a:off x="2940419" y="5527900"/>
              <a:ext cx="101933" cy="181737"/>
            </a:xfrm>
            <a:prstGeom prst="rect">
              <a:avLst/>
            </a:prstGeom>
          </p:spPr>
        </p:pic>
        <p:sp>
          <p:nvSpPr>
            <p:cNvPr id="163" name="object 163"/>
            <p:cNvSpPr/>
            <p:nvPr/>
          </p:nvSpPr>
          <p:spPr>
            <a:xfrm>
              <a:off x="3079435" y="5678108"/>
              <a:ext cx="27940" cy="29845"/>
            </a:xfrm>
            <a:custGeom>
              <a:avLst/>
              <a:gdLst/>
              <a:ahLst/>
              <a:cxnLst/>
              <a:rect l="l" t="t" r="r" b="b"/>
              <a:pathLst>
                <a:path w="27939" h="29845">
                  <a:moveTo>
                    <a:pt x="22234" y="0"/>
                  </a:moveTo>
                  <a:lnTo>
                    <a:pt x="14823" y="0"/>
                  </a:lnTo>
                  <a:lnTo>
                    <a:pt x="5558" y="0"/>
                  </a:lnTo>
                  <a:lnTo>
                    <a:pt x="0" y="7412"/>
                  </a:lnTo>
                  <a:lnTo>
                    <a:pt x="0" y="24116"/>
                  </a:lnTo>
                  <a:lnTo>
                    <a:pt x="5558" y="29675"/>
                  </a:lnTo>
                  <a:lnTo>
                    <a:pt x="22234" y="29675"/>
                  </a:lnTo>
                  <a:lnTo>
                    <a:pt x="27793" y="24116"/>
                  </a:lnTo>
                  <a:lnTo>
                    <a:pt x="27793" y="7412"/>
                  </a:lnTo>
                  <a:lnTo>
                    <a:pt x="22234" y="0"/>
                  </a:lnTo>
                  <a:close/>
                </a:path>
              </a:pathLst>
            </a:custGeom>
            <a:solidFill>
              <a:srgbClr val="000000"/>
            </a:solidFill>
          </p:spPr>
          <p:txBody>
            <a:bodyPr wrap="square" lIns="0" tIns="0" rIns="0" bIns="0" rtlCol="0"/>
            <a:lstStyle/>
            <a:p>
              <a:endParaRPr/>
            </a:p>
          </p:txBody>
        </p:sp>
      </p:grpSp>
      <p:pic>
        <p:nvPicPr>
          <p:cNvPr id="164" name="object 164"/>
          <p:cNvPicPr/>
          <p:nvPr/>
        </p:nvPicPr>
        <p:blipFill>
          <a:blip r:embed="rId91" cstate="print"/>
          <a:stretch>
            <a:fillRect/>
          </a:stretch>
        </p:blipFill>
        <p:spPr>
          <a:xfrm>
            <a:off x="3155428" y="5527900"/>
            <a:ext cx="74115" cy="178031"/>
          </a:xfrm>
          <a:prstGeom prst="rect">
            <a:avLst/>
          </a:prstGeom>
        </p:spPr>
      </p:pic>
      <p:grpSp>
        <p:nvGrpSpPr>
          <p:cNvPr id="165" name="object 165"/>
          <p:cNvGrpSpPr/>
          <p:nvPr/>
        </p:nvGrpSpPr>
        <p:grpSpPr>
          <a:xfrm>
            <a:off x="3559481" y="5527900"/>
            <a:ext cx="435609" cy="182245"/>
            <a:chOff x="3559481" y="5527900"/>
            <a:chExt cx="435609" cy="182245"/>
          </a:xfrm>
        </p:grpSpPr>
        <p:pic>
          <p:nvPicPr>
            <p:cNvPr id="166" name="object 166"/>
            <p:cNvPicPr/>
            <p:nvPr/>
          </p:nvPicPr>
          <p:blipFill>
            <a:blip r:embed="rId92" cstate="print"/>
            <a:stretch>
              <a:fillRect/>
            </a:stretch>
          </p:blipFill>
          <p:spPr>
            <a:xfrm>
              <a:off x="3559481" y="5527900"/>
              <a:ext cx="100080" cy="181737"/>
            </a:xfrm>
            <a:prstGeom prst="rect">
              <a:avLst/>
            </a:prstGeom>
          </p:spPr>
        </p:pic>
        <p:pic>
          <p:nvPicPr>
            <p:cNvPr id="167" name="object 167"/>
            <p:cNvPicPr/>
            <p:nvPr/>
          </p:nvPicPr>
          <p:blipFill>
            <a:blip r:embed="rId93" cstate="print"/>
            <a:stretch>
              <a:fillRect/>
            </a:stretch>
          </p:blipFill>
          <p:spPr>
            <a:xfrm>
              <a:off x="3689208" y="5527900"/>
              <a:ext cx="101958" cy="181737"/>
            </a:xfrm>
            <a:prstGeom prst="rect">
              <a:avLst/>
            </a:prstGeom>
          </p:spPr>
        </p:pic>
        <p:sp>
          <p:nvSpPr>
            <p:cNvPr id="168" name="object 168"/>
            <p:cNvSpPr/>
            <p:nvPr/>
          </p:nvSpPr>
          <p:spPr>
            <a:xfrm>
              <a:off x="3824518" y="5678108"/>
              <a:ext cx="27940" cy="29845"/>
            </a:xfrm>
            <a:custGeom>
              <a:avLst/>
              <a:gdLst/>
              <a:ahLst/>
              <a:cxnLst/>
              <a:rect l="l" t="t" r="r" b="b"/>
              <a:pathLst>
                <a:path w="27939" h="29845">
                  <a:moveTo>
                    <a:pt x="22234" y="0"/>
                  </a:moveTo>
                  <a:lnTo>
                    <a:pt x="14823" y="0"/>
                  </a:lnTo>
                  <a:lnTo>
                    <a:pt x="5558" y="0"/>
                  </a:lnTo>
                  <a:lnTo>
                    <a:pt x="0" y="7412"/>
                  </a:lnTo>
                  <a:lnTo>
                    <a:pt x="0" y="24116"/>
                  </a:lnTo>
                  <a:lnTo>
                    <a:pt x="5558" y="29675"/>
                  </a:lnTo>
                  <a:lnTo>
                    <a:pt x="22234" y="29675"/>
                  </a:lnTo>
                  <a:lnTo>
                    <a:pt x="27793" y="24116"/>
                  </a:lnTo>
                  <a:lnTo>
                    <a:pt x="27793" y="7412"/>
                  </a:lnTo>
                  <a:lnTo>
                    <a:pt x="22234" y="0"/>
                  </a:lnTo>
                  <a:close/>
                </a:path>
              </a:pathLst>
            </a:custGeom>
            <a:solidFill>
              <a:srgbClr val="000000"/>
            </a:solidFill>
          </p:spPr>
          <p:txBody>
            <a:bodyPr wrap="square" lIns="0" tIns="0" rIns="0" bIns="0" rtlCol="0"/>
            <a:lstStyle/>
            <a:p>
              <a:endParaRPr/>
            </a:p>
          </p:txBody>
        </p:sp>
        <p:pic>
          <p:nvPicPr>
            <p:cNvPr id="169" name="object 169"/>
            <p:cNvPicPr/>
            <p:nvPr/>
          </p:nvPicPr>
          <p:blipFill>
            <a:blip r:embed="rId94" cstate="print"/>
            <a:stretch>
              <a:fillRect/>
            </a:stretch>
          </p:blipFill>
          <p:spPr>
            <a:xfrm>
              <a:off x="3878351" y="5527900"/>
              <a:ext cx="116608" cy="178031"/>
            </a:xfrm>
            <a:prstGeom prst="rect">
              <a:avLst/>
            </a:prstGeom>
          </p:spPr>
        </p:pic>
      </p:grpSp>
      <p:grpSp>
        <p:nvGrpSpPr>
          <p:cNvPr id="170" name="object 170"/>
          <p:cNvGrpSpPr/>
          <p:nvPr/>
        </p:nvGrpSpPr>
        <p:grpSpPr>
          <a:xfrm>
            <a:off x="4330455" y="5527900"/>
            <a:ext cx="438150" cy="182245"/>
            <a:chOff x="4330455" y="5527900"/>
            <a:chExt cx="438150" cy="182245"/>
          </a:xfrm>
        </p:grpSpPr>
        <p:pic>
          <p:nvPicPr>
            <p:cNvPr id="171" name="object 171"/>
            <p:cNvPicPr/>
            <p:nvPr/>
          </p:nvPicPr>
          <p:blipFill>
            <a:blip r:embed="rId95" cstate="print"/>
            <a:stretch>
              <a:fillRect/>
            </a:stretch>
          </p:blipFill>
          <p:spPr>
            <a:xfrm>
              <a:off x="4330455" y="5527900"/>
              <a:ext cx="102032" cy="181737"/>
            </a:xfrm>
            <a:prstGeom prst="rect">
              <a:avLst/>
            </a:prstGeom>
          </p:spPr>
        </p:pic>
        <p:pic>
          <p:nvPicPr>
            <p:cNvPr id="172" name="object 172"/>
            <p:cNvPicPr/>
            <p:nvPr/>
          </p:nvPicPr>
          <p:blipFill>
            <a:blip r:embed="rId96" cstate="print"/>
            <a:stretch>
              <a:fillRect/>
            </a:stretch>
          </p:blipFill>
          <p:spPr>
            <a:xfrm>
              <a:off x="4454722" y="5527900"/>
              <a:ext cx="116855" cy="178031"/>
            </a:xfrm>
            <a:prstGeom prst="rect">
              <a:avLst/>
            </a:prstGeom>
          </p:spPr>
        </p:pic>
        <p:sp>
          <p:nvSpPr>
            <p:cNvPr id="173" name="object 173"/>
            <p:cNvSpPr/>
            <p:nvPr/>
          </p:nvSpPr>
          <p:spPr>
            <a:xfrm>
              <a:off x="4597518" y="5678108"/>
              <a:ext cx="27940" cy="29845"/>
            </a:xfrm>
            <a:custGeom>
              <a:avLst/>
              <a:gdLst/>
              <a:ahLst/>
              <a:cxnLst/>
              <a:rect l="l" t="t" r="r" b="b"/>
              <a:pathLst>
                <a:path w="27939" h="29845">
                  <a:moveTo>
                    <a:pt x="22234" y="0"/>
                  </a:moveTo>
                  <a:lnTo>
                    <a:pt x="12846" y="0"/>
                  </a:lnTo>
                  <a:lnTo>
                    <a:pt x="5435" y="0"/>
                  </a:lnTo>
                  <a:lnTo>
                    <a:pt x="0" y="7412"/>
                  </a:lnTo>
                  <a:lnTo>
                    <a:pt x="0" y="24116"/>
                  </a:lnTo>
                  <a:lnTo>
                    <a:pt x="5435" y="29675"/>
                  </a:lnTo>
                  <a:lnTo>
                    <a:pt x="22234" y="29675"/>
                  </a:lnTo>
                  <a:lnTo>
                    <a:pt x="27669" y="24116"/>
                  </a:lnTo>
                  <a:lnTo>
                    <a:pt x="27669" y="7412"/>
                  </a:lnTo>
                  <a:lnTo>
                    <a:pt x="22234" y="0"/>
                  </a:lnTo>
                  <a:close/>
                </a:path>
              </a:pathLst>
            </a:custGeom>
            <a:solidFill>
              <a:srgbClr val="000000"/>
            </a:solidFill>
          </p:spPr>
          <p:txBody>
            <a:bodyPr wrap="square" lIns="0" tIns="0" rIns="0" bIns="0" rtlCol="0"/>
            <a:lstStyle/>
            <a:p>
              <a:endParaRPr/>
            </a:p>
          </p:txBody>
        </p:sp>
        <p:pic>
          <p:nvPicPr>
            <p:cNvPr id="174" name="object 174"/>
            <p:cNvPicPr/>
            <p:nvPr/>
          </p:nvPicPr>
          <p:blipFill>
            <a:blip r:embed="rId97" cstate="print"/>
            <a:stretch>
              <a:fillRect/>
            </a:stretch>
          </p:blipFill>
          <p:spPr>
            <a:xfrm>
              <a:off x="4651129" y="5527900"/>
              <a:ext cx="116855" cy="178031"/>
            </a:xfrm>
            <a:prstGeom prst="rect">
              <a:avLst/>
            </a:prstGeom>
          </p:spPr>
        </p:pic>
      </p:grpSp>
      <p:grpSp>
        <p:nvGrpSpPr>
          <p:cNvPr id="175" name="object 175"/>
          <p:cNvGrpSpPr/>
          <p:nvPr/>
        </p:nvGrpSpPr>
        <p:grpSpPr>
          <a:xfrm>
            <a:off x="5238618" y="5527900"/>
            <a:ext cx="219075" cy="182245"/>
            <a:chOff x="5238618" y="5527900"/>
            <a:chExt cx="219075" cy="182245"/>
          </a:xfrm>
        </p:grpSpPr>
        <p:pic>
          <p:nvPicPr>
            <p:cNvPr id="176" name="object 176"/>
            <p:cNvPicPr/>
            <p:nvPr/>
          </p:nvPicPr>
          <p:blipFill>
            <a:blip r:embed="rId98" cstate="print"/>
            <a:stretch>
              <a:fillRect/>
            </a:stretch>
          </p:blipFill>
          <p:spPr>
            <a:xfrm>
              <a:off x="5238618" y="5527900"/>
              <a:ext cx="102032" cy="181737"/>
            </a:xfrm>
            <a:prstGeom prst="rect">
              <a:avLst/>
            </a:prstGeom>
          </p:spPr>
        </p:pic>
        <p:pic>
          <p:nvPicPr>
            <p:cNvPr id="177" name="object 177"/>
            <p:cNvPicPr/>
            <p:nvPr/>
          </p:nvPicPr>
          <p:blipFill>
            <a:blip r:embed="rId99" cstate="print"/>
            <a:stretch>
              <a:fillRect/>
            </a:stretch>
          </p:blipFill>
          <p:spPr>
            <a:xfrm>
              <a:off x="5383390" y="5527900"/>
              <a:ext cx="74115" cy="178031"/>
            </a:xfrm>
            <a:prstGeom prst="rect">
              <a:avLst/>
            </a:prstGeom>
          </p:spPr>
        </p:pic>
      </p:grpSp>
      <p:sp>
        <p:nvSpPr>
          <p:cNvPr id="178" name="object 178"/>
          <p:cNvSpPr/>
          <p:nvPr/>
        </p:nvSpPr>
        <p:spPr>
          <a:xfrm>
            <a:off x="5503704" y="5678108"/>
            <a:ext cx="29845" cy="29845"/>
          </a:xfrm>
          <a:custGeom>
            <a:avLst/>
            <a:gdLst/>
            <a:ahLst/>
            <a:cxnLst/>
            <a:rect l="l" t="t" r="r" b="b"/>
            <a:pathLst>
              <a:path w="29845" h="29845">
                <a:moveTo>
                  <a:pt x="22234" y="0"/>
                </a:moveTo>
                <a:lnTo>
                  <a:pt x="14823" y="0"/>
                </a:lnTo>
                <a:lnTo>
                  <a:pt x="7411" y="0"/>
                </a:lnTo>
                <a:lnTo>
                  <a:pt x="0" y="7412"/>
                </a:lnTo>
                <a:lnTo>
                  <a:pt x="0" y="24116"/>
                </a:lnTo>
                <a:lnTo>
                  <a:pt x="7411" y="29675"/>
                </a:lnTo>
                <a:lnTo>
                  <a:pt x="22234" y="29675"/>
                </a:lnTo>
                <a:lnTo>
                  <a:pt x="29646" y="24116"/>
                </a:lnTo>
                <a:lnTo>
                  <a:pt x="29646" y="7412"/>
                </a:lnTo>
                <a:lnTo>
                  <a:pt x="22234" y="0"/>
                </a:lnTo>
                <a:close/>
              </a:path>
            </a:pathLst>
          </a:custGeom>
          <a:solidFill>
            <a:srgbClr val="000000"/>
          </a:solidFill>
        </p:spPr>
        <p:txBody>
          <a:bodyPr wrap="square" lIns="0" tIns="0" rIns="0" bIns="0" rtlCol="0"/>
          <a:lstStyle/>
          <a:p>
            <a:endParaRPr/>
          </a:p>
        </p:txBody>
      </p:sp>
      <p:pic>
        <p:nvPicPr>
          <p:cNvPr id="179" name="object 179"/>
          <p:cNvPicPr/>
          <p:nvPr/>
        </p:nvPicPr>
        <p:blipFill>
          <a:blip r:embed="rId100" cstate="print"/>
          <a:stretch>
            <a:fillRect/>
          </a:stretch>
        </p:blipFill>
        <p:spPr>
          <a:xfrm>
            <a:off x="5579796" y="5527900"/>
            <a:ext cx="74115" cy="178031"/>
          </a:xfrm>
          <a:prstGeom prst="rect">
            <a:avLst/>
          </a:prstGeom>
        </p:spPr>
      </p:pic>
      <p:sp>
        <p:nvSpPr>
          <p:cNvPr id="180" name="object 180"/>
          <p:cNvSpPr/>
          <p:nvPr/>
        </p:nvSpPr>
        <p:spPr>
          <a:xfrm>
            <a:off x="1739341" y="5852439"/>
            <a:ext cx="656590" cy="182245"/>
          </a:xfrm>
          <a:custGeom>
            <a:avLst/>
            <a:gdLst/>
            <a:ahLst/>
            <a:cxnLst/>
            <a:rect l="l" t="t" r="r" b="b"/>
            <a:pathLst>
              <a:path w="656589" h="182245">
                <a:moveTo>
                  <a:pt x="177952" y="85293"/>
                </a:moveTo>
                <a:lnTo>
                  <a:pt x="111226" y="85293"/>
                </a:lnTo>
                <a:lnTo>
                  <a:pt x="111226" y="90855"/>
                </a:lnTo>
                <a:lnTo>
                  <a:pt x="126047" y="90855"/>
                </a:lnTo>
                <a:lnTo>
                  <a:pt x="127901" y="94564"/>
                </a:lnTo>
                <a:lnTo>
                  <a:pt x="133464" y="155765"/>
                </a:lnTo>
                <a:lnTo>
                  <a:pt x="100114" y="170599"/>
                </a:lnTo>
                <a:lnTo>
                  <a:pt x="71120" y="165201"/>
                </a:lnTo>
                <a:lnTo>
                  <a:pt x="48907" y="149733"/>
                </a:lnTo>
                <a:lnTo>
                  <a:pt x="34683" y="125222"/>
                </a:lnTo>
                <a:lnTo>
                  <a:pt x="29679" y="92710"/>
                </a:lnTo>
                <a:lnTo>
                  <a:pt x="31038" y="74815"/>
                </a:lnTo>
                <a:lnTo>
                  <a:pt x="50063" y="31534"/>
                </a:lnTo>
                <a:lnTo>
                  <a:pt x="94551" y="11125"/>
                </a:lnTo>
                <a:lnTo>
                  <a:pt x="105295" y="12128"/>
                </a:lnTo>
                <a:lnTo>
                  <a:pt x="142265" y="38011"/>
                </a:lnTo>
                <a:lnTo>
                  <a:pt x="150139" y="55626"/>
                </a:lnTo>
                <a:lnTo>
                  <a:pt x="157543" y="55626"/>
                </a:lnTo>
                <a:lnTo>
                  <a:pt x="155702" y="1854"/>
                </a:lnTo>
                <a:lnTo>
                  <a:pt x="148285" y="1854"/>
                </a:lnTo>
                <a:lnTo>
                  <a:pt x="148285" y="5562"/>
                </a:lnTo>
                <a:lnTo>
                  <a:pt x="142722" y="9271"/>
                </a:lnTo>
                <a:lnTo>
                  <a:pt x="129755" y="9271"/>
                </a:lnTo>
                <a:lnTo>
                  <a:pt x="126047" y="7416"/>
                </a:lnTo>
                <a:lnTo>
                  <a:pt x="117424" y="4978"/>
                </a:lnTo>
                <a:lnTo>
                  <a:pt x="108445" y="3238"/>
                </a:lnTo>
                <a:lnTo>
                  <a:pt x="99479" y="2197"/>
                </a:lnTo>
                <a:lnTo>
                  <a:pt x="90843" y="1854"/>
                </a:lnTo>
                <a:lnTo>
                  <a:pt x="54749" y="8483"/>
                </a:lnTo>
                <a:lnTo>
                  <a:pt x="25958" y="27114"/>
                </a:lnTo>
                <a:lnTo>
                  <a:pt x="6896" y="55829"/>
                </a:lnTo>
                <a:lnTo>
                  <a:pt x="0" y="92710"/>
                </a:lnTo>
                <a:lnTo>
                  <a:pt x="1397" y="111137"/>
                </a:lnTo>
                <a:lnTo>
                  <a:pt x="22263" y="153911"/>
                </a:lnTo>
                <a:lnTo>
                  <a:pt x="54229" y="174764"/>
                </a:lnTo>
                <a:lnTo>
                  <a:pt x="94551" y="181711"/>
                </a:lnTo>
                <a:lnTo>
                  <a:pt x="112496" y="180124"/>
                </a:lnTo>
                <a:lnTo>
                  <a:pt x="131140" y="175920"/>
                </a:lnTo>
                <a:lnTo>
                  <a:pt x="147701" y="169989"/>
                </a:lnTo>
                <a:lnTo>
                  <a:pt x="159397" y="163182"/>
                </a:lnTo>
                <a:lnTo>
                  <a:pt x="159397" y="109410"/>
                </a:lnTo>
                <a:lnTo>
                  <a:pt x="160210" y="100253"/>
                </a:lnTo>
                <a:lnTo>
                  <a:pt x="163106" y="94564"/>
                </a:lnTo>
                <a:lnTo>
                  <a:pt x="168795" y="91668"/>
                </a:lnTo>
                <a:lnTo>
                  <a:pt x="177952" y="90855"/>
                </a:lnTo>
                <a:lnTo>
                  <a:pt x="177952" y="85293"/>
                </a:lnTo>
                <a:close/>
              </a:path>
              <a:path w="656589" h="182245">
                <a:moveTo>
                  <a:pt x="248386" y="174294"/>
                </a:moveTo>
                <a:lnTo>
                  <a:pt x="238442" y="172707"/>
                </a:lnTo>
                <a:lnTo>
                  <a:pt x="232854" y="169900"/>
                </a:lnTo>
                <a:lnTo>
                  <a:pt x="230390" y="164655"/>
                </a:lnTo>
                <a:lnTo>
                  <a:pt x="229831" y="155765"/>
                </a:lnTo>
                <a:lnTo>
                  <a:pt x="229831" y="0"/>
                </a:lnTo>
                <a:lnTo>
                  <a:pt x="227990" y="0"/>
                </a:lnTo>
                <a:lnTo>
                  <a:pt x="198805" y="7556"/>
                </a:lnTo>
                <a:lnTo>
                  <a:pt x="187223" y="11125"/>
                </a:lnTo>
                <a:lnTo>
                  <a:pt x="187223" y="14820"/>
                </a:lnTo>
                <a:lnTo>
                  <a:pt x="203898" y="14820"/>
                </a:lnTo>
                <a:lnTo>
                  <a:pt x="207606" y="18529"/>
                </a:lnTo>
                <a:lnTo>
                  <a:pt x="207606" y="155765"/>
                </a:lnTo>
                <a:lnTo>
                  <a:pt x="206768" y="163880"/>
                </a:lnTo>
                <a:lnTo>
                  <a:pt x="203669" y="169202"/>
                </a:lnTo>
                <a:lnTo>
                  <a:pt x="197434" y="172440"/>
                </a:lnTo>
                <a:lnTo>
                  <a:pt x="187223" y="174294"/>
                </a:lnTo>
                <a:lnTo>
                  <a:pt x="187223" y="178003"/>
                </a:lnTo>
                <a:lnTo>
                  <a:pt x="248386" y="178003"/>
                </a:lnTo>
                <a:lnTo>
                  <a:pt x="248386" y="174294"/>
                </a:lnTo>
                <a:close/>
              </a:path>
              <a:path w="656589" h="182245">
                <a:moveTo>
                  <a:pt x="376262" y="116827"/>
                </a:moveTo>
                <a:lnTo>
                  <a:pt x="371983" y="93472"/>
                </a:lnTo>
                <a:lnTo>
                  <a:pt x="360045" y="74625"/>
                </a:lnTo>
                <a:lnTo>
                  <a:pt x="354025" y="70472"/>
                </a:lnTo>
                <a:lnTo>
                  <a:pt x="354025" y="126085"/>
                </a:lnTo>
                <a:lnTo>
                  <a:pt x="351802" y="145072"/>
                </a:lnTo>
                <a:lnTo>
                  <a:pt x="351713" y="145859"/>
                </a:lnTo>
                <a:lnTo>
                  <a:pt x="345224" y="160401"/>
                </a:lnTo>
                <a:lnTo>
                  <a:pt x="335254" y="169379"/>
                </a:lnTo>
                <a:lnTo>
                  <a:pt x="322503" y="172440"/>
                </a:lnTo>
                <a:lnTo>
                  <a:pt x="314540" y="171399"/>
                </a:lnTo>
                <a:lnTo>
                  <a:pt x="288226" y="132803"/>
                </a:lnTo>
                <a:lnTo>
                  <a:pt x="285445" y="105676"/>
                </a:lnTo>
                <a:lnTo>
                  <a:pt x="287769" y="89141"/>
                </a:lnTo>
                <a:lnTo>
                  <a:pt x="294246" y="76250"/>
                </a:lnTo>
                <a:lnTo>
                  <a:pt x="304203" y="67868"/>
                </a:lnTo>
                <a:lnTo>
                  <a:pt x="316941" y="64884"/>
                </a:lnTo>
                <a:lnTo>
                  <a:pt x="331355" y="69494"/>
                </a:lnTo>
                <a:lnTo>
                  <a:pt x="343141" y="82270"/>
                </a:lnTo>
                <a:lnTo>
                  <a:pt x="351104" y="101663"/>
                </a:lnTo>
                <a:lnTo>
                  <a:pt x="354025" y="126085"/>
                </a:lnTo>
                <a:lnTo>
                  <a:pt x="354025" y="70472"/>
                </a:lnTo>
                <a:lnTo>
                  <a:pt x="345960" y="64884"/>
                </a:lnTo>
                <a:lnTo>
                  <a:pt x="341896" y="62077"/>
                </a:lnTo>
                <a:lnTo>
                  <a:pt x="318795" y="57480"/>
                </a:lnTo>
                <a:lnTo>
                  <a:pt x="295757" y="62077"/>
                </a:lnTo>
                <a:lnTo>
                  <a:pt x="277571" y="74866"/>
                </a:lnTo>
                <a:lnTo>
                  <a:pt x="265645" y="94246"/>
                </a:lnTo>
                <a:lnTo>
                  <a:pt x="261366" y="118681"/>
                </a:lnTo>
                <a:lnTo>
                  <a:pt x="265645" y="143103"/>
                </a:lnTo>
                <a:lnTo>
                  <a:pt x="277571" y="162483"/>
                </a:lnTo>
                <a:lnTo>
                  <a:pt x="295757" y="175260"/>
                </a:lnTo>
                <a:lnTo>
                  <a:pt x="318795" y="179857"/>
                </a:lnTo>
                <a:lnTo>
                  <a:pt x="341858" y="174967"/>
                </a:lnTo>
                <a:lnTo>
                  <a:pt x="345274" y="172440"/>
                </a:lnTo>
                <a:lnTo>
                  <a:pt x="360045" y="161556"/>
                </a:lnTo>
                <a:lnTo>
                  <a:pt x="371983" y="141541"/>
                </a:lnTo>
                <a:lnTo>
                  <a:pt x="376262" y="116827"/>
                </a:lnTo>
                <a:close/>
              </a:path>
              <a:path w="656589" h="182245">
                <a:moveTo>
                  <a:pt x="567182" y="5562"/>
                </a:moveTo>
                <a:lnTo>
                  <a:pt x="513422" y="5562"/>
                </a:lnTo>
                <a:lnTo>
                  <a:pt x="513422" y="9271"/>
                </a:lnTo>
                <a:lnTo>
                  <a:pt x="528256" y="11125"/>
                </a:lnTo>
                <a:lnTo>
                  <a:pt x="531952" y="12966"/>
                </a:lnTo>
                <a:lnTo>
                  <a:pt x="531952" y="24091"/>
                </a:lnTo>
                <a:lnTo>
                  <a:pt x="530098" y="31534"/>
                </a:lnTo>
                <a:lnTo>
                  <a:pt x="528256" y="40792"/>
                </a:lnTo>
                <a:lnTo>
                  <a:pt x="489343" y="135356"/>
                </a:lnTo>
                <a:lnTo>
                  <a:pt x="444754" y="35483"/>
                </a:lnTo>
                <a:lnTo>
                  <a:pt x="439293" y="18529"/>
                </a:lnTo>
                <a:lnTo>
                  <a:pt x="439293" y="12966"/>
                </a:lnTo>
                <a:lnTo>
                  <a:pt x="442988" y="11125"/>
                </a:lnTo>
                <a:lnTo>
                  <a:pt x="452259" y="11125"/>
                </a:lnTo>
                <a:lnTo>
                  <a:pt x="455968" y="9271"/>
                </a:lnTo>
                <a:lnTo>
                  <a:pt x="459663" y="9271"/>
                </a:lnTo>
                <a:lnTo>
                  <a:pt x="459663" y="5562"/>
                </a:lnTo>
                <a:lnTo>
                  <a:pt x="389229" y="5562"/>
                </a:lnTo>
                <a:lnTo>
                  <a:pt x="389229" y="9271"/>
                </a:lnTo>
                <a:lnTo>
                  <a:pt x="397497" y="11264"/>
                </a:lnTo>
                <a:lnTo>
                  <a:pt x="403847" y="15519"/>
                </a:lnTo>
                <a:lnTo>
                  <a:pt x="409841" y="23609"/>
                </a:lnTo>
                <a:lnTo>
                  <a:pt x="417055" y="37084"/>
                </a:lnTo>
                <a:lnTo>
                  <a:pt x="481926" y="181711"/>
                </a:lnTo>
                <a:lnTo>
                  <a:pt x="485635" y="181711"/>
                </a:lnTo>
                <a:lnTo>
                  <a:pt x="543077" y="33388"/>
                </a:lnTo>
                <a:lnTo>
                  <a:pt x="567182" y="9271"/>
                </a:lnTo>
                <a:lnTo>
                  <a:pt x="567182" y="5562"/>
                </a:lnTo>
                <a:close/>
              </a:path>
              <a:path w="656589" h="182245">
                <a:moveTo>
                  <a:pt x="656145" y="137210"/>
                </a:moveTo>
                <a:lnTo>
                  <a:pt x="652449" y="135356"/>
                </a:lnTo>
                <a:lnTo>
                  <a:pt x="642950" y="148310"/>
                </a:lnTo>
                <a:lnTo>
                  <a:pt x="633437" y="156921"/>
                </a:lnTo>
                <a:lnTo>
                  <a:pt x="623049" y="161785"/>
                </a:lnTo>
                <a:lnTo>
                  <a:pt x="622554" y="161785"/>
                </a:lnTo>
                <a:lnTo>
                  <a:pt x="611657" y="163182"/>
                </a:lnTo>
                <a:lnTo>
                  <a:pt x="578307" y="140919"/>
                </a:lnTo>
                <a:lnTo>
                  <a:pt x="570890" y="105676"/>
                </a:lnTo>
                <a:lnTo>
                  <a:pt x="650595" y="105676"/>
                </a:lnTo>
                <a:lnTo>
                  <a:pt x="649338" y="96418"/>
                </a:lnTo>
                <a:lnTo>
                  <a:pt x="633628" y="66738"/>
                </a:lnTo>
                <a:lnTo>
                  <a:pt x="632942" y="66078"/>
                </a:lnTo>
                <a:lnTo>
                  <a:pt x="624865" y="61417"/>
                </a:lnTo>
                <a:lnTo>
                  <a:pt x="624624" y="61341"/>
                </a:lnTo>
                <a:lnTo>
                  <a:pt x="624624" y="96418"/>
                </a:lnTo>
                <a:lnTo>
                  <a:pt x="570890" y="96418"/>
                </a:lnTo>
                <a:lnTo>
                  <a:pt x="574459" y="83185"/>
                </a:lnTo>
                <a:lnTo>
                  <a:pt x="579920" y="73939"/>
                </a:lnTo>
                <a:lnTo>
                  <a:pt x="587832" y="68516"/>
                </a:lnTo>
                <a:lnTo>
                  <a:pt x="598690" y="66738"/>
                </a:lnTo>
                <a:lnTo>
                  <a:pt x="609257" y="68249"/>
                </a:lnTo>
                <a:lnTo>
                  <a:pt x="616521" y="73240"/>
                </a:lnTo>
                <a:lnTo>
                  <a:pt x="621360" y="82397"/>
                </a:lnTo>
                <a:lnTo>
                  <a:pt x="624624" y="96418"/>
                </a:lnTo>
                <a:lnTo>
                  <a:pt x="624624" y="61341"/>
                </a:lnTo>
                <a:lnTo>
                  <a:pt x="615734" y="58483"/>
                </a:lnTo>
                <a:lnTo>
                  <a:pt x="606094" y="57480"/>
                </a:lnTo>
                <a:lnTo>
                  <a:pt x="596138" y="58483"/>
                </a:lnTo>
                <a:lnTo>
                  <a:pt x="596328" y="58483"/>
                </a:lnTo>
                <a:lnTo>
                  <a:pt x="587108" y="61188"/>
                </a:lnTo>
                <a:lnTo>
                  <a:pt x="556755" y="92252"/>
                </a:lnTo>
                <a:lnTo>
                  <a:pt x="552335" y="122389"/>
                </a:lnTo>
                <a:lnTo>
                  <a:pt x="555701" y="146227"/>
                </a:lnTo>
                <a:lnTo>
                  <a:pt x="565315" y="164338"/>
                </a:lnTo>
                <a:lnTo>
                  <a:pt x="580504" y="175831"/>
                </a:lnTo>
                <a:lnTo>
                  <a:pt x="600532" y="179857"/>
                </a:lnTo>
                <a:lnTo>
                  <a:pt x="617829" y="177114"/>
                </a:lnTo>
                <a:lnTo>
                  <a:pt x="633209" y="168973"/>
                </a:lnTo>
                <a:lnTo>
                  <a:pt x="638822" y="163182"/>
                </a:lnTo>
                <a:lnTo>
                  <a:pt x="646163" y="155613"/>
                </a:lnTo>
                <a:lnTo>
                  <a:pt x="656145" y="137210"/>
                </a:lnTo>
                <a:close/>
              </a:path>
            </a:pathLst>
          </a:custGeom>
          <a:solidFill>
            <a:srgbClr val="000000"/>
          </a:solidFill>
        </p:spPr>
        <p:txBody>
          <a:bodyPr wrap="square" lIns="0" tIns="0" rIns="0" bIns="0" rtlCol="0"/>
          <a:lstStyle/>
          <a:p>
            <a:endParaRPr/>
          </a:p>
        </p:txBody>
      </p:sp>
      <p:grpSp>
        <p:nvGrpSpPr>
          <p:cNvPr id="181" name="object 181"/>
          <p:cNvGrpSpPr/>
          <p:nvPr/>
        </p:nvGrpSpPr>
        <p:grpSpPr>
          <a:xfrm>
            <a:off x="2805109" y="5850579"/>
            <a:ext cx="447040" cy="184150"/>
            <a:chOff x="2805109" y="5850579"/>
            <a:chExt cx="447040" cy="184150"/>
          </a:xfrm>
        </p:grpSpPr>
        <p:pic>
          <p:nvPicPr>
            <p:cNvPr id="182" name="object 182"/>
            <p:cNvPicPr/>
            <p:nvPr/>
          </p:nvPicPr>
          <p:blipFill>
            <a:blip r:embed="rId101" cstate="print"/>
            <a:stretch>
              <a:fillRect/>
            </a:stretch>
          </p:blipFill>
          <p:spPr>
            <a:xfrm>
              <a:off x="2805109" y="5850579"/>
              <a:ext cx="246508" cy="183565"/>
            </a:xfrm>
            <a:prstGeom prst="rect">
              <a:avLst/>
            </a:prstGeom>
          </p:spPr>
        </p:pic>
        <p:pic>
          <p:nvPicPr>
            <p:cNvPr id="183" name="object 183"/>
            <p:cNvPicPr/>
            <p:nvPr/>
          </p:nvPicPr>
          <p:blipFill>
            <a:blip r:embed="rId102" cstate="print"/>
            <a:stretch>
              <a:fillRect/>
            </a:stretch>
          </p:blipFill>
          <p:spPr>
            <a:xfrm>
              <a:off x="3071999" y="5850579"/>
              <a:ext cx="179804" cy="183565"/>
            </a:xfrm>
            <a:prstGeom prst="rect">
              <a:avLst/>
            </a:prstGeom>
          </p:spPr>
        </p:pic>
      </p:grpSp>
      <p:grpSp>
        <p:nvGrpSpPr>
          <p:cNvPr id="184" name="object 184"/>
          <p:cNvGrpSpPr/>
          <p:nvPr/>
        </p:nvGrpSpPr>
        <p:grpSpPr>
          <a:xfrm>
            <a:off x="3559481" y="5854286"/>
            <a:ext cx="424815" cy="180340"/>
            <a:chOff x="3559481" y="5854286"/>
            <a:chExt cx="424815" cy="180340"/>
          </a:xfrm>
        </p:grpSpPr>
        <p:pic>
          <p:nvPicPr>
            <p:cNvPr id="185" name="object 185"/>
            <p:cNvPicPr/>
            <p:nvPr/>
          </p:nvPicPr>
          <p:blipFill>
            <a:blip r:embed="rId103" cstate="print"/>
            <a:stretch>
              <a:fillRect/>
            </a:stretch>
          </p:blipFill>
          <p:spPr>
            <a:xfrm>
              <a:off x="3559481" y="5854286"/>
              <a:ext cx="100080" cy="179859"/>
            </a:xfrm>
            <a:prstGeom prst="rect">
              <a:avLst/>
            </a:prstGeom>
          </p:spPr>
        </p:pic>
        <p:pic>
          <p:nvPicPr>
            <p:cNvPr id="186" name="object 186"/>
            <p:cNvPicPr/>
            <p:nvPr/>
          </p:nvPicPr>
          <p:blipFill>
            <a:blip r:embed="rId104" cstate="print"/>
            <a:stretch>
              <a:fillRect/>
            </a:stretch>
          </p:blipFill>
          <p:spPr>
            <a:xfrm>
              <a:off x="3689208" y="5854286"/>
              <a:ext cx="101958" cy="179859"/>
            </a:xfrm>
            <a:prstGeom prst="rect">
              <a:avLst/>
            </a:prstGeom>
          </p:spPr>
        </p:pic>
        <p:sp>
          <p:nvSpPr>
            <p:cNvPr id="187" name="object 187"/>
            <p:cNvSpPr/>
            <p:nvPr/>
          </p:nvSpPr>
          <p:spPr>
            <a:xfrm>
              <a:off x="3824518" y="6004494"/>
              <a:ext cx="27940" cy="29845"/>
            </a:xfrm>
            <a:custGeom>
              <a:avLst/>
              <a:gdLst/>
              <a:ahLst/>
              <a:cxnLst/>
              <a:rect l="l" t="t" r="r" b="b"/>
              <a:pathLst>
                <a:path w="27939" h="29845">
                  <a:moveTo>
                    <a:pt x="22234" y="0"/>
                  </a:moveTo>
                  <a:lnTo>
                    <a:pt x="14823" y="0"/>
                  </a:lnTo>
                  <a:lnTo>
                    <a:pt x="5558" y="0"/>
                  </a:lnTo>
                  <a:lnTo>
                    <a:pt x="0" y="7412"/>
                  </a:lnTo>
                  <a:lnTo>
                    <a:pt x="0" y="22238"/>
                  </a:lnTo>
                  <a:lnTo>
                    <a:pt x="5558" y="29651"/>
                  </a:lnTo>
                  <a:lnTo>
                    <a:pt x="22234" y="29651"/>
                  </a:lnTo>
                  <a:lnTo>
                    <a:pt x="27793" y="22238"/>
                  </a:lnTo>
                  <a:lnTo>
                    <a:pt x="27793" y="7412"/>
                  </a:lnTo>
                  <a:lnTo>
                    <a:pt x="22234" y="0"/>
                  </a:lnTo>
                  <a:close/>
                </a:path>
              </a:pathLst>
            </a:custGeom>
            <a:solidFill>
              <a:srgbClr val="000000"/>
            </a:solidFill>
          </p:spPr>
          <p:txBody>
            <a:bodyPr wrap="square" lIns="0" tIns="0" rIns="0" bIns="0" rtlCol="0"/>
            <a:lstStyle/>
            <a:p>
              <a:endParaRPr/>
            </a:p>
          </p:txBody>
        </p:sp>
        <p:pic>
          <p:nvPicPr>
            <p:cNvPr id="188" name="object 188"/>
            <p:cNvPicPr/>
            <p:nvPr/>
          </p:nvPicPr>
          <p:blipFill>
            <a:blip r:embed="rId105" cstate="print"/>
            <a:stretch>
              <a:fillRect/>
            </a:stretch>
          </p:blipFill>
          <p:spPr>
            <a:xfrm>
              <a:off x="3882057" y="5854286"/>
              <a:ext cx="101785" cy="179859"/>
            </a:xfrm>
            <a:prstGeom prst="rect">
              <a:avLst/>
            </a:prstGeom>
          </p:spPr>
        </p:pic>
      </p:grpSp>
      <p:pic>
        <p:nvPicPr>
          <p:cNvPr id="189" name="object 189"/>
          <p:cNvPicPr/>
          <p:nvPr/>
        </p:nvPicPr>
        <p:blipFill>
          <a:blip r:embed="rId106" cstate="print"/>
          <a:stretch>
            <a:fillRect/>
          </a:stretch>
        </p:blipFill>
        <p:spPr>
          <a:xfrm>
            <a:off x="4323044" y="5850579"/>
            <a:ext cx="444940" cy="183565"/>
          </a:xfrm>
          <a:prstGeom prst="rect">
            <a:avLst/>
          </a:prstGeom>
        </p:spPr>
      </p:pic>
      <p:pic>
        <p:nvPicPr>
          <p:cNvPr id="190" name="object 190"/>
          <p:cNvPicPr/>
          <p:nvPr/>
        </p:nvPicPr>
        <p:blipFill>
          <a:blip r:embed="rId107" cstate="print"/>
          <a:stretch>
            <a:fillRect/>
          </a:stretch>
        </p:blipFill>
        <p:spPr>
          <a:xfrm>
            <a:off x="5231206" y="5850579"/>
            <a:ext cx="444940" cy="183565"/>
          </a:xfrm>
          <a:prstGeom prst="rect">
            <a:avLst/>
          </a:prstGeom>
        </p:spPr>
      </p:pic>
      <p:sp>
        <p:nvSpPr>
          <p:cNvPr id="191" name="object 191"/>
          <p:cNvSpPr txBox="1">
            <a:spLocks noGrp="1"/>
          </p:cNvSpPr>
          <p:nvPr>
            <p:ph type="sldNum" sz="quarter" idx="7"/>
          </p:nvPr>
        </p:nvSpPr>
        <p:spPr>
          <a:xfrm>
            <a:off x="460057" y="6521193"/>
            <a:ext cx="280034" cy="231775"/>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38100">
              <a:lnSpc>
                <a:spcPts val="1450"/>
              </a:lnSpc>
              <a:spcBef>
                <a:spcPts val="20"/>
              </a:spcBef>
            </a:pPr>
            <a:fld id="{81D60167-4931-47E6-BA6A-407CBD079E47}" type="slidenum">
              <a:rPr lang="en-US" altLang="ja-JP" spc="-50" smtClean="0"/>
              <a:pPr marL="38100">
                <a:lnSpc>
                  <a:spcPts val="1450"/>
                </a:lnSpc>
                <a:spcBef>
                  <a:spcPts val="20"/>
                </a:spcBef>
              </a:pPr>
              <a:t>91</a:t>
            </a:fld>
            <a:endParaRPr spc="-25">
              <a:latin typeface="Lucida Sans"/>
              <a:cs typeface="Lucida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2076BA-0810-5D64-E877-367D614535DE}"/>
              </a:ext>
            </a:extLst>
          </p:cNvPr>
          <p:cNvSpPr>
            <a:spLocks noGrp="1"/>
          </p:cNvSpPr>
          <p:nvPr>
            <p:ph type="title"/>
          </p:nvPr>
        </p:nvSpPr>
        <p:spPr>
          <a:xfrm>
            <a:off x="838200" y="365125"/>
            <a:ext cx="10515600" cy="1325563"/>
          </a:xfrm>
        </p:spPr>
        <p:txBody>
          <a:bodyPr/>
          <a:lstStyle/>
          <a:p>
            <a:r>
              <a:rPr lang="en-US" altLang="ja-JP"/>
              <a:t>Conclusion</a:t>
            </a:r>
            <a:endParaRPr lang="ja-JP" altLang="en-US"/>
          </a:p>
        </p:txBody>
      </p:sp>
      <p:sp>
        <p:nvSpPr>
          <p:cNvPr id="10" name="コンテンツ プレースホルダー 9">
            <a:extLst>
              <a:ext uri="{FF2B5EF4-FFF2-40B4-BE49-F238E27FC236}">
                <a16:creationId xmlns:a16="http://schemas.microsoft.com/office/drawing/2014/main" id="{8DDAD847-4F91-EDEB-5C0F-560B353D784D}"/>
              </a:ext>
            </a:extLst>
          </p:cNvPr>
          <p:cNvSpPr>
            <a:spLocks noGrp="1"/>
          </p:cNvSpPr>
          <p:nvPr>
            <p:ph idx="1"/>
          </p:nvPr>
        </p:nvSpPr>
        <p:spPr/>
        <p:txBody>
          <a:bodyPr>
            <a:normAutofit fontScale="85000" lnSpcReduction="20000"/>
          </a:bodyPr>
          <a:lstStyle/>
          <a:p>
            <a:pPr lvl="0"/>
            <a:r>
              <a:rPr lang="ja-JP" altLang="ja-JP"/>
              <a:t>From Structure to Probability</a:t>
            </a:r>
          </a:p>
          <a:p>
            <a:pPr lvl="1"/>
            <a:r>
              <a:rPr lang="ja-JP" altLang="ja-JP"/>
              <a:t>Grammar (CFG / Dependency) gives a formal structure for sentences</a:t>
            </a:r>
          </a:p>
          <a:p>
            <a:pPr lvl="1"/>
            <a:r>
              <a:rPr lang="ja-JP" altLang="ja-JP"/>
              <a:t>Probabilistic grammars (PCFG) and n-gram language models introduce uncertainty and frequency into syntactic structures</a:t>
            </a:r>
          </a:p>
          <a:p>
            <a:pPr lvl="0"/>
            <a:r>
              <a:rPr lang="ja-JP" altLang="ja-JP"/>
              <a:t>From Discrete to Continuous Representations</a:t>
            </a:r>
          </a:p>
          <a:p>
            <a:pPr lvl="1"/>
            <a:r>
              <a:rPr lang="ja-JP" altLang="ja-JP"/>
              <a:t>Bag-of-Words and TF-IDF: simple but sparse</a:t>
            </a:r>
          </a:p>
          <a:p>
            <a:pPr lvl="1"/>
            <a:r>
              <a:rPr lang="ja-JP" altLang="ja-JP"/>
              <a:t>Distributional semantics: “You shall know a word by the company it keeps”</a:t>
            </a:r>
          </a:p>
          <a:p>
            <a:pPr lvl="1"/>
            <a:r>
              <a:rPr lang="ja-JP" altLang="ja-JP"/>
              <a:t>LSA / Word2Vec / GloVe transform text into dense vector spaces, enabling semantic similarity and downstream ML</a:t>
            </a:r>
          </a:p>
          <a:p>
            <a:pPr lvl="0"/>
            <a:r>
              <a:rPr lang="ja-JP" altLang="ja-JP"/>
              <a:t>Key Insight</a:t>
            </a:r>
            <a:endParaRPr lang="en-US" altLang="ja-JP"/>
          </a:p>
          <a:p>
            <a:pPr lvl="1"/>
            <a:r>
              <a:rPr lang="ja-JP" altLang="ja-JP"/>
              <a:t>→ Statistical models bridge linguistic structure and machine learning, providing the foundation for deep learning models in NLP</a:t>
            </a:r>
          </a:p>
          <a:p>
            <a:pPr lvl="0"/>
            <a:r>
              <a:rPr lang="ja-JP" altLang="ja-JP"/>
              <a:t>Next Lecture</a:t>
            </a:r>
            <a:endParaRPr lang="en-US" altLang="ja-JP"/>
          </a:p>
          <a:p>
            <a:pPr lvl="1"/>
            <a:r>
              <a:rPr lang="ja-JP" altLang="en-US"/>
              <a:t>→</a:t>
            </a:r>
            <a:r>
              <a:rPr lang="ja-JP" altLang="ja-JP"/>
              <a:t> Neural network–based language models &amp; sequence architectures (RNN, LSTM)</a:t>
            </a:r>
          </a:p>
        </p:txBody>
      </p:sp>
    </p:spTree>
    <p:extLst>
      <p:ext uri="{BB962C8B-B14F-4D97-AF65-F5344CB8AC3E}">
        <p14:creationId xmlns:p14="http://schemas.microsoft.com/office/powerpoint/2010/main" val="39218700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Widescreen</PresentationFormat>
  <Slides>92</Slides>
  <Notes>58</Notes>
  <HiddenSlides>0</HiddenSlides>
  <ScaleCrop>false</ScaleCrop>
  <HeadingPairs>
    <vt:vector size="4" baseType="variant">
      <vt:variant>
        <vt:lpstr>Theme</vt:lpstr>
      </vt:variant>
      <vt:variant>
        <vt:i4>1</vt:i4>
      </vt:variant>
      <vt:variant>
        <vt:lpstr>Slide Titles</vt:lpstr>
      </vt:variant>
      <vt:variant>
        <vt:i4>92</vt:i4>
      </vt:variant>
    </vt:vector>
  </HeadingPairs>
  <TitlesOfParts>
    <vt:vector size="93" baseType="lpstr">
      <vt:lpstr>Office テーマ</vt:lpstr>
      <vt:lpstr>Lecture 3: Statistical Models for Language</vt:lpstr>
      <vt:lpstr>Agenda</vt:lpstr>
      <vt:lpstr>ReCap of Lecture 1.</vt:lpstr>
      <vt:lpstr>Analyzing Sentence Structure </vt:lpstr>
      <vt:lpstr>Analyzing Sentence Structure </vt:lpstr>
      <vt:lpstr>Constituent structure: Substitution </vt:lpstr>
      <vt:lpstr>Conflicting Tests</vt:lpstr>
      <vt:lpstr>Ambiguity: PP Attachment, Syntactic</vt:lpstr>
      <vt:lpstr>Context Free Grammar (CFG)</vt:lpstr>
      <vt:lpstr>CFG: formal definition</vt:lpstr>
      <vt:lpstr>CFG: parsing</vt:lpstr>
      <vt:lpstr>Probabilistic Context Free Grammar (PCFG)</vt:lpstr>
      <vt:lpstr>Dependency grammars</vt:lpstr>
      <vt:lpstr>Dependency grammars</vt:lpstr>
      <vt:lpstr>Problem: Non-Syntactic Affinity</vt:lpstr>
      <vt:lpstr>Idea: Word Classes</vt:lpstr>
      <vt:lpstr>Collocations/Cooccurrences</vt:lpstr>
      <vt:lpstr>Collocations</vt:lpstr>
      <vt:lpstr>Subclasses of collocations</vt:lpstr>
      <vt:lpstr>Finding collocations</vt:lpstr>
      <vt:lpstr>Finding collocations</vt:lpstr>
      <vt:lpstr>Co-occurration Matrix</vt:lpstr>
      <vt:lpstr>From Syntax to Probability</vt:lpstr>
      <vt:lpstr>Collocation + Frequency = Language Models</vt:lpstr>
      <vt:lpstr>Language Models</vt:lpstr>
      <vt:lpstr>Language Models</vt:lpstr>
      <vt:lpstr>Markov assumption: n-gram solution</vt:lpstr>
      <vt:lpstr> n-gram: Unigrams (n = 1)</vt:lpstr>
      <vt:lpstr> n-gram: Bigrams (n = 2)</vt:lpstr>
      <vt:lpstr> n-gram: Trigrams (n = 3)</vt:lpstr>
      <vt:lpstr>Choice of n</vt:lpstr>
      <vt:lpstr>Discrimination vs. Reliability</vt:lpstr>
      <vt:lpstr>How to manipulate sentences?</vt:lpstr>
      <vt:lpstr>Problem in one-hot vector</vt:lpstr>
      <vt:lpstr>Representing words by their context</vt:lpstr>
      <vt:lpstr>Count Vectorizer</vt:lpstr>
      <vt:lpstr>Bag-of-Words = Count Vectorizer</vt:lpstr>
      <vt:lpstr>An Example of Bag of Words</vt:lpstr>
      <vt:lpstr>Language-Model: Estimate Model</vt:lpstr>
      <vt:lpstr>tf*idf weighting schema</vt:lpstr>
      <vt:lpstr>Some common tf*idf schemes</vt:lpstr>
      <vt:lpstr>Meaning of tf*idf</vt:lpstr>
      <vt:lpstr>Matrix representation of tf*idf Indexing</vt:lpstr>
      <vt:lpstr>Distance ~ Similarity = High Dimension</vt:lpstr>
      <vt:lpstr>Embeddings</vt:lpstr>
      <vt:lpstr>LSA</vt:lpstr>
      <vt:lpstr>LSA</vt:lpstr>
      <vt:lpstr>LSA</vt:lpstr>
      <vt:lpstr>LSA</vt:lpstr>
      <vt:lpstr>LSA</vt:lpstr>
      <vt:lpstr>A Small Example</vt:lpstr>
      <vt:lpstr>A Small Example – 2</vt:lpstr>
      <vt:lpstr>A Small Example – 3</vt:lpstr>
      <vt:lpstr>A Small Example – 4</vt:lpstr>
      <vt:lpstr>A Small Example – 5</vt:lpstr>
      <vt:lpstr>A Small Example – 2 reprise</vt:lpstr>
      <vt:lpstr>Correlation Raw data</vt:lpstr>
      <vt:lpstr>Word vectors</vt:lpstr>
      <vt:lpstr>Word meaning as a neural word vector – visualization</vt:lpstr>
      <vt:lpstr>Word2vec: Overview</vt:lpstr>
      <vt:lpstr>Word2Vec Overview</vt:lpstr>
      <vt:lpstr>Word2Vec Overview</vt:lpstr>
      <vt:lpstr>Word2Vec: objective function</vt:lpstr>
      <vt:lpstr>Word2Vec: objective function</vt:lpstr>
      <vt:lpstr>Word2Vec with Vectors</vt:lpstr>
      <vt:lpstr>Word2Vec: prediction function</vt:lpstr>
      <vt:lpstr>To train the model: Optimize value of parameters to minimize loss</vt:lpstr>
      <vt:lpstr>5. Optimization: Gradient Descent</vt:lpstr>
      <vt:lpstr>Gradient Descent</vt:lpstr>
      <vt:lpstr>Stochastic Gradient Descent</vt:lpstr>
      <vt:lpstr>Word2vec parameters … and computations</vt:lpstr>
      <vt:lpstr>Word2vec maximizes objective function by putting similar words nearby in space</vt:lpstr>
      <vt:lpstr>Word2vec algorithm family (Mikolov et al. 2013): More details</vt:lpstr>
      <vt:lpstr>The skip-gram model with negative sampling</vt:lpstr>
      <vt:lpstr>The skip-gram model with negative sampling (Mikolov et al. 2013)</vt:lpstr>
      <vt:lpstr>Stochastic gradients with negative sampling [aside]</vt:lpstr>
      <vt:lpstr>Stochastic gradients with with negative sampling [aside]</vt:lpstr>
      <vt:lpstr>3. Why not capture co-occurrence counts directly?</vt:lpstr>
      <vt:lpstr>Example: Window based co-occurrence matrix</vt:lpstr>
      <vt:lpstr>Co-occurrence vectors</vt:lpstr>
      <vt:lpstr>Classic Method: Dimensionality Reduction on X (HW1)</vt:lpstr>
      <vt:lpstr>Hacks to X</vt:lpstr>
      <vt:lpstr>Interesting semantic patterns emerge in the scaled vectors</vt:lpstr>
      <vt:lpstr>GloVe [Pennington, Socher, and Manning, EMNLP 2014]: Encoding meaning components in vector differences</vt:lpstr>
      <vt:lpstr>GloVe [Pennington, Socher, and Manning, EMNLP 2014]: Encoding meaning components in vector differences</vt:lpstr>
      <vt:lpstr>4. How to evaluate word vectors?</vt:lpstr>
      <vt:lpstr>Intrinsic word vector evaluation</vt:lpstr>
      <vt:lpstr>GloVe Visualization</vt:lpstr>
      <vt:lpstr>Meaning similarity: Another intrinsic word vector evaluation</vt:lpstr>
      <vt:lpstr>Correlation evaluation</vt:lpstr>
      <vt:lpstr>Extrinsic word vector evaluation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矢口勇一</dc:creator>
  <cp:revision>1</cp:revision>
  <dcterms:created xsi:type="dcterms:W3CDTF">2025-10-06T00:11:05Z</dcterms:created>
  <dcterms:modified xsi:type="dcterms:W3CDTF">2025-10-14T10:25:41Z</dcterms:modified>
</cp:coreProperties>
</file>